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79" r:id="rId11"/>
    <p:sldId id="280" r:id="rId12"/>
    <p:sldId id="281" r:id="rId13"/>
    <p:sldId id="261" r:id="rId14"/>
    <p:sldId id="282" r:id="rId15"/>
    <p:sldId id="283" r:id="rId16"/>
    <p:sldId id="262" r:id="rId17"/>
    <p:sldId id="263" r:id="rId18"/>
    <p:sldId id="264" r:id="rId19"/>
    <p:sldId id="265" r:id="rId20"/>
    <p:sldId id="266" r:id="rId21"/>
    <p:sldId id="267" r:id="rId22"/>
    <p:sldId id="269" r:id="rId23"/>
    <p:sldId id="268" r:id="rId24"/>
    <p:sldId id="270" r:id="rId25"/>
    <p:sldId id="271" r:id="rId26"/>
    <p:sldId id="272" r:id="rId27"/>
    <p:sldId id="273" r:id="rId28"/>
    <p:sldId id="284" r:id="rId29"/>
    <p:sldId id="27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A3F7-33EA-4039-8638-BC7C393BBF03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ECC9A-D730-4386-9535-7580F70A2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8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0EB6-7BC8-4D63-A259-11CE9A0CBC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40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0EB6-7BC8-4D63-A259-11CE9A0CBC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40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0EB6-7BC8-4D63-A259-11CE9A0CBC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40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0EB6-7BC8-4D63-A259-11CE9A0CBC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40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20EB6-7BC8-4D63-A259-11CE9A0CBC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40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91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5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6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0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02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03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6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24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57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06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9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2ADD-0F92-4A2D-9917-F41F8036ED00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A4A1-31E9-46C2-B317-EC3F37CC7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392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Crian%C3%A7a+Tecnologia+charges&amp;source=images&amp;cd=&amp;cad=rja&amp;docid=pCMwO8Rj1wSGfM&amp;tbnid=RAEGY5mVo295mM:&amp;ved=0CAUQjRw&amp;url=http://lisalima.wordpress.com/2011/03/&amp;ei=K0crUbSuOYTi8gSG3ICQBQ&amp;bvm=bv.42768644,d.dmQ&amp;psig=AFQjCNETq8TQ7v4r4pkJUOW2sZEcjDHiGA&amp;ust=136187493059955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sala+de+aula+bagun%C3%A7a&amp;source=images&amp;cd=&amp;cad=rja&amp;docid=bvLUfIi6nqutnM&amp;tbnid=8UNNmeA3OD9l0M:&amp;ved=0CAUQjRw&amp;url=http://noticiassobretudo11.blogspot.com/2010/11/sala-de-aula.html&amp;ei=cll4UaqbNYvy9gSEnIGYDQ&amp;bvm=bv.45645796,d.dmQ&amp;psig=AFQjCNH8qnNOdlKZ9CsvUeyCIBxFj7EP8w&amp;ust=136690962426030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>UEL</a:t>
            </a:r>
            <a:br>
              <a:rPr lang="pt-BR" sz="2400" dirty="0" smtClean="0"/>
            </a:br>
            <a:r>
              <a:rPr lang="pt-BR" sz="2400" b="1" dirty="0" smtClean="0"/>
              <a:t>A </a:t>
            </a:r>
            <a:r>
              <a:rPr lang="pt-BR" sz="2400" b="1" dirty="0"/>
              <a:t>PESQUISA EM EDUCAÇÃO EM CIÊNCIA NA PERSPECTIVA DOS ESTUDOS </a:t>
            </a:r>
            <a:r>
              <a:rPr lang="pt-BR" sz="2400" b="1" dirty="0" smtClean="0"/>
              <a:t>FOUCAULTIANOS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184576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Os Estudos Foucaultianos como </a:t>
            </a:r>
            <a:r>
              <a:rPr lang="pt-BR" sz="2400" dirty="0" smtClean="0">
                <a:solidFill>
                  <a:schemeClr val="tx1"/>
                </a:solidFill>
              </a:rPr>
              <a:t>campo</a:t>
            </a:r>
            <a:endParaRPr lang="pt-BR" sz="24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Situando e sitiando o pensamento de Michel </a:t>
            </a:r>
            <a:r>
              <a:rPr lang="pt-BR" sz="2400" dirty="0" smtClean="0">
                <a:solidFill>
                  <a:schemeClr val="tx1"/>
                </a:solidFill>
              </a:rPr>
              <a:t>Foucault</a:t>
            </a:r>
            <a:endParaRPr lang="pt-BR" sz="24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 oficina de Foucault: primeiras </a:t>
            </a:r>
            <a:r>
              <a:rPr lang="pt-BR" sz="2400" dirty="0" smtClean="0">
                <a:solidFill>
                  <a:schemeClr val="tx1"/>
                </a:solidFill>
              </a:rPr>
              <a:t>aproximações</a:t>
            </a:r>
            <a:endParaRPr lang="pt-BR" sz="24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Aproximações entre Foucault, Kuhn e Feyerabend, o Ensino de Ciências e a Educação </a:t>
            </a:r>
            <a:r>
              <a:rPr lang="pt-BR" sz="2400" dirty="0" smtClean="0">
                <a:solidFill>
                  <a:schemeClr val="tx1"/>
                </a:solidFill>
              </a:rPr>
              <a:t>Matemática</a:t>
            </a:r>
          </a:p>
          <a:p>
            <a:pPr lvl="0"/>
            <a:endParaRPr lang="pt-BR" sz="1200" dirty="0" smtClean="0">
              <a:solidFill>
                <a:schemeClr val="tx1"/>
              </a:solidFill>
            </a:endParaRPr>
          </a:p>
          <a:p>
            <a:pPr lvl="0"/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/>
              <a:t> </a:t>
            </a:r>
          </a:p>
          <a:p>
            <a:pPr algn="l"/>
            <a:r>
              <a:rPr lang="pt-BR" sz="1200" b="1" dirty="0">
                <a:solidFill>
                  <a:schemeClr val="tx1"/>
                </a:solidFill>
              </a:rPr>
              <a:t>BIBLIOGRAFIA</a:t>
            </a:r>
            <a:r>
              <a:rPr lang="pt-BR" sz="12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</a:rPr>
              <a:t>GALLO</a:t>
            </a:r>
            <a:r>
              <a:rPr lang="pt-BR" sz="1200" dirty="0">
                <a:solidFill>
                  <a:schemeClr val="tx1"/>
                </a:solidFill>
              </a:rPr>
              <a:t>, Silvio D.; VEIGA-NETO, Alfredo. Ensaio para uma Filosofia da Educação. </a:t>
            </a:r>
            <a:r>
              <a:rPr lang="pt-BR" sz="1200" i="1" dirty="0">
                <a:solidFill>
                  <a:schemeClr val="tx1"/>
                </a:solidFill>
              </a:rPr>
              <a:t>Educação</a:t>
            </a:r>
            <a:r>
              <a:rPr lang="pt-BR" sz="1200" dirty="0">
                <a:solidFill>
                  <a:schemeClr val="tx1"/>
                </a:solidFill>
              </a:rPr>
              <a:t>. São Paulo: Segmento. n. 3 (Especial Foucault Pensa a Educação), mar., 2007.</a:t>
            </a:r>
          </a:p>
          <a:p>
            <a:pPr algn="l"/>
            <a:r>
              <a:rPr lang="pt-BR" sz="1200" dirty="0">
                <a:solidFill>
                  <a:schemeClr val="tx1"/>
                </a:solidFill>
              </a:rPr>
              <a:t>VEIGA-NETO, Alfredo. Na oficina de Foucault. </a:t>
            </a:r>
            <a:r>
              <a:rPr lang="en-US" sz="1200" dirty="0">
                <a:solidFill>
                  <a:schemeClr val="tx1"/>
                </a:solidFill>
              </a:rPr>
              <a:t>In: GONDRA, José; KOHAN, Walter (org.). </a:t>
            </a:r>
            <a:r>
              <a:rPr lang="pt-BR" sz="1200" i="1" dirty="0">
                <a:solidFill>
                  <a:schemeClr val="tx1"/>
                </a:solidFill>
              </a:rPr>
              <a:t>Foucault 80 anos</a:t>
            </a:r>
            <a:r>
              <a:rPr lang="pt-BR" sz="1200" dirty="0">
                <a:solidFill>
                  <a:schemeClr val="tx1"/>
                </a:solidFill>
              </a:rPr>
              <a:t>. Belo Horizonte: Autêntica, 2006. p. 79-91.</a:t>
            </a:r>
          </a:p>
          <a:p>
            <a:pPr algn="l"/>
            <a:r>
              <a:rPr lang="pt-BR" sz="1200" dirty="0">
                <a:solidFill>
                  <a:schemeClr val="tx1"/>
                </a:solidFill>
              </a:rPr>
              <a:t>VEIGA-NETO, Alfredo. </a:t>
            </a:r>
            <a:r>
              <a:rPr lang="pt-BR" sz="1200" i="1" dirty="0">
                <a:solidFill>
                  <a:schemeClr val="tx1"/>
                </a:solidFill>
              </a:rPr>
              <a:t>Foucault &amp; a Educação</a:t>
            </a:r>
            <a:r>
              <a:rPr lang="pt-BR" sz="1200" dirty="0">
                <a:solidFill>
                  <a:schemeClr val="tx1"/>
                </a:solidFill>
              </a:rPr>
              <a:t>. Belo Horizonte: Autêntica, 2008.</a:t>
            </a:r>
          </a:p>
          <a:p>
            <a:pPr algn="l"/>
            <a:r>
              <a:rPr lang="pt-BR" sz="1200" dirty="0">
                <a:solidFill>
                  <a:schemeClr val="tx1"/>
                </a:solidFill>
              </a:rPr>
              <a:t>VEIGA-NETO, Alfredo. Educação em Ciências e Biopolítica, Educação Ambiental e Noopolítica. In: HENNING, Paula C.; RIBEIRO, Paula Regina C.; SCHMIDT, Elisabeth B. (org.). </a:t>
            </a:r>
            <a:r>
              <a:rPr lang="pt-BR" sz="1200" i="1" dirty="0">
                <a:solidFill>
                  <a:schemeClr val="tx1"/>
                </a:solidFill>
              </a:rPr>
              <a:t>Perspectivas de investigação no campo da Educação Ambiental &amp; Educação em Ciências</a:t>
            </a:r>
            <a:r>
              <a:rPr lang="pt-BR" sz="1200" dirty="0">
                <a:solidFill>
                  <a:schemeClr val="tx1"/>
                </a:solidFill>
              </a:rPr>
              <a:t>. Rio Grande: FURG, 2011. p. 9-21.</a:t>
            </a:r>
          </a:p>
          <a:p>
            <a:pPr algn="l"/>
            <a:r>
              <a:rPr lang="pt-PT" sz="1200" dirty="0">
                <a:solidFill>
                  <a:schemeClr val="tx1"/>
                </a:solidFill>
              </a:rPr>
              <a:t>VEIGA-NETO, Alfredo. Ecopolítica e a desterritorialização do humano. Apontamentos e provocações. </a:t>
            </a:r>
            <a:r>
              <a:rPr lang="pt-PT" sz="1200" i="1" dirty="0">
                <a:solidFill>
                  <a:schemeClr val="tx1"/>
                </a:solidFill>
              </a:rPr>
              <a:t>Ecopolítica</a:t>
            </a:r>
            <a:r>
              <a:rPr lang="pt-PT" sz="1200" dirty="0">
                <a:solidFill>
                  <a:schemeClr val="tx1"/>
                </a:solidFill>
              </a:rPr>
              <a:t>. São Paulo: FAPESP, n. 5, jan-abr, 2013. p. 31-39.</a:t>
            </a:r>
            <a:endParaRPr lang="pt-BR" sz="1200" dirty="0">
              <a:solidFill>
                <a:schemeClr val="tx1"/>
              </a:solidFill>
            </a:endParaRPr>
          </a:p>
          <a:p>
            <a:pPr algn="l"/>
            <a:r>
              <a:rPr lang="pt-BR" sz="1200" dirty="0">
                <a:solidFill>
                  <a:schemeClr val="tx1"/>
                </a:solidFill>
              </a:rPr>
              <a:t>VEIGA-NETO, Alfredo; LOPES, Maura Corcini. Há teoria e método em Michel Foucault? Implicações educacionais. In: CLARETO, Sônia Maria; FERRARI, Anderson (org.). </a:t>
            </a:r>
            <a:r>
              <a:rPr lang="pt-BR" sz="1200" i="1" dirty="0">
                <a:solidFill>
                  <a:schemeClr val="tx1"/>
                </a:solidFill>
              </a:rPr>
              <a:t>Foucault, Deleuze &amp; Educação</a:t>
            </a:r>
            <a:r>
              <a:rPr lang="pt-BR" sz="1200" dirty="0">
                <a:solidFill>
                  <a:schemeClr val="tx1"/>
                </a:solidFill>
              </a:rPr>
              <a:t>. Juiz de Fora: UFJF, 2010. p. 33-47.</a:t>
            </a:r>
          </a:p>
          <a:p>
            <a:pPr algn="l"/>
            <a:r>
              <a:rPr lang="pt-BR" sz="1200" dirty="0">
                <a:solidFill>
                  <a:schemeClr val="tx1"/>
                </a:solidFill>
              </a:rPr>
              <a:t> </a:t>
            </a:r>
          </a:p>
          <a:p>
            <a:pPr lvl="0"/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385266" y="6306762"/>
            <a:ext cx="2447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1400" b="1" dirty="0"/>
              <a:t>alfredoveiganeto@gmail.com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37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7950" y="1125538"/>
            <a:ext cx="8928100" cy="57324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         </a:t>
            </a:r>
            <a:r>
              <a:rPr lang="pt-BR" sz="2400" b="1" dirty="0" smtClean="0"/>
              <a:t>Modernidade				 Contemporaneidade</a:t>
            </a:r>
            <a:endParaRPr lang="pt-B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00" dirty="0" smtClean="0"/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Times New Roman"/>
                <a:ea typeface="Calibri"/>
                <a:cs typeface="Times New Roman"/>
              </a:rPr>
              <a:t>           </a:t>
            </a:r>
            <a:r>
              <a:rPr lang="pt-BR" sz="2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solidez						    liquidez</a:t>
            </a:r>
            <a:endParaRPr lang="pt-BR" sz="22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2200" dirty="0" smtClean="0">
                <a:latin typeface="Times New Roman"/>
                <a:ea typeface="Calibri"/>
                <a:cs typeface="Times New Roman"/>
              </a:rPr>
              <a:t>   futuro modelável, administrável			      incerteza, volatilidade</a:t>
            </a: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Times New Roman"/>
                <a:ea typeface="Calibri"/>
                <a:cs typeface="Times New Roman"/>
              </a:rPr>
              <a:t>						                    </a:t>
            </a:r>
            <a:r>
              <a:rPr lang="pt-BR" sz="2200" dirty="0" smtClean="0">
                <a:latin typeface="Times New Roman"/>
                <a:ea typeface="Calibri"/>
                <a:cs typeface="Times New Roman"/>
              </a:rPr>
              <a:t>descarte, hiperconsumo</a:t>
            </a:r>
            <a:endParaRPr lang="pt-BR" sz="22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endParaRPr lang="pt-BR" sz="400" b="1" dirty="0" smtClean="0">
              <a:latin typeface="Times New Roman"/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pt-BR" sz="2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espacialidade fragmentária</a:t>
            </a:r>
            <a:r>
              <a:rPr lang="pt-BR" sz="2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	   </a:t>
            </a:r>
            <a:r>
              <a:rPr lang="pt-BR" sz="2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colapso da espacialidade</a:t>
            </a:r>
            <a:endParaRPr lang="pt-BR" sz="22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pt-BR" sz="2200" dirty="0" smtClean="0">
                <a:latin typeface="Times New Roman"/>
                <a:ea typeface="Calibri"/>
                <a:cs typeface="Times New Roman"/>
              </a:rPr>
              <a:t>lugarização</a:t>
            </a:r>
            <a:r>
              <a:rPr lang="pt-BR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200" dirty="0" smtClean="0">
                <a:latin typeface="Times New Roman"/>
                <a:ea typeface="Calibri"/>
                <a:cs typeface="Times New Roman"/>
              </a:rPr>
              <a:t>estrita</a:t>
            </a:r>
            <a:r>
              <a:rPr lang="pt-BR" sz="2000" dirty="0" smtClean="0">
                <a:latin typeface="Times New Roman"/>
                <a:ea typeface="Calibri"/>
                <a:cs typeface="Times New Roman"/>
              </a:rPr>
              <a:t>			              </a:t>
            </a:r>
            <a:r>
              <a:rPr lang="pt-BR" sz="2200" dirty="0" smtClean="0">
                <a:latin typeface="Times New Roman"/>
                <a:ea typeface="Calibri"/>
                <a:cs typeface="Times New Roman"/>
              </a:rPr>
              <a:t>desfronteirização</a:t>
            </a:r>
            <a:r>
              <a:rPr lang="pt-BR" sz="20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pt-BR" sz="2200" dirty="0" smtClean="0">
                <a:latin typeface="Times New Roman"/>
                <a:ea typeface="Calibri"/>
                <a:cs typeface="Times New Roman"/>
              </a:rPr>
              <a:t>globalização</a:t>
            </a: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endParaRPr lang="pt-BR" sz="900" dirty="0" smtClean="0">
              <a:latin typeface="Times New Roman"/>
              <a:cs typeface="Times New Roman"/>
            </a:endParaRPr>
          </a:p>
          <a:p>
            <a:pPr marL="0" indent="0"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</a:t>
            </a:r>
            <a:r>
              <a:rPr lang="pt-BR" sz="2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sociedade</a:t>
            </a:r>
            <a:r>
              <a:rPr lang="pt-BR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			</a:t>
            </a:r>
            <a:r>
              <a:rPr lang="pt-BR" sz="2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  </a:t>
            </a:r>
            <a:r>
              <a:rPr lang="pt-BR" sz="2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comunidade </a:t>
            </a:r>
            <a:r>
              <a:rPr lang="pt-B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pt-BR" sz="2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individualismo</a:t>
            </a:r>
            <a:endParaRPr lang="pt-BR" sz="22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245" name="Retângulo 3"/>
          <p:cNvSpPr>
            <a:spLocks noChangeArrowheads="1"/>
          </p:cNvSpPr>
          <p:nvPr/>
        </p:nvSpPr>
        <p:spPr bwMode="auto">
          <a:xfrm>
            <a:off x="107950" y="1554163"/>
            <a:ext cx="89281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400"/>
              </a:spcAft>
            </a:pPr>
            <a:r>
              <a:rPr lang="pt-BR" altLang="pt-BR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pt-BR" altLang="pt-BR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temporalidade linear</a:t>
            </a:r>
            <a:r>
              <a:rPr lang="pt-BR" altLang="pt-BR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    </a:t>
            </a:r>
            <a:r>
              <a:rPr lang="pt-BR" altLang="pt-BR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colapso da temporalidade</a:t>
            </a:r>
            <a:endParaRPr lang="pt-BR" altLang="pt-BR" sz="20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400"/>
              </a:spcAft>
            </a:pPr>
            <a:r>
              <a:rPr lang="pt-BR" altLang="pt-B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passado — presente — futuro		             	        </a:t>
            </a:r>
            <a:r>
              <a:rPr lang="pt-BR" altLang="pt-BR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presentificação</a:t>
            </a:r>
            <a:endParaRPr lang="pt-BR" altLang="pt-BR" sz="2000" dirty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400"/>
              </a:spcAft>
            </a:pPr>
            <a:r>
              <a:rPr lang="pt-BR" altLang="pt-B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forte responsabilização indiv.		             fraca responsabilização indiv.</a:t>
            </a:r>
            <a:endParaRPr lang="pt-BR" altLang="pt-BR" sz="2000" dirty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400"/>
              </a:spcAft>
            </a:pPr>
            <a:r>
              <a:rPr lang="pt-BR" altLang="pt-B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respeito ao </a:t>
            </a:r>
            <a:r>
              <a:rPr lang="pt-BR" altLang="pt-B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timing</a:t>
            </a:r>
            <a:r>
              <a:rPr lang="pt-BR" altLang="pt-B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coletivo		         respeito ao </a:t>
            </a:r>
            <a:r>
              <a:rPr lang="pt-BR" altLang="pt-B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timing</a:t>
            </a:r>
            <a:r>
              <a:rPr lang="pt-BR" altLang="pt-B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individualizado</a:t>
            </a:r>
            <a:endParaRPr lang="pt-BR" altLang="pt-B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6069235" y="6110783"/>
            <a:ext cx="1079649" cy="116434"/>
          </a:xfrm>
          <a:prstGeom prst="rightArrow">
            <a:avLst>
              <a:gd name="adj1" fmla="val 38235"/>
              <a:gd name="adj2" fmla="val 1859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9" name="Conector reto 8"/>
          <p:cNvCxnSpPr>
            <a:stCxn id="6" idx="0"/>
            <a:endCxn id="14" idx="2"/>
          </p:cNvCxnSpPr>
          <p:nvPr/>
        </p:nvCxnSpPr>
        <p:spPr>
          <a:xfrm>
            <a:off x="4572000" y="1125538"/>
            <a:ext cx="0" cy="562451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7950" y="1554163"/>
            <a:ext cx="8928100" cy="1662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5888" y="3287713"/>
            <a:ext cx="8928100" cy="1292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07950" y="4660900"/>
            <a:ext cx="8928100" cy="1000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07950" y="5813425"/>
            <a:ext cx="8928100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950" y="1844675"/>
            <a:ext cx="8928100" cy="1296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7950" y="980728"/>
            <a:ext cx="8928100" cy="57613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/>
              <a:t>Em termos educacionais...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800" b="1" dirty="0" smtClean="0">
                <a:solidFill>
                  <a:srgbClr val="C00000"/>
                </a:solidFill>
              </a:rPr>
              <a:t>          </a:t>
            </a:r>
            <a:r>
              <a:rPr lang="pt-BR" sz="8800" b="1" dirty="0" smtClean="0"/>
              <a:t>Modernidade</a:t>
            </a:r>
            <a:r>
              <a:rPr lang="pt-BR" sz="5100" b="1" dirty="0" smtClean="0"/>
              <a:t>				     </a:t>
            </a:r>
            <a:r>
              <a:rPr lang="pt-BR" sz="8800" b="1" dirty="0" smtClean="0"/>
              <a:t>Contemporaneidade</a:t>
            </a: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endParaRPr lang="pt-BR" sz="2400" b="1" dirty="0" smtClean="0">
              <a:latin typeface="Times New Roman"/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          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disciplina</a:t>
            </a:r>
            <a:r>
              <a:rPr lang="pt-BR" sz="6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			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controle</a:t>
            </a:r>
            <a:endParaRPr lang="pt-BR" sz="80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comportamentos regrados e previsíveis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	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comportamentos estratégicos e flexíveis</a:t>
            </a:r>
            <a:endParaRPr lang="pt-BR" sz="80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				                                       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crise da autoria e da autoridade</a:t>
            </a:r>
            <a:endParaRPr lang="pt-BR" sz="80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endParaRPr lang="pt-BR" sz="4800" dirty="0" smtClean="0">
              <a:latin typeface="Times New Roman"/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4800" dirty="0" smtClean="0">
                <a:latin typeface="Times New Roman"/>
                <a:ea typeface="Calibri"/>
                <a:cs typeface="Times New Roman"/>
              </a:rPr>
              <a:t>  </a:t>
            </a:r>
            <a:endParaRPr lang="pt-BR" sz="48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b="1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exaltação do </a:t>
            </a:r>
            <a:r>
              <a:rPr lang="pt-BR" sz="8000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ser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(contra o </a:t>
            </a:r>
            <a:r>
              <a:rPr lang="pt-BR" sz="8000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ter</a:t>
            </a:r>
            <a:r>
              <a:rPr lang="pt-BR" sz="80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)</a:t>
            </a:r>
            <a:r>
              <a:rPr lang="pt-BR" sz="6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  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exaltação do </a:t>
            </a:r>
            <a:r>
              <a:rPr lang="pt-BR" sz="8000" b="1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parecer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(que é, que tem)</a:t>
            </a:r>
            <a:endParaRPr lang="pt-BR" sz="80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ética transcendental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			    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ética flexível, de circunstância</a:t>
            </a: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8000" dirty="0" smtClean="0">
                <a:latin typeface="Times New Roman"/>
                <a:ea typeface="Calibri"/>
                <a:cs typeface="Times New Roman"/>
              </a:rPr>
              <a:t>					                 espetáculo, performance, competição</a:t>
            </a:r>
            <a:endParaRPr lang="pt-BR" sz="80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4800" dirty="0" smtClean="0">
                <a:latin typeface="Times New Roman"/>
                <a:ea typeface="Calibri"/>
                <a:cs typeface="Times New Roman"/>
              </a:rPr>
              <a:t> </a:t>
            </a: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endParaRPr lang="pt-BR" sz="48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ênfase no conhecimento e no saber</a:t>
            </a:r>
            <a:r>
              <a:rPr lang="pt-BR" sz="6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      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ênfase na informação (infomania)</a:t>
            </a:r>
            <a:endParaRPr lang="pt-BR" sz="80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saber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≠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conhecimento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			</a:t>
            </a:r>
            <a:r>
              <a:rPr lang="pt-BR" sz="6200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         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cosmopolitismo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inacabado</a:t>
            </a:r>
            <a:endParaRPr lang="pt-BR" sz="80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dirty="0" smtClean="0">
                <a:latin typeface="Times New Roman"/>
                <a:ea typeface="Calibri"/>
                <a:cs typeface="Times New Roman"/>
              </a:rPr>
              <a:t>						              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educação</a:t>
            </a:r>
            <a:r>
              <a:rPr lang="pt-BR" sz="6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permanente</a:t>
            </a:r>
            <a:endParaRPr lang="pt-BR" sz="8000" dirty="0">
              <a:ea typeface="Calibri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950" y="3573463"/>
            <a:ext cx="89281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950" y="5300663"/>
            <a:ext cx="8928100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4556125" y="1412875"/>
            <a:ext cx="7938" cy="532923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683568" y="11663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950" y="1778000"/>
            <a:ext cx="8928100" cy="576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7950" y="980728"/>
            <a:ext cx="8928100" cy="57613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/>
              <a:t>Em termos educacionais...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800" b="1" dirty="0" smtClean="0"/>
              <a:t>             Modernidade</a:t>
            </a:r>
            <a:r>
              <a:rPr lang="pt-BR" sz="5100" b="1" dirty="0" smtClean="0"/>
              <a:t>				 </a:t>
            </a:r>
            <a:r>
              <a:rPr lang="pt-BR" sz="8800" b="1" dirty="0" smtClean="0"/>
              <a:t>Contemporaneidade</a:t>
            </a: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endParaRPr lang="pt-BR" sz="2400" b="1" dirty="0" smtClean="0">
              <a:latin typeface="Times New Roman"/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           </a:t>
            </a:r>
            <a:r>
              <a:rPr lang="pt-BR" sz="6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ênfase na tradição</a:t>
            </a:r>
            <a:r>
              <a:rPr lang="pt-BR" sz="6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</a:t>
            </a:r>
            <a:r>
              <a:rPr lang="pt-BR" sz="66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ênfase 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na tradução</a:t>
            </a:r>
            <a:endParaRPr lang="pt-BR" sz="80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4400" dirty="0">
                <a:latin typeface="Times New Roman"/>
                <a:ea typeface="Calibri"/>
                <a:cs typeface="Times New Roman"/>
              </a:rPr>
              <a:t> </a:t>
            </a:r>
            <a:endParaRPr lang="pt-BR" sz="4400" dirty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6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ênfase 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no sedentarismo</a:t>
            </a:r>
            <a:r>
              <a:rPr lang="pt-BR" sz="6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                     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ênfase no nomadismo</a:t>
            </a:r>
            <a:endParaRPr lang="pt-BR" sz="80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8000" dirty="0" smtClean="0">
                <a:latin typeface="Times New Roman"/>
                <a:ea typeface="Calibri"/>
                <a:cs typeface="Times New Roman"/>
              </a:rPr>
              <a:t>     sala 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de aula, laboratório, </a:t>
            </a:r>
            <a:r>
              <a:rPr lang="pt-BR" sz="6600" dirty="0">
                <a:latin typeface="Times New Roman"/>
                <a:ea typeface="Calibri"/>
                <a:cs typeface="Times New Roman"/>
              </a:rPr>
              <a:t>		          </a:t>
            </a:r>
            <a:r>
              <a:rPr lang="pt-BR" sz="6600" dirty="0" smtClean="0">
                <a:latin typeface="Times New Roman"/>
                <a:ea typeface="Calibri"/>
                <a:cs typeface="Times New Roman"/>
              </a:rPr>
              <a:t>	      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qualquer 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lugar</a:t>
            </a:r>
            <a:endParaRPr lang="pt-BR" sz="8000" dirty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600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trabalho de campo (ágora)</a:t>
            </a:r>
            <a:r>
              <a:rPr lang="pt-BR" sz="6600" dirty="0">
                <a:latin typeface="Times New Roman"/>
                <a:ea typeface="Calibri"/>
                <a:cs typeface="Times New Roman"/>
              </a:rPr>
              <a:t>		        </a:t>
            </a:r>
            <a:r>
              <a:rPr lang="pt-BR" sz="8000" i="1" dirty="0" smtClean="0">
                <a:latin typeface="Times New Roman"/>
                <a:ea typeface="Calibri"/>
                <a:cs typeface="Times New Roman"/>
              </a:rPr>
              <a:t>shopping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, não-lugares</a:t>
            </a:r>
            <a:r>
              <a:rPr lang="pt-BR" sz="9600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5600" dirty="0">
                <a:latin typeface="Times New Roman"/>
                <a:ea typeface="Calibri"/>
                <a:cs typeface="Times New Roman"/>
              </a:rPr>
              <a:t>(Tom </a:t>
            </a:r>
            <a:r>
              <a:rPr lang="pt-BR" sz="5600" dirty="0" err="1">
                <a:latin typeface="Times New Roman"/>
                <a:ea typeface="Calibri"/>
                <a:cs typeface="Times New Roman"/>
              </a:rPr>
              <a:t>Mathiesen</a:t>
            </a:r>
            <a:r>
              <a:rPr lang="pt-BR" sz="56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pt-BR" sz="4400" dirty="0">
                <a:latin typeface="Times New Roman"/>
                <a:ea typeface="Calibri"/>
                <a:cs typeface="Times New Roman"/>
              </a:rPr>
              <a:t> </a:t>
            </a:r>
            <a:endParaRPr lang="pt-BR" sz="4400" dirty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4400" dirty="0">
                <a:latin typeface="Times New Roman"/>
                <a:ea typeface="Calibri"/>
                <a:cs typeface="Times New Roman"/>
              </a:rPr>
              <a:t> </a:t>
            </a:r>
            <a:endParaRPr lang="pt-BR" sz="4400" dirty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600" b="1" dirty="0">
                <a:latin typeface="Times New Roman"/>
                <a:ea typeface="Calibri"/>
                <a:cs typeface="Times New Roman"/>
              </a:rPr>
              <a:t>         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trabalho material</a:t>
            </a:r>
            <a:r>
              <a:rPr lang="pt-BR" sz="6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		      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trabalho 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imaterial</a:t>
            </a:r>
            <a:endParaRPr lang="pt-BR" sz="80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6600" dirty="0">
                <a:latin typeface="Times New Roman"/>
                <a:ea typeface="Calibri"/>
                <a:cs typeface="Times New Roman"/>
              </a:rPr>
              <a:t>  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Henry 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Ford</a:t>
            </a:r>
            <a:r>
              <a:rPr lang="pt-BR" sz="6600" dirty="0">
                <a:latin typeface="Times New Roman"/>
                <a:ea typeface="Calibri"/>
                <a:cs typeface="Times New Roman"/>
              </a:rPr>
              <a:t>,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relações empreg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o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e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stáveis</a:t>
            </a:r>
            <a:r>
              <a:rPr lang="pt-BR" sz="66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Bill 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Gates,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relações emprego 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precárias</a:t>
            </a:r>
            <a:endParaRPr lang="pt-BR" sz="8000" dirty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8000" dirty="0" smtClean="0">
                <a:latin typeface="Times New Roman"/>
                <a:ea typeface="Calibri"/>
                <a:cs typeface="Times New Roman"/>
              </a:rPr>
              <a:t>   espaços e tempos estáveis, previsíveis	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	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espaços e tempos instáveis	    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8000" dirty="0">
                <a:latin typeface="Times New Roman"/>
                <a:ea typeface="Calibri"/>
                <a:cs typeface="Times New Roman"/>
              </a:rPr>
              <a:t>	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						</a:t>
            </a:r>
            <a:r>
              <a:rPr lang="pt-BR" sz="8000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dirty="0" smtClean="0">
                <a:latin typeface="Times New Roman"/>
                <a:ea typeface="Calibri"/>
                <a:cs typeface="Times New Roman"/>
              </a:rPr>
              <a:t>intensificação do trabalho</a:t>
            </a:r>
            <a:endParaRPr lang="pt-BR" sz="8000" dirty="0">
              <a:latin typeface="Times New Roman"/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endParaRPr lang="pt-BR" sz="4400" dirty="0" smtClean="0">
              <a:latin typeface="Times New Roman"/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homogeneidade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social estratificada</a:t>
            </a:r>
            <a:r>
              <a:rPr lang="pt-BR" sz="8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pt-BR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  heterogeneidade social                </a:t>
            </a:r>
          </a:p>
          <a:p>
            <a:pPr algn="just" fontAlgn="auto">
              <a:lnSpc>
                <a:spcPct val="115000"/>
              </a:lnSpc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pt-BR" sz="8000" b="1" dirty="0">
                <a:latin typeface="Times New Roman"/>
                <a:ea typeface="Calibri"/>
                <a:cs typeface="Times New Roman"/>
              </a:rPr>
              <a:t>	</a:t>
            </a:r>
            <a:r>
              <a:rPr lang="pt-BR" sz="8000" b="1" dirty="0" smtClean="0">
                <a:latin typeface="Times New Roman"/>
                <a:ea typeface="Calibri"/>
                <a:cs typeface="Times New Roman"/>
              </a:rPr>
              <a:t>							            despolitização</a:t>
            </a:r>
            <a:endParaRPr lang="pt-BR" sz="8000" dirty="0">
              <a:ea typeface="Calibri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7475" y="2492375"/>
            <a:ext cx="8928100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950" y="3860800"/>
            <a:ext cx="8928100" cy="1512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1" name="Conector reto 10"/>
          <p:cNvCxnSpPr>
            <a:endCxn id="13" idx="2"/>
          </p:cNvCxnSpPr>
          <p:nvPr/>
        </p:nvCxnSpPr>
        <p:spPr>
          <a:xfrm>
            <a:off x="4556125" y="1412875"/>
            <a:ext cx="15875" cy="516731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07950" y="5516563"/>
            <a:ext cx="8928100" cy="1063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24054">
            <a:off x="6362700" y="5940425"/>
            <a:ext cx="955675" cy="215900"/>
          </a:xfrm>
          <a:prstGeom prst="rightArrow">
            <a:avLst>
              <a:gd name="adj1" fmla="val 38235"/>
              <a:gd name="adj2" fmla="val 11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83568" y="11663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60649"/>
            <a:ext cx="8642350" cy="645289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>
                <a:solidFill>
                  <a:schemeClr val="tx1"/>
                </a:solidFill>
              </a:rPr>
              <a:t>d</a:t>
            </a:r>
            <a:r>
              <a:rPr lang="pt-BR" sz="2600" b="1" dirty="0" smtClean="0">
                <a:solidFill>
                  <a:schemeClr val="tx1"/>
                </a:solidFill>
              </a:rPr>
              <a:t>o moderno ao contemporâneo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500" b="1" dirty="0" smtClean="0"/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/>
              <a:t>          </a:t>
            </a:r>
            <a:r>
              <a:rPr lang="pt-BR" sz="2400" b="1" dirty="0" smtClean="0">
                <a:solidFill>
                  <a:schemeClr val="tx1"/>
                </a:solidFill>
              </a:rPr>
              <a:t>moderno			    	            contemporâneo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           como...				  	     como...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chemeClr val="tx1"/>
                </a:solidFill>
              </a:rPr>
              <a:t>         </a:t>
            </a:r>
            <a:r>
              <a:rPr lang="pt-BR" sz="1800" dirty="0" smtClean="0">
                <a:solidFill>
                  <a:schemeClr val="tx1"/>
                </a:solidFill>
              </a:rPr>
              <a:t>- necessidade                                                                                  - contingência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       - privatização		  	   	     - </a:t>
            </a:r>
            <a:r>
              <a:rPr lang="pt-BR" sz="1800" dirty="0" err="1" smtClean="0">
                <a:solidFill>
                  <a:schemeClr val="tx1"/>
                </a:solidFill>
              </a:rPr>
              <a:t>publicização</a:t>
            </a:r>
            <a:r>
              <a:rPr lang="pt-BR" sz="1800" dirty="0" smtClean="0">
                <a:solidFill>
                  <a:schemeClr val="tx1"/>
                </a:solidFill>
              </a:rPr>
              <a:t> - espetacularização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- secularização – laicização            	     		   - individualização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   - novas espacialidades    </a:t>
            </a:r>
            <a:r>
              <a:rPr lang="pt-BR" sz="1400" dirty="0" smtClean="0">
                <a:solidFill>
                  <a:schemeClr val="tx1"/>
                </a:solidFill>
              </a:rPr>
              <a:t>localização</a:t>
            </a:r>
            <a:r>
              <a:rPr lang="pt-BR" sz="1800" dirty="0" smtClean="0">
                <a:solidFill>
                  <a:schemeClr val="tx1"/>
                </a:solidFill>
              </a:rPr>
              <a:t>       	   	- colapso do espaço </a:t>
            </a:r>
            <a:r>
              <a:rPr lang="pt-BR" sz="1400" dirty="0" err="1" smtClean="0">
                <a:solidFill>
                  <a:schemeClr val="tx1"/>
                </a:solidFill>
              </a:rPr>
              <a:t>glocalização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- novas temporalidades </a:t>
            </a:r>
            <a:r>
              <a:rPr lang="pt-BR" sz="1400" dirty="0" smtClean="0">
                <a:solidFill>
                  <a:schemeClr val="tx1"/>
                </a:solidFill>
              </a:rPr>
              <a:t>abstração do tempo          </a:t>
            </a:r>
            <a:r>
              <a:rPr lang="pt-BR" sz="1800" dirty="0" smtClean="0">
                <a:solidFill>
                  <a:schemeClr val="tx1"/>
                </a:solidFill>
              </a:rPr>
              <a:t>	   	- colapso do tempo </a:t>
            </a:r>
            <a:r>
              <a:rPr lang="pt-BR" sz="1400" dirty="0" smtClean="0">
                <a:solidFill>
                  <a:schemeClr val="tx1"/>
                </a:solidFill>
              </a:rPr>
              <a:t>presentificação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  - crise permanente		   		 - agudização da crise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        - sujeito 				                - novas subjetividades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</a:t>
            </a:r>
            <a:r>
              <a:rPr lang="pt-BR" sz="1800" dirty="0">
                <a:solidFill>
                  <a:schemeClr val="tx1"/>
                </a:solidFill>
              </a:rPr>
              <a:t>-</a:t>
            </a:r>
            <a:r>
              <a:rPr lang="pt-BR" sz="1800" dirty="0" smtClean="0">
                <a:solidFill>
                  <a:schemeClr val="tx1"/>
                </a:solidFill>
              </a:rPr>
              <a:t> duplo empírico-transcendental		               - empresário de si mesmo</a:t>
            </a:r>
          </a:p>
          <a:p>
            <a:pPr algn="l">
              <a:lnSpc>
                <a:spcPct val="90000"/>
              </a:lnSpc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       - solidez  -  certeza                                                                   - liquidez - incerteza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   - permanência					 - impermanência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  - </a:t>
            </a:r>
            <a:r>
              <a:rPr lang="pt-BR" sz="1800" dirty="0" err="1" smtClean="0">
                <a:solidFill>
                  <a:schemeClr val="tx1"/>
                </a:solidFill>
              </a:rPr>
              <a:t>fronteirização</a:t>
            </a:r>
            <a:r>
              <a:rPr lang="pt-BR" sz="1800" dirty="0" smtClean="0">
                <a:solidFill>
                  <a:schemeClr val="tx1"/>
                </a:solidFill>
              </a:rPr>
              <a:t>					 - desfronteirização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 - corpos dóceis					  - corpos flexíveis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   - tradição					      - tradução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- sedentarismo	</a:t>
            </a:r>
            <a:r>
              <a:rPr lang="pt-BR" sz="1400" dirty="0" smtClean="0">
                <a:solidFill>
                  <a:schemeClr val="tx1"/>
                </a:solidFill>
              </a:rPr>
              <a:t>ágora</a:t>
            </a:r>
            <a:r>
              <a:rPr lang="pt-BR" sz="1800" dirty="0" smtClean="0">
                <a:solidFill>
                  <a:schemeClr val="tx1"/>
                </a:solidFill>
              </a:rPr>
              <a:t>				- nomadismo  </a:t>
            </a:r>
            <a:r>
              <a:rPr lang="pt-BR" sz="1400" i="1" dirty="0" smtClean="0">
                <a:solidFill>
                  <a:schemeClr val="tx1"/>
                </a:solidFill>
              </a:rPr>
              <a:t>shopping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 - Henry Ford					      - Bill Gates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   - sociedade					    - comunidade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        - disciplina					      - controle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572000" y="1124744"/>
            <a:ext cx="0" cy="54726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 txBox="1">
            <a:spLocks noChangeArrowheads="1"/>
          </p:cNvSpPr>
          <p:nvPr/>
        </p:nvSpPr>
        <p:spPr bwMode="auto">
          <a:xfrm>
            <a:off x="250825" y="980728"/>
            <a:ext cx="8642350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altLang="pt-BR" sz="1000" b="1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pt-BR" sz="3600" b="1" dirty="0"/>
              <a:t>O</a:t>
            </a:r>
            <a:r>
              <a:rPr lang="pt-BR" altLang="pt-BR" sz="3600" b="1" dirty="0" smtClean="0"/>
              <a:t> </a:t>
            </a:r>
            <a:r>
              <a:rPr lang="pt-BR" altLang="pt-BR" sz="3600" b="1" dirty="0"/>
              <a:t>elogio da diferença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pt-BR" sz="2000" b="1" dirty="0"/>
              <a:t>	       </a:t>
            </a:r>
            <a:r>
              <a:rPr lang="pt-BR" altLang="pt-BR" sz="2200" b="1" dirty="0"/>
              <a:t>Modernidade				Contemporaneidade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pt-BR" sz="2800" b="1" dirty="0"/>
              <a:t>   Escola </a:t>
            </a:r>
            <a:r>
              <a:rPr lang="pt-BR" altLang="pt-BR" sz="2800" b="1" dirty="0" smtClean="0"/>
              <a:t>promotora da</a:t>
            </a:r>
            <a:r>
              <a:rPr lang="pt-BR" altLang="pt-BR" sz="2800" b="1" dirty="0"/>
              <a:t>	  	  </a:t>
            </a:r>
            <a:r>
              <a:rPr lang="pt-BR" altLang="pt-BR" sz="2800" b="1" dirty="0" smtClean="0"/>
              <a:t>  Escola se declara </a:t>
            </a:r>
            <a:r>
              <a:rPr lang="pt-BR" altLang="pt-BR" sz="2800" b="1" dirty="0" err="1" smtClean="0"/>
              <a:t>mesmidade</a:t>
            </a:r>
            <a:r>
              <a:rPr lang="pt-BR" altLang="pt-BR" sz="2800" b="1" dirty="0" smtClean="0"/>
              <a:t>			promotora da diferença</a:t>
            </a:r>
            <a:endParaRPr lang="pt-BR" altLang="pt-BR" sz="28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pt-BR" sz="2800" b="1" dirty="0"/>
              <a:t>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pt-BR" sz="2000" b="1" dirty="0"/>
              <a:t>  </a:t>
            </a:r>
            <a:r>
              <a:rPr lang="pt-BR" altLang="pt-BR" sz="2000" b="1" dirty="0" smtClean="0"/>
              <a:t>   (</a:t>
            </a:r>
            <a:r>
              <a:rPr lang="pt-BR" altLang="pt-BR" sz="2000" b="1" dirty="0"/>
              <a:t>o </a:t>
            </a:r>
            <a:r>
              <a:rPr lang="pt-BR" altLang="pt-BR" sz="2000" b="1" dirty="0">
                <a:solidFill>
                  <a:srgbClr val="FFFF00"/>
                </a:solidFill>
              </a:rPr>
              <a:t>diferente</a:t>
            </a:r>
            <a:r>
              <a:rPr lang="pt-BR" altLang="pt-BR" sz="2000" b="1" dirty="0"/>
              <a:t> é o problema)	        	    </a:t>
            </a:r>
            <a:r>
              <a:rPr lang="pt-BR" altLang="pt-BR" sz="2000" b="1" dirty="0" smtClean="0"/>
              <a:t>     (o </a:t>
            </a:r>
            <a:r>
              <a:rPr lang="pt-BR" altLang="pt-BR" sz="2000" b="1" dirty="0" smtClean="0">
                <a:solidFill>
                  <a:srgbClr val="FFFF00"/>
                </a:solidFill>
              </a:rPr>
              <a:t>mesmo</a:t>
            </a:r>
            <a:r>
              <a:rPr lang="pt-BR" altLang="pt-BR" sz="2000" b="1" dirty="0" smtClean="0"/>
              <a:t> </a:t>
            </a:r>
            <a:r>
              <a:rPr lang="pt-BR" altLang="pt-BR" sz="2000" b="1" dirty="0"/>
              <a:t>é o problema)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pt-BR" sz="2000" b="1" dirty="0"/>
              <a:t> </a:t>
            </a:r>
            <a:r>
              <a:rPr lang="pt-BR" altLang="pt-BR" sz="2800" b="1" dirty="0"/>
              <a:t>ideal da </a:t>
            </a:r>
            <a:r>
              <a:rPr lang="pt-BR" altLang="pt-BR" sz="2800" b="1" dirty="0">
                <a:solidFill>
                  <a:srgbClr val="FFFF00"/>
                </a:solidFill>
              </a:rPr>
              <a:t>homogeneidade</a:t>
            </a:r>
            <a:r>
              <a:rPr lang="pt-BR" altLang="pt-BR" sz="2800" b="1" dirty="0"/>
              <a:t>	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altLang="pt-BR" sz="2800" b="1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pt-BR" sz="2800" b="1" dirty="0"/>
              <a:t>						ideal da </a:t>
            </a:r>
            <a:r>
              <a:rPr lang="pt-BR" altLang="pt-BR" sz="2800" b="1" dirty="0">
                <a:solidFill>
                  <a:srgbClr val="FFFF00"/>
                </a:solidFill>
              </a:rPr>
              <a:t>heterogeneidade</a:t>
            </a:r>
          </a:p>
        </p:txBody>
      </p:sp>
      <p:sp>
        <p:nvSpPr>
          <p:cNvPr id="8" name="Seta para a direita 7"/>
          <p:cNvSpPr/>
          <p:nvPr/>
        </p:nvSpPr>
        <p:spPr>
          <a:xfrm rot="1368899">
            <a:off x="3553519" y="5767631"/>
            <a:ext cx="1335088" cy="215900"/>
          </a:xfrm>
          <a:prstGeom prst="rightArrow">
            <a:avLst>
              <a:gd name="adj1" fmla="val 38235"/>
              <a:gd name="adj2" fmla="val 1102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3568" y="11663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50825" y="908720"/>
            <a:ext cx="8642350" cy="54000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0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/>
              <a:t>O paradoxo da escola contemporânea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 </a:t>
            </a:r>
            <a:r>
              <a:rPr lang="pt-BR" b="1" dirty="0" smtClean="0"/>
              <a:t>As tensões: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0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Na escola moderna, a tensão decorre da dominação verticalizada, em nome do contrato social. A inclusão é conformadora, mesmo que feita em nome do humanismo; a inclusão nivela e homogeneiza (em estratos diferentes), objetivando a </a:t>
            </a:r>
            <a:r>
              <a:rPr lang="pt-BR" sz="2800" b="1" i="1" dirty="0" smtClean="0"/>
              <a:t>fusão cultural.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/>
              <a:t>Na escola contemporânea, a tensão decorre das lutas entre grupos que querem marcar suas diferenças (tribos, comunidades etc.). A inclusão é a garantia de um espaço de trocas que garantam a manutenção da diversidade, até evitando a </a:t>
            </a:r>
            <a:r>
              <a:rPr lang="pt-BR" sz="2800" b="1" i="1" dirty="0" smtClean="0"/>
              <a:t>fusão cultural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3568" y="11663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767" y="692696"/>
            <a:ext cx="8640960" cy="5760640"/>
          </a:xfrm>
        </p:spPr>
        <p:txBody>
          <a:bodyPr>
            <a:normAutofit fontScale="55000" lnSpcReduction="20000"/>
          </a:bodyPr>
          <a:lstStyle/>
          <a:p>
            <a:endParaRPr lang="pt-BR" sz="1000" b="1" dirty="0" smtClean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pt-BR" sz="3100" b="1" dirty="0">
                <a:solidFill>
                  <a:schemeClr val="tx1"/>
                </a:solidFill>
              </a:rPr>
              <a:t>Virada linguística, virada epistemológica; diferença e repetição</a:t>
            </a:r>
          </a:p>
          <a:p>
            <a:pPr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Filosofia como...</a:t>
            </a:r>
            <a:endParaRPr lang="pt-BR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1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3300" b="1" dirty="0" smtClean="0">
                <a:solidFill>
                  <a:schemeClr val="tx2"/>
                </a:solidFill>
              </a:rPr>
              <a:t>       realidade</a:t>
            </a:r>
            <a:endParaRPr lang="pt-BR" sz="3300" dirty="0">
              <a:solidFill>
                <a:schemeClr val="tx2"/>
              </a:solidFill>
            </a:endParaRPr>
          </a:p>
          <a:p>
            <a:pPr>
              <a:defRPr/>
            </a:pPr>
            <a:endParaRPr lang="pt-BR" sz="2800" dirty="0"/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3300" b="1" dirty="0">
                <a:solidFill>
                  <a:schemeClr val="tx2"/>
                </a:solidFill>
              </a:rPr>
              <a:t>conhecimento sobre a realidade</a:t>
            </a:r>
          </a:p>
          <a:p>
            <a:pPr>
              <a:defRPr/>
            </a:pPr>
            <a:r>
              <a:rPr lang="pt-BR" sz="2900" i="1" dirty="0">
                <a:solidFill>
                  <a:schemeClr val="tx1"/>
                </a:solidFill>
              </a:rPr>
              <a:t>sujeito                                   objeto</a:t>
            </a:r>
          </a:p>
          <a:p>
            <a:pPr>
              <a:defRPr/>
            </a:pPr>
            <a:r>
              <a:rPr lang="pt-BR" sz="2900" i="1" dirty="0">
                <a:solidFill>
                  <a:schemeClr val="tx1"/>
                </a:solidFill>
              </a:rPr>
              <a:t>método</a:t>
            </a:r>
          </a:p>
          <a:p>
            <a:pPr>
              <a:defRPr/>
            </a:pPr>
            <a:endParaRPr lang="pt-BR" sz="105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900" i="1" dirty="0">
                <a:solidFill>
                  <a:schemeClr val="tx1"/>
                </a:solidFill>
              </a:rPr>
              <a:t>epistemologia</a:t>
            </a:r>
          </a:p>
          <a:p>
            <a:pPr>
              <a:defRPr/>
            </a:pPr>
            <a:endParaRPr lang="pt-BR" sz="24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3300" b="1" dirty="0">
                <a:solidFill>
                  <a:srgbClr val="FF0000"/>
                </a:solidFill>
              </a:rPr>
              <a:t>virada filosófica</a:t>
            </a:r>
            <a:r>
              <a:rPr lang="pt-BR" sz="3300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 </a:t>
            </a:r>
            <a:r>
              <a:rPr lang="pt-BR" sz="3300" b="1" dirty="0" smtClean="0">
                <a:solidFill>
                  <a:schemeClr val="tx2"/>
                </a:solidFill>
              </a:rPr>
              <a:t>conhecimento </a:t>
            </a:r>
            <a:r>
              <a:rPr lang="pt-BR" sz="3300" b="1" dirty="0">
                <a:solidFill>
                  <a:schemeClr val="tx2"/>
                </a:solidFill>
              </a:rPr>
              <a:t>linguístico da realidade </a:t>
            </a:r>
            <a:r>
              <a:rPr lang="pt-BR" sz="2800" dirty="0"/>
              <a:t>— </a:t>
            </a:r>
            <a:r>
              <a:rPr lang="pt-BR" sz="2800" dirty="0">
                <a:solidFill>
                  <a:schemeClr val="tx1"/>
                </a:solidFill>
              </a:rPr>
              <a:t>porque é a linguagem que </a:t>
            </a:r>
            <a:r>
              <a:rPr lang="pt-BR" sz="2800" i="1" dirty="0">
                <a:solidFill>
                  <a:schemeClr val="tx1"/>
                </a:solidFill>
              </a:rPr>
              <a:t>institui o sentido</a:t>
            </a:r>
            <a:r>
              <a:rPr lang="pt-BR" sz="2800" dirty="0">
                <a:solidFill>
                  <a:schemeClr val="tx1"/>
                </a:solidFill>
              </a:rPr>
              <a:t> das coisas, do mundo</a:t>
            </a:r>
          </a:p>
          <a:p>
            <a:pPr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900" dirty="0">
                <a:solidFill>
                  <a:schemeClr val="tx1"/>
                </a:solidFill>
              </a:rPr>
              <a:t>Para Foucault: “Mas o que é a filosofia hoje em dia —eu quero dizer a atividade filosófica— senão o trabalho crítico do pensamento sobre o próprio pensamento? </a:t>
            </a:r>
          </a:p>
          <a:p>
            <a:pPr>
              <a:defRPr/>
            </a:pPr>
            <a:r>
              <a:rPr lang="pt-BR" sz="2900" dirty="0">
                <a:solidFill>
                  <a:schemeClr val="tx1"/>
                </a:solidFill>
              </a:rPr>
              <a:t> [Eu pergunto] se ela não consiste, ao invés de legitimar aquilo que já se sabe, num empreendimento de saber como e até que ponto seria possível pensar de outro modo?”</a:t>
            </a:r>
          </a:p>
          <a:p>
            <a:pPr>
              <a:defRPr/>
            </a:pPr>
            <a:endParaRPr lang="pt-BR" sz="8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pt-BR" sz="1900" dirty="0">
                <a:solidFill>
                  <a:schemeClr val="tx1"/>
                </a:solidFill>
              </a:rPr>
              <a:t>(FOUCAULT, Michel.</a:t>
            </a:r>
            <a:r>
              <a:rPr lang="pt-BR" sz="1900" i="1" dirty="0">
                <a:solidFill>
                  <a:schemeClr val="tx1"/>
                </a:solidFill>
              </a:rPr>
              <a:t> História da Sexualidade. </a:t>
            </a:r>
            <a:r>
              <a:rPr lang="pt-BR" sz="1900" i="1" dirty="0" err="1">
                <a:solidFill>
                  <a:schemeClr val="tx1"/>
                </a:solidFill>
              </a:rPr>
              <a:t>Vol</a:t>
            </a:r>
            <a:r>
              <a:rPr lang="pt-BR" sz="1900" i="1" dirty="0">
                <a:solidFill>
                  <a:schemeClr val="tx1"/>
                </a:solidFill>
              </a:rPr>
              <a:t> 2: O uso dos prazeres</a:t>
            </a:r>
            <a:r>
              <a:rPr lang="pt-BR" sz="1900" dirty="0">
                <a:solidFill>
                  <a:schemeClr val="tx1"/>
                </a:solidFill>
              </a:rPr>
              <a:t>. Rio de Janeiro: Graal, 1994, p. 13</a:t>
            </a:r>
            <a:r>
              <a:rPr lang="pt-BR" sz="1900" dirty="0" smtClean="0">
                <a:solidFill>
                  <a:schemeClr val="tx1"/>
                </a:solidFill>
              </a:rPr>
              <a:t>).</a:t>
            </a:r>
            <a:endParaRPr lang="pt-BR" sz="1900" b="1" dirty="0">
              <a:solidFill>
                <a:schemeClr val="tx1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2376598">
            <a:off x="3523240" y="1404542"/>
            <a:ext cx="215900" cy="1305557"/>
          </a:xfrm>
          <a:prstGeom prst="downArrow">
            <a:avLst>
              <a:gd name="adj1" fmla="val 50000"/>
              <a:gd name="adj2" fmla="val 1798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2363528">
            <a:off x="2211213" y="2628901"/>
            <a:ext cx="215900" cy="1941513"/>
          </a:xfrm>
          <a:prstGeom prst="downArrow">
            <a:avLst>
              <a:gd name="adj1" fmla="val 50000"/>
              <a:gd name="adj2" fmla="val 2633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837034" y="2852936"/>
            <a:ext cx="1368425" cy="144463"/>
          </a:xfrm>
          <a:prstGeom prst="leftRightArrow">
            <a:avLst>
              <a:gd name="adj1" fmla="val 50000"/>
              <a:gd name="adj2" fmla="val 1894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75767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268288" y="548680"/>
            <a:ext cx="8642350" cy="61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400" b="1" dirty="0"/>
              <a:t>Virada linguística, virada epistemológica; diferença e repetição</a:t>
            </a:r>
          </a:p>
          <a:p>
            <a:pPr algn="ctr" eaLnBrk="1" hangingPunct="1">
              <a:buFont typeface="Arial" charset="0"/>
              <a:buNone/>
            </a:pPr>
            <a:endParaRPr lang="pt-BR" altLang="pt-BR" sz="1400" b="1" dirty="0"/>
          </a:p>
          <a:p>
            <a:pPr algn="ctr" eaLnBrk="1" hangingPunct="1">
              <a:buFont typeface="Arial" charset="0"/>
              <a:buNone/>
            </a:pPr>
            <a:r>
              <a:rPr lang="pt-BR" altLang="pt-BR" sz="2800" b="1" dirty="0"/>
              <a:t>Linguagem</a:t>
            </a:r>
          </a:p>
          <a:p>
            <a:pPr algn="ctr" eaLnBrk="1" hangingPunct="1">
              <a:buFont typeface="Arial" charset="0"/>
              <a:buNone/>
            </a:pPr>
            <a:r>
              <a:rPr lang="pt-BR" altLang="pt-BR" sz="2000" b="1" dirty="0"/>
              <a:t>como...</a:t>
            </a:r>
          </a:p>
          <a:p>
            <a:pPr eaLnBrk="1" hangingPunct="1">
              <a:buFont typeface="Arial" charset="0"/>
              <a:buNone/>
            </a:pPr>
            <a:endParaRPr lang="pt-BR" altLang="pt-BR" sz="2000" dirty="0" smtClean="0"/>
          </a:p>
          <a:p>
            <a:pPr eaLnBrk="1" hangingPunct="1">
              <a:buFont typeface="Arial" charset="0"/>
              <a:buNone/>
            </a:pPr>
            <a:endParaRPr lang="pt-BR" altLang="pt-BR" sz="2000" dirty="0"/>
          </a:p>
          <a:p>
            <a:pPr eaLnBrk="1" hangingPunct="1">
              <a:buFont typeface="Arial" charset="0"/>
              <a:buNone/>
            </a:pPr>
            <a:r>
              <a:rPr lang="pt-BR" altLang="pt-BR" sz="2400" dirty="0"/>
              <a:t>	</a:t>
            </a:r>
            <a:r>
              <a:rPr lang="pt-BR" altLang="pt-BR" sz="2400" b="1" dirty="0"/>
              <a:t>essência</a:t>
            </a:r>
            <a:r>
              <a:rPr lang="pt-BR" altLang="pt-BR" sz="2400" dirty="0"/>
              <a:t> </a:t>
            </a:r>
            <a:r>
              <a:rPr lang="pt-BR" altLang="pt-BR" sz="2000" dirty="0"/>
              <a:t>—</a:t>
            </a:r>
            <a:r>
              <a:rPr lang="pt-BR" altLang="pt-BR" sz="1800" dirty="0"/>
              <a:t> </a:t>
            </a:r>
            <a:r>
              <a:rPr lang="pt-BR" altLang="pt-BR" sz="2000" dirty="0"/>
              <a:t>a linguagem </a:t>
            </a:r>
            <a:r>
              <a:rPr lang="pt-BR" altLang="pt-BR" sz="2000" i="1" dirty="0"/>
              <a:t>é</a:t>
            </a:r>
            <a:r>
              <a:rPr lang="pt-BR" altLang="pt-BR" sz="2000" dirty="0"/>
              <a:t> a coisa, é opaca e mágica</a:t>
            </a:r>
          </a:p>
          <a:p>
            <a:pPr eaLnBrk="1" hangingPunct="1">
              <a:buFont typeface="Arial" charset="0"/>
              <a:buNone/>
            </a:pPr>
            <a:endParaRPr lang="pt-BR" altLang="pt-BR" sz="2400" dirty="0"/>
          </a:p>
          <a:p>
            <a:pPr eaLnBrk="1" hangingPunct="1">
              <a:buFont typeface="Arial" charset="0"/>
              <a:buNone/>
            </a:pPr>
            <a:endParaRPr lang="pt-BR" altLang="pt-BR" sz="2400" dirty="0"/>
          </a:p>
          <a:p>
            <a:pPr eaLnBrk="1" hangingPunct="1">
              <a:buFont typeface="Arial" charset="0"/>
              <a:buNone/>
            </a:pPr>
            <a:r>
              <a:rPr lang="pt-BR" altLang="pt-BR" sz="2400" dirty="0"/>
              <a:t>	</a:t>
            </a:r>
            <a:r>
              <a:rPr lang="pt-BR" altLang="pt-BR" sz="2400" b="1" dirty="0"/>
              <a:t>representação</a:t>
            </a:r>
            <a:r>
              <a:rPr lang="pt-BR" altLang="pt-BR" sz="2400" dirty="0"/>
              <a:t> </a:t>
            </a:r>
            <a:r>
              <a:rPr lang="pt-BR" altLang="pt-BR" sz="2000" dirty="0"/>
              <a:t>—</a:t>
            </a:r>
            <a:r>
              <a:rPr lang="pt-BR" altLang="pt-BR" sz="2400" dirty="0"/>
              <a:t> </a:t>
            </a:r>
            <a:r>
              <a:rPr lang="pt-BR" altLang="pt-BR" sz="2000" dirty="0"/>
              <a:t>a linguagem </a:t>
            </a:r>
            <a:r>
              <a:rPr lang="pt-BR" altLang="pt-BR" sz="2000" i="1" dirty="0"/>
              <a:t>representa</a:t>
            </a:r>
            <a:r>
              <a:rPr lang="pt-BR" altLang="pt-BR" sz="2000" dirty="0"/>
              <a:t> a coisa</a:t>
            </a:r>
          </a:p>
          <a:p>
            <a:pPr eaLnBrk="1" hangingPunct="1">
              <a:buFont typeface="Arial" charset="0"/>
              <a:buNone/>
            </a:pPr>
            <a:endParaRPr lang="pt-BR" altLang="pt-BR" sz="2400" dirty="0"/>
          </a:p>
          <a:p>
            <a:pPr algn="ctr" eaLnBrk="1" hangingPunct="1">
              <a:buFont typeface="Arial" charset="0"/>
              <a:buNone/>
            </a:pPr>
            <a:r>
              <a:rPr lang="pt-BR" altLang="pt-BR" sz="2000" b="1" i="1" dirty="0">
                <a:solidFill>
                  <a:schemeClr val="accent1"/>
                </a:solidFill>
              </a:rPr>
              <a:t>virada linguística</a:t>
            </a:r>
            <a:r>
              <a:rPr lang="pt-BR" altLang="pt-BR" sz="2400" b="1" dirty="0">
                <a:solidFill>
                  <a:schemeClr val="accent1"/>
                </a:solidFill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pt-BR" altLang="pt-BR" sz="1800" dirty="0"/>
              <a:t>	</a:t>
            </a:r>
            <a:r>
              <a:rPr lang="pt-BR" altLang="pt-BR" sz="2400" b="1" dirty="0"/>
              <a:t>instituição</a:t>
            </a:r>
            <a:r>
              <a:rPr lang="pt-BR" altLang="pt-BR" sz="1800" dirty="0"/>
              <a:t> </a:t>
            </a:r>
            <a:r>
              <a:rPr lang="pt-BR" altLang="pt-BR" sz="2000" dirty="0"/>
              <a:t>— institui o sentido das coisas</a:t>
            </a:r>
          </a:p>
        </p:txBody>
      </p:sp>
    </p:spTree>
    <p:extLst>
      <p:ext uri="{BB962C8B-B14F-4D97-AF65-F5344CB8AC3E}">
        <p14:creationId xmlns:p14="http://schemas.microsoft.com/office/powerpoint/2010/main" val="39062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8642350" cy="5608638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tx1"/>
                </a:solidFill>
              </a:rPr>
              <a:t>A questão da realidade</a:t>
            </a:r>
          </a:p>
          <a:p>
            <a:pPr eaLnBrk="1" hangingPunct="1"/>
            <a:endParaRPr lang="pt-BR" altLang="pt-BR" sz="1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nem materialismo tosco, nem idealismo tosco</a:t>
            </a:r>
          </a:p>
          <a:p>
            <a:pPr eaLnBrk="1" hangingPunct="1"/>
            <a:r>
              <a:rPr lang="pt-BR" altLang="pt-BR" sz="2000" b="1" dirty="0" smtClean="0">
                <a:solidFill>
                  <a:schemeClr val="tx1"/>
                </a:solidFill>
              </a:rPr>
              <a:t>mas . . .</a:t>
            </a:r>
          </a:p>
          <a:p>
            <a:pPr eaLnBrk="1" hangingPunct="1"/>
            <a:endParaRPr lang="pt-BR" altLang="pt-BR" sz="10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2000" b="1" dirty="0" smtClean="0">
                <a:solidFill>
                  <a:schemeClr val="tx1"/>
                </a:solidFill>
              </a:rPr>
              <a:t>     sentido </a:t>
            </a:r>
            <a:r>
              <a:rPr lang="pt-BR" altLang="pt-BR" sz="2000" dirty="0" smtClean="0">
                <a:solidFill>
                  <a:schemeClr val="tx1"/>
                </a:solidFill>
              </a:rPr>
              <a:t>(pela linguagem)</a:t>
            </a:r>
          </a:p>
          <a:p>
            <a:pPr algn="l" eaLnBrk="1" hangingPunct="1"/>
            <a:endParaRPr lang="pt-BR" altLang="pt-BR" sz="2000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	  Relação</a:t>
            </a:r>
          </a:p>
          <a:p>
            <a:pPr algn="l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	      de 					</a:t>
            </a:r>
            <a:r>
              <a:rPr lang="pt-BR" altLang="pt-BR" b="1" dirty="0" smtClean="0">
                <a:solidFill>
                  <a:schemeClr val="tx1"/>
                </a:solidFill>
              </a:rPr>
              <a:t>realidade</a:t>
            </a:r>
            <a:endParaRPr lang="pt-BR" altLang="pt-BR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             </a:t>
            </a:r>
            <a:r>
              <a:rPr lang="pt-BR" altLang="pt-BR" sz="2000" i="1" dirty="0" smtClean="0">
                <a:solidFill>
                  <a:schemeClr val="tx1"/>
                </a:solidFill>
              </a:rPr>
              <a:t>imanência</a:t>
            </a:r>
            <a:r>
              <a:rPr lang="pt-BR" altLang="pt-BR" sz="2000" dirty="0" smtClean="0">
                <a:solidFill>
                  <a:schemeClr val="tx1"/>
                </a:solidFill>
              </a:rPr>
              <a:t>				</a:t>
            </a:r>
            <a:endParaRPr lang="pt-BR" altLang="pt-BR" sz="2000" b="1" dirty="0" smtClean="0">
              <a:solidFill>
                <a:schemeClr val="tx1"/>
              </a:solidFill>
            </a:endParaRPr>
          </a:p>
          <a:p>
            <a:pPr algn="l" eaLnBrk="1" hangingPunct="1"/>
            <a:endParaRPr lang="pt-BR" altLang="pt-BR" sz="2000" b="1" dirty="0" smtClean="0">
              <a:solidFill>
                <a:schemeClr val="tx1"/>
              </a:solidFill>
            </a:endParaRPr>
          </a:p>
          <a:p>
            <a:pPr algn="l" eaLnBrk="1" hangingPunct="1"/>
            <a:endParaRPr lang="pt-BR" altLang="pt-BR" sz="20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     </a:t>
            </a:r>
            <a:r>
              <a:rPr lang="pt-BR" altLang="pt-BR" sz="2000" b="1" dirty="0" smtClean="0">
                <a:solidFill>
                  <a:schemeClr val="tx1"/>
                </a:solidFill>
              </a:rPr>
              <a:t>materialidade</a:t>
            </a:r>
          </a:p>
          <a:p>
            <a:pPr eaLnBrk="1" hangingPunct="1"/>
            <a:endParaRPr lang="pt-BR" altLang="pt-BR" sz="1000" dirty="0" smtClean="0">
              <a:solidFill>
                <a:schemeClr val="tx1"/>
              </a:solidFill>
            </a:endParaRPr>
          </a:p>
        </p:txBody>
      </p:sp>
      <p:sp>
        <p:nvSpPr>
          <p:cNvPr id="17411" name="AutoShape 8"/>
          <p:cNvSpPr>
            <a:spLocks noChangeArrowheads="1"/>
          </p:cNvSpPr>
          <p:nvPr/>
        </p:nvSpPr>
        <p:spPr bwMode="auto">
          <a:xfrm>
            <a:off x="693738" y="2924175"/>
            <a:ext cx="287337" cy="2305050"/>
          </a:xfrm>
          <a:prstGeom prst="upDownArrow">
            <a:avLst>
              <a:gd name="adj1" fmla="val 23759"/>
              <a:gd name="adj2" fmla="val 1406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2393950" y="3790950"/>
            <a:ext cx="3097213" cy="215900"/>
          </a:xfrm>
          <a:prstGeom prst="rightArrow">
            <a:avLst>
              <a:gd name="adj1" fmla="val 32352"/>
              <a:gd name="adj2" fmla="val 3583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4185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2350" cy="583307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Virada linguística, </a:t>
            </a:r>
            <a:r>
              <a:rPr lang="pt-BR" sz="2400" b="1" dirty="0" smtClean="0">
                <a:solidFill>
                  <a:schemeClr val="tx1"/>
                </a:solidFill>
              </a:rPr>
              <a:t>virada </a:t>
            </a:r>
            <a:r>
              <a:rPr lang="pt-BR" sz="2400" b="1" dirty="0">
                <a:solidFill>
                  <a:schemeClr val="tx1"/>
                </a:solidFill>
              </a:rPr>
              <a:t>epistemológica; diferença e </a:t>
            </a:r>
            <a:r>
              <a:rPr lang="pt-BR" sz="2400" b="1" dirty="0" smtClean="0">
                <a:solidFill>
                  <a:schemeClr val="tx1"/>
                </a:solidFill>
              </a:rPr>
              <a:t>repetição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Materialidade  </a:t>
            </a:r>
            <a:r>
              <a:rPr lang="pt-BR" b="1" i="1" dirty="0" smtClean="0">
                <a:solidFill>
                  <a:schemeClr val="tx1"/>
                </a:solidFill>
              </a:rPr>
              <a:t>≠</a:t>
            </a:r>
            <a:r>
              <a:rPr lang="pt-BR" sz="2800" b="1" dirty="0" smtClean="0">
                <a:solidFill>
                  <a:schemeClr val="tx1"/>
                </a:solidFill>
              </a:rPr>
              <a:t>  Realidade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O fato de que o sentido seja dado pela linguagem não implica que a realidade se reduza à linguagem.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Realidade = materialidade com sentido </a:t>
            </a:r>
            <a:r>
              <a:rPr lang="pt-BR" sz="2000" dirty="0" smtClean="0">
                <a:solidFill>
                  <a:schemeClr val="tx1"/>
                </a:solidFill>
              </a:rPr>
              <a:t>(“</a:t>
            </a:r>
            <a:r>
              <a:rPr lang="pt-BR" sz="2000" dirty="0" err="1" smtClean="0">
                <a:solidFill>
                  <a:schemeClr val="tx1"/>
                </a:solidFill>
              </a:rPr>
              <a:t>linguageiro</a:t>
            </a:r>
            <a:r>
              <a:rPr lang="pt-BR" sz="2000" dirty="0" smtClean="0">
                <a:solidFill>
                  <a:schemeClr val="tx1"/>
                </a:solidFill>
              </a:rPr>
              <a:t>”)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Assim, há uma materialidade cuja relação com a linguagem é imanente; desse modo, a própria linguagem é também da ordem da materialidade. O discurso não é uma abstração exterior à realidade; ele </a:t>
            </a:r>
            <a:r>
              <a:rPr lang="pt-BR" sz="2400" i="1" dirty="0" smtClean="0">
                <a:solidFill>
                  <a:schemeClr val="tx1"/>
                </a:solidFill>
              </a:rPr>
              <a:t>tem</a:t>
            </a:r>
            <a:r>
              <a:rPr lang="pt-BR" sz="2400" dirty="0" smtClean="0">
                <a:solidFill>
                  <a:schemeClr val="tx1"/>
                </a:solidFill>
              </a:rPr>
              <a:t> materialidade.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Tudo é </a:t>
            </a:r>
            <a:r>
              <a:rPr lang="pt-BR" sz="2800" b="1" dirty="0" smtClean="0">
                <a:solidFill>
                  <a:schemeClr val="tx1"/>
                </a:solidFill>
              </a:rPr>
              <a:t>diferença</a:t>
            </a:r>
            <a:r>
              <a:rPr lang="pt-BR" sz="2800" dirty="0" smtClean="0">
                <a:solidFill>
                  <a:schemeClr val="tx1"/>
                </a:solidFill>
              </a:rPr>
              <a:t>. A </a:t>
            </a:r>
            <a:r>
              <a:rPr lang="pt-BR" sz="2800" b="1" dirty="0" smtClean="0">
                <a:solidFill>
                  <a:schemeClr val="tx1"/>
                </a:solidFill>
              </a:rPr>
              <a:t>repetição</a:t>
            </a:r>
            <a:r>
              <a:rPr lang="pt-BR" sz="2800" dirty="0" smtClean="0">
                <a:solidFill>
                  <a:schemeClr val="tx1"/>
                </a:solidFill>
              </a:rPr>
              <a:t> é construída.</a:t>
            </a:r>
          </a:p>
        </p:txBody>
      </p:sp>
    </p:spTree>
    <p:extLst>
      <p:ext uri="{BB962C8B-B14F-4D97-AF65-F5344CB8AC3E}">
        <p14:creationId xmlns:p14="http://schemas.microsoft.com/office/powerpoint/2010/main" val="2563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32657"/>
            <a:ext cx="8640960" cy="612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</a:rPr>
              <a:t>Estudos Foucaultianos como campo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O conceito de </a:t>
            </a:r>
            <a:r>
              <a:rPr lang="pt-BR" sz="2000" i="1" dirty="0">
                <a:solidFill>
                  <a:schemeClr val="tx1"/>
                </a:solidFill>
              </a:rPr>
              <a:t>campo</a:t>
            </a:r>
            <a:r>
              <a:rPr lang="pt-BR" sz="2000" dirty="0">
                <a:solidFill>
                  <a:schemeClr val="tx1"/>
                </a:solidFill>
              </a:rPr>
              <a:t> é de </a:t>
            </a:r>
            <a:r>
              <a:rPr lang="pt-BR" sz="2000" dirty="0" smtClean="0">
                <a:solidFill>
                  <a:schemeClr val="tx1"/>
                </a:solidFill>
              </a:rPr>
              <a:t>Pierre Bourdieu</a:t>
            </a:r>
          </a:p>
          <a:p>
            <a:pPr>
              <a:defRPr/>
            </a:pPr>
            <a:endParaRPr lang="pt-B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O conceito de </a:t>
            </a:r>
            <a:r>
              <a:rPr lang="pt-BR" sz="2000" b="1" i="1" dirty="0">
                <a:solidFill>
                  <a:schemeClr val="tx1"/>
                </a:solidFill>
              </a:rPr>
              <a:t>campo</a:t>
            </a:r>
            <a:r>
              <a:rPr lang="pt-BR" sz="2000" dirty="0">
                <a:solidFill>
                  <a:schemeClr val="tx1"/>
                </a:solidFill>
              </a:rPr>
              <a:t> complementa o de </a:t>
            </a:r>
            <a:r>
              <a:rPr lang="pt-BR" sz="2000" i="1" dirty="0" err="1" smtClean="0">
                <a:solidFill>
                  <a:schemeClr val="tx1"/>
                </a:solidFill>
              </a:rPr>
              <a:t>habitus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e </a:t>
            </a:r>
            <a:r>
              <a:rPr lang="pt-BR" sz="2000" dirty="0">
                <a:solidFill>
                  <a:schemeClr val="tx1"/>
                </a:solidFill>
              </a:rPr>
              <a:t>consiste no </a:t>
            </a:r>
            <a:r>
              <a:rPr lang="pt-BR" sz="2000" dirty="0" smtClean="0">
                <a:solidFill>
                  <a:schemeClr val="tx1"/>
                </a:solidFill>
              </a:rPr>
              <a:t>espaço (físico ou simbólico) </a:t>
            </a:r>
            <a:r>
              <a:rPr lang="pt-BR" sz="2000" dirty="0">
                <a:solidFill>
                  <a:schemeClr val="tx1"/>
                </a:solidFill>
              </a:rPr>
              <a:t>em que ocorrem as relações entre os indivíduos, grupos e estruturas </a:t>
            </a:r>
            <a:r>
              <a:rPr lang="pt-BR" sz="2000" dirty="0" smtClean="0">
                <a:solidFill>
                  <a:schemeClr val="tx1"/>
                </a:solidFill>
              </a:rPr>
              <a:t>sociais. Tal </a:t>
            </a:r>
            <a:r>
              <a:rPr lang="pt-BR" sz="2000" dirty="0">
                <a:solidFill>
                  <a:schemeClr val="tx1"/>
                </a:solidFill>
              </a:rPr>
              <a:t>espaço é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sempre </a:t>
            </a:r>
            <a:r>
              <a:rPr lang="pt-BR" sz="2000" dirty="0" smtClean="0">
                <a:solidFill>
                  <a:schemeClr val="tx1"/>
                </a:solidFill>
              </a:rPr>
              <a:t>dinâmico. Trata-se de </a:t>
            </a:r>
            <a:r>
              <a:rPr lang="pt-BR" sz="2000" dirty="0">
                <a:solidFill>
                  <a:schemeClr val="tx1"/>
                </a:solidFill>
              </a:rPr>
              <a:t>uma dinâmica que obedece a leis próprias, animada sempre pelas disputas ocorridas em seu interior, e cujo móvel é invariavelmente o interesse em ser bem-sucedido nas relações estabelecidas entre os seus componentes (seja no nível dos agentes, seja no nível das </a:t>
            </a:r>
            <a:r>
              <a:rPr lang="pt-BR" sz="2000" dirty="0" smtClean="0">
                <a:solidFill>
                  <a:schemeClr val="tx1"/>
                </a:solidFill>
              </a:rPr>
              <a:t>estruturas em que eles se posicionam).</a:t>
            </a:r>
          </a:p>
          <a:p>
            <a:pPr>
              <a:defRPr/>
            </a:pPr>
            <a:endParaRPr lang="pt-B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PT" sz="2000" dirty="0">
                <a:solidFill>
                  <a:schemeClr val="tx1"/>
                </a:solidFill>
              </a:rPr>
              <a:t>O </a:t>
            </a:r>
            <a:r>
              <a:rPr lang="pt-PT" sz="2000" b="1" i="1" dirty="0" smtClean="0">
                <a:solidFill>
                  <a:schemeClr val="tx1"/>
                </a:solidFill>
              </a:rPr>
              <a:t>habitus</a:t>
            </a:r>
            <a:r>
              <a:rPr lang="pt-PT" sz="2000" dirty="0" smtClean="0">
                <a:solidFill>
                  <a:schemeClr val="tx1"/>
                </a:solidFill>
              </a:rPr>
              <a:t> funciona </a:t>
            </a:r>
            <a:r>
              <a:rPr lang="pt-PT" sz="2000" dirty="0">
                <a:solidFill>
                  <a:schemeClr val="tx1"/>
                </a:solidFill>
              </a:rPr>
              <a:t>como um esquema de </a:t>
            </a:r>
            <a:r>
              <a:rPr lang="pt-PT" sz="2000" i="1" dirty="0">
                <a:solidFill>
                  <a:schemeClr val="tx1"/>
                </a:solidFill>
              </a:rPr>
              <a:t>ação</a:t>
            </a:r>
            <a:r>
              <a:rPr lang="pt-PT" sz="2000" dirty="0">
                <a:solidFill>
                  <a:schemeClr val="tx1"/>
                </a:solidFill>
              </a:rPr>
              <a:t>, de </a:t>
            </a:r>
            <a:r>
              <a:rPr lang="pt-PT" sz="2000" i="1" dirty="0">
                <a:solidFill>
                  <a:schemeClr val="tx1"/>
                </a:solidFill>
              </a:rPr>
              <a:t>percepção</a:t>
            </a:r>
            <a:r>
              <a:rPr lang="pt-PT" sz="2000" dirty="0">
                <a:solidFill>
                  <a:schemeClr val="tx1"/>
                </a:solidFill>
              </a:rPr>
              <a:t> e de </a:t>
            </a:r>
            <a:r>
              <a:rPr lang="pt-PT" sz="2000" i="1" dirty="0">
                <a:solidFill>
                  <a:schemeClr val="tx1"/>
                </a:solidFill>
              </a:rPr>
              <a:t>reflexão</a:t>
            </a:r>
            <a:r>
              <a:rPr lang="pt-PT" sz="2000" dirty="0">
                <a:solidFill>
                  <a:schemeClr val="tx1"/>
                </a:solidFill>
              </a:rPr>
              <a:t>, que está presente na corpo e na mente – como em posturas e gestos (</a:t>
            </a:r>
            <a:r>
              <a:rPr lang="pt-PT" sz="2000" i="1" dirty="0">
                <a:solidFill>
                  <a:schemeClr val="tx1"/>
                </a:solidFill>
              </a:rPr>
              <a:t>hexis</a:t>
            </a:r>
            <a:r>
              <a:rPr lang="pt-PT" sz="2000" dirty="0">
                <a:solidFill>
                  <a:schemeClr val="tx1"/>
                </a:solidFill>
              </a:rPr>
              <a:t>), maneiras de ver e classificar da coletividade </a:t>
            </a:r>
            <a:r>
              <a:rPr lang="pt-PT" sz="2000" dirty="0" smtClean="0">
                <a:solidFill>
                  <a:schemeClr val="tx1"/>
                </a:solidFill>
              </a:rPr>
              <a:t>em </a:t>
            </a:r>
            <a:r>
              <a:rPr lang="pt-PT" sz="2000" dirty="0">
                <a:solidFill>
                  <a:schemeClr val="tx1"/>
                </a:solidFill>
              </a:rPr>
              <a:t>um determinado campo, operando distinções. As disposições presentes no </a:t>
            </a:r>
            <a:r>
              <a:rPr lang="pt-PT" sz="2000" i="1" dirty="0">
                <a:solidFill>
                  <a:schemeClr val="tx1"/>
                </a:solidFill>
              </a:rPr>
              <a:t>habitus </a:t>
            </a:r>
            <a:r>
              <a:rPr lang="pt-PT" sz="2000" dirty="0">
                <a:solidFill>
                  <a:schemeClr val="tx1"/>
                </a:solidFill>
              </a:rPr>
              <a:t>são plásticas e flexíveis, podendo ser fortes ou fracas e são adquiridas pela interiorização das estruturas sociais.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5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404664"/>
            <a:ext cx="8642350" cy="6192689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tx1"/>
                </a:solidFill>
              </a:rPr>
              <a:t>Virada linguística, </a:t>
            </a:r>
            <a:r>
              <a:rPr lang="pt-BR" sz="2800" b="1" dirty="0" smtClean="0">
                <a:solidFill>
                  <a:schemeClr val="tx1"/>
                </a:solidFill>
              </a:rPr>
              <a:t>virada </a:t>
            </a:r>
            <a:r>
              <a:rPr lang="pt-BR" sz="2800" b="1" dirty="0">
                <a:solidFill>
                  <a:schemeClr val="tx1"/>
                </a:solidFill>
              </a:rPr>
              <a:t>epistemológica; </a:t>
            </a:r>
            <a:r>
              <a:rPr lang="pt-BR" sz="2800" b="1" dirty="0" smtClean="0">
                <a:solidFill>
                  <a:schemeClr val="tx1"/>
                </a:solidFill>
              </a:rPr>
              <a:t>verdade e relativismo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</a:rPr>
              <a:t>“Não basta aprender o que tem de se dizer em todos os casos sobre um objeto, mas também como devemos falar dele. Temos sempre de começar por aprender o método de o abordar”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				(</a:t>
            </a:r>
            <a:r>
              <a:rPr lang="pt-BR" sz="2400" dirty="0" smtClean="0">
                <a:solidFill>
                  <a:schemeClr val="tx1"/>
                </a:solidFill>
              </a:rPr>
              <a:t>Wittgenstein)</a:t>
            </a:r>
            <a:endParaRPr lang="pt-BR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</a:rPr>
              <a:t>“A maior inimiga da verdade não é a mentira, mas a convicção</a:t>
            </a:r>
            <a:r>
              <a:rPr lang="pt-BR" sz="2800" dirty="0" smtClean="0">
                <a:solidFill>
                  <a:schemeClr val="tx1"/>
                </a:solidFill>
              </a:rPr>
              <a:t>”.    “As verdades são mitos que se esqueceram que o são” </a:t>
            </a:r>
            <a:r>
              <a:rPr lang="pt-BR" sz="2400" dirty="0" smtClean="0">
                <a:solidFill>
                  <a:schemeClr val="tx1"/>
                </a:solidFill>
              </a:rPr>
              <a:t>(Nietzsche</a:t>
            </a:r>
            <a:r>
              <a:rPr lang="pt-BR" sz="2400" dirty="0">
                <a:solidFill>
                  <a:schemeClr val="tx1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“A verdade é deste mundo”</a:t>
            </a:r>
            <a:r>
              <a:rPr lang="pt-BR" sz="2400" dirty="0" smtClean="0">
                <a:solidFill>
                  <a:schemeClr val="tx1"/>
                </a:solidFill>
              </a:rPr>
              <a:t> (Foucault)</a:t>
            </a:r>
            <a:endParaRPr lang="pt-BR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</a:rPr>
              <a:t>A noção bachelardiana de “regionalidade da epistemologia” e o princípio kuhniano da “inseparabilidade entre método e teoria” desuniversalizaram os conceitos de método e teoria, na medida em que, respectivamente, método e teoria são sempre referentes a um campo de saberes ou estão sempre circunscritos a algum paradigma. </a:t>
            </a:r>
          </a:p>
        </p:txBody>
      </p:sp>
    </p:spTree>
    <p:extLst>
      <p:ext uri="{BB962C8B-B14F-4D97-AF65-F5344CB8AC3E}">
        <p14:creationId xmlns:p14="http://schemas.microsoft.com/office/powerpoint/2010/main" val="914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332657"/>
            <a:ext cx="8642350" cy="64087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tx1"/>
                </a:solidFill>
              </a:rPr>
              <a:t>Virada linguística, </a:t>
            </a:r>
            <a:r>
              <a:rPr lang="pt-BR" sz="2800" b="1" dirty="0" smtClean="0">
                <a:solidFill>
                  <a:schemeClr val="tx1"/>
                </a:solidFill>
              </a:rPr>
              <a:t>virada </a:t>
            </a:r>
            <a:r>
              <a:rPr lang="pt-BR" sz="2800" b="1" dirty="0">
                <a:solidFill>
                  <a:schemeClr val="tx1"/>
                </a:solidFill>
              </a:rPr>
              <a:t>epistemológica; </a:t>
            </a:r>
            <a:r>
              <a:rPr lang="pt-BR" sz="2800" b="1" dirty="0" smtClean="0">
                <a:solidFill>
                  <a:schemeClr val="tx1"/>
                </a:solidFill>
              </a:rPr>
              <a:t>verdade e relativismo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9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300" b="1" dirty="0" smtClean="0">
                <a:solidFill>
                  <a:schemeClr val="tx1"/>
                </a:solidFill>
              </a:rPr>
              <a:t>Linguagem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liberdade, leituras, realidade etc.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100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— Ainda que a semântica nunca seja extensional</a:t>
            </a:r>
            <a:r>
              <a:rPr lang="pt-BR" sz="1800" dirty="0" smtClean="0">
                <a:solidFill>
                  <a:schemeClr val="tx1"/>
                </a:solidFill>
              </a:rPr>
              <a:t>, </a:t>
            </a:r>
            <a:r>
              <a:rPr lang="pt-BR" sz="2800" dirty="0" smtClean="0">
                <a:solidFill>
                  <a:schemeClr val="tx1"/>
                </a:solidFill>
              </a:rPr>
              <a:t>o dado é um limite para o dizível e, consequentemente, para a leitura.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00" dirty="0" smtClean="0">
                <a:solidFill>
                  <a:schemeClr val="tx1"/>
                </a:solidFill>
              </a:rPr>
              <a:t>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— Para além da materialidade com sentido, está a metafísica; e a metafísica não nos interessa</a:t>
            </a:r>
            <a:r>
              <a:rPr lang="pt-BR" sz="2400" dirty="0" smtClean="0">
                <a:solidFill>
                  <a:schemeClr val="tx1"/>
                </a:solidFill>
              </a:rPr>
              <a:t> (Ludwig Wittgenstein)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— Cuidado com a falácia da livre leitura (a “minha leitura”...). São possíveis infinitas leituras com sentido; mas isso não significa que seja possível toda e qualquer leitura (que faça sentido). Afinal, infinito </a:t>
            </a:r>
            <a:r>
              <a:rPr lang="pt-BR" sz="3300" b="1" dirty="0" smtClean="0">
                <a:solidFill>
                  <a:schemeClr val="tx1"/>
                </a:solidFill>
                <a:cs typeface="Arial" pitchFamily="34" charset="0"/>
              </a:rPr>
              <a:t>≠</a:t>
            </a:r>
            <a:r>
              <a:rPr lang="pt-BR" sz="2800" dirty="0" smtClean="0">
                <a:solidFill>
                  <a:schemeClr val="tx1"/>
                </a:solidFill>
                <a:cs typeface="Arial" pitchFamily="34" charset="0"/>
              </a:rPr>
              <a:t> todos.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— A leitura não dispensa a língua em que é pronunciada.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500" dirty="0" smtClean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— A leitura monumental é mais importante e produtiva do que a leitura documental, sem que uma exclua a outra.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500" b="1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— </a:t>
            </a:r>
            <a:r>
              <a:rPr lang="pt-BR" sz="2800" dirty="0" smtClean="0">
                <a:solidFill>
                  <a:schemeClr val="tx1"/>
                </a:solidFill>
              </a:rPr>
              <a:t>Princípio da </a:t>
            </a:r>
            <a:r>
              <a:rPr lang="pt-BR" sz="2800" dirty="0" err="1" smtClean="0">
                <a:solidFill>
                  <a:schemeClr val="tx1"/>
                </a:solidFill>
              </a:rPr>
              <a:t>interincompreensão</a:t>
            </a:r>
            <a:r>
              <a:rPr lang="pt-BR" sz="2800" dirty="0" smtClean="0">
                <a:solidFill>
                  <a:schemeClr val="tx1"/>
                </a:solidFill>
              </a:rPr>
              <a:t>: toda leitura interpreta os enunciados originais segundo a semântica global daquele que lê, de modo que o lido é sempre um </a:t>
            </a:r>
            <a:r>
              <a:rPr lang="pt-BR" sz="2800" i="1" dirty="0" smtClean="0">
                <a:solidFill>
                  <a:schemeClr val="tx1"/>
                </a:solidFill>
              </a:rPr>
              <a:t>simulacro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76673"/>
            <a:ext cx="8640960" cy="5976514"/>
          </a:xfrm>
        </p:spPr>
        <p:txBody>
          <a:bodyPr>
            <a:normAutofit fontScale="85000" lnSpcReduction="10000"/>
          </a:bodyPr>
          <a:lstStyle/>
          <a:p>
            <a:endParaRPr lang="pt-BR" sz="1000" b="1" dirty="0" smtClean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</a:rPr>
              <a:t>A Doutrina dos 2 mundos</a:t>
            </a:r>
          </a:p>
          <a:p>
            <a:pPr algn="l">
              <a:defRPr/>
            </a:pPr>
            <a:endParaRPr lang="pt-BR" sz="105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pt-BR" sz="2800" dirty="0">
                <a:solidFill>
                  <a:schemeClr val="tx1"/>
                </a:solidFill>
              </a:rPr>
              <a:t>					ideias		 razão intuitiva</a:t>
            </a:r>
          </a:p>
          <a:p>
            <a:pPr algn="l">
              <a:defRPr/>
            </a:pPr>
            <a:r>
              <a:rPr lang="pt-BR" sz="2800" dirty="0">
                <a:solidFill>
                  <a:schemeClr val="tx1"/>
                </a:solidFill>
              </a:rPr>
              <a:t>						          </a:t>
            </a:r>
            <a:r>
              <a:rPr lang="pt-BR" sz="1800" dirty="0">
                <a:solidFill>
                  <a:schemeClr val="tx1"/>
                </a:solidFill>
              </a:rPr>
              <a:t>verdadeiro conhecimento</a:t>
            </a:r>
          </a:p>
          <a:p>
            <a:pPr algn="l"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pt-BR" sz="2800" dirty="0">
                <a:solidFill>
                  <a:schemeClr val="tx1"/>
                </a:solidFill>
              </a:rPr>
              <a:t>	essências </a:t>
            </a:r>
            <a:r>
              <a:rPr lang="pt-BR" sz="1800" dirty="0">
                <a:solidFill>
                  <a:schemeClr val="tx1"/>
                </a:solidFill>
              </a:rPr>
              <a:t>(</a:t>
            </a:r>
            <a:r>
              <a:rPr lang="pt-BR" sz="1800" i="1" dirty="0" err="1">
                <a:solidFill>
                  <a:schemeClr val="tx1"/>
                </a:solidFill>
              </a:rPr>
              <a:t>essĕre</a:t>
            </a:r>
            <a:r>
              <a:rPr lang="pt-BR" sz="1800" dirty="0">
                <a:solidFill>
                  <a:schemeClr val="tx1"/>
                </a:solidFill>
              </a:rPr>
              <a:t> – ser)</a:t>
            </a:r>
          </a:p>
          <a:p>
            <a:pPr algn="l"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Inteligível</a:t>
            </a:r>
            <a:r>
              <a:rPr lang="pt-BR" sz="2800" dirty="0">
                <a:solidFill>
                  <a:schemeClr val="tx1"/>
                </a:solidFill>
              </a:rPr>
              <a:t>				matemática	 razão discursiva</a:t>
            </a:r>
          </a:p>
          <a:p>
            <a:pPr algn="l">
              <a:defRPr/>
            </a:pPr>
            <a:r>
              <a:rPr lang="pt-BR" sz="1800" dirty="0">
                <a:solidFill>
                  <a:schemeClr val="tx1"/>
                </a:solidFill>
              </a:rPr>
              <a:t>(apodítico, arché)				    (</a:t>
            </a:r>
            <a:r>
              <a:rPr lang="pt-BR" sz="1800" dirty="0" err="1">
                <a:solidFill>
                  <a:schemeClr val="tx1"/>
                </a:solidFill>
              </a:rPr>
              <a:t>dianoia</a:t>
            </a:r>
            <a:r>
              <a:rPr lang="pt-BR" sz="1800" dirty="0">
                <a:solidFill>
                  <a:schemeClr val="tx1"/>
                </a:solidFill>
              </a:rPr>
              <a:t>)</a:t>
            </a:r>
          </a:p>
          <a:p>
            <a:pPr algn="l">
              <a:defRPr/>
            </a:pPr>
            <a:r>
              <a:rPr lang="pt-BR" sz="1800" b="1" dirty="0">
                <a:solidFill>
                  <a:schemeClr val="tx1"/>
                </a:solidFill>
              </a:rPr>
              <a:t>epistêmico	</a:t>
            </a:r>
            <a:r>
              <a:rPr lang="pt-BR" sz="2800" dirty="0">
                <a:solidFill>
                  <a:schemeClr val="tx1"/>
                </a:solidFill>
              </a:rPr>
              <a:t>		</a:t>
            </a:r>
            <a:endParaRPr lang="pt-BR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</a:rPr>
              <a:t> a linha...</a:t>
            </a:r>
            <a:endParaRPr lang="pt-BR" sz="28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pt-BR" sz="2800" b="1" dirty="0">
                <a:solidFill>
                  <a:schemeClr val="tx1"/>
                </a:solidFill>
              </a:rPr>
              <a:t>					</a:t>
            </a:r>
            <a:r>
              <a:rPr lang="pt-BR" sz="2800" dirty="0">
                <a:solidFill>
                  <a:schemeClr val="tx1"/>
                </a:solidFill>
              </a:rPr>
              <a:t>realidades	   crença </a:t>
            </a:r>
            <a:r>
              <a:rPr lang="pt-BR" sz="1800" dirty="0">
                <a:solidFill>
                  <a:schemeClr val="tx1"/>
                </a:solidFill>
              </a:rPr>
              <a:t>(</a:t>
            </a:r>
            <a:r>
              <a:rPr lang="pt-BR" sz="1800" i="1" dirty="0" err="1">
                <a:solidFill>
                  <a:schemeClr val="tx1"/>
                </a:solidFill>
              </a:rPr>
              <a:t>pistis</a:t>
            </a:r>
            <a:r>
              <a:rPr lang="pt-BR" sz="1800" dirty="0">
                <a:solidFill>
                  <a:schemeClr val="tx1"/>
                </a:solidFill>
              </a:rPr>
              <a:t>)</a:t>
            </a:r>
          </a:p>
          <a:p>
            <a:pPr algn="l"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pt-BR" sz="2800" b="1" dirty="0">
                <a:solidFill>
                  <a:schemeClr val="tx1"/>
                </a:solidFill>
              </a:rPr>
              <a:t>	</a:t>
            </a:r>
            <a:r>
              <a:rPr lang="pt-BR" sz="2800" dirty="0">
                <a:solidFill>
                  <a:schemeClr val="tx1"/>
                </a:solidFill>
              </a:rPr>
              <a:t>aparências				</a:t>
            </a:r>
          </a:p>
          <a:p>
            <a:pPr algn="l"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Sensível</a:t>
            </a:r>
            <a:r>
              <a:rPr lang="pt-BR" sz="2800" b="1" dirty="0">
                <a:solidFill>
                  <a:schemeClr val="tx1"/>
                </a:solidFill>
              </a:rPr>
              <a:t>	</a:t>
            </a:r>
            <a:r>
              <a:rPr lang="pt-BR" sz="1800" dirty="0">
                <a:solidFill>
                  <a:schemeClr val="tx1"/>
                </a:solidFill>
              </a:rPr>
              <a:t>(</a:t>
            </a:r>
            <a:r>
              <a:rPr lang="pt-BR" sz="1800" i="1" dirty="0">
                <a:solidFill>
                  <a:schemeClr val="tx1"/>
                </a:solidFill>
              </a:rPr>
              <a:t>para</a:t>
            </a:r>
            <a:r>
              <a:rPr lang="pt-BR" sz="1800" dirty="0">
                <a:solidFill>
                  <a:schemeClr val="tx1"/>
                </a:solidFill>
              </a:rPr>
              <a:t> +</a:t>
            </a:r>
            <a:r>
              <a:rPr lang="pt-BR" sz="1800" i="1" dirty="0">
                <a:solidFill>
                  <a:schemeClr val="tx1"/>
                </a:solidFill>
              </a:rPr>
              <a:t> </a:t>
            </a:r>
            <a:r>
              <a:rPr lang="pt-BR" sz="1800" i="1" dirty="0" err="1">
                <a:solidFill>
                  <a:schemeClr val="tx1"/>
                </a:solidFill>
              </a:rPr>
              <a:t>essĕre</a:t>
            </a:r>
            <a:r>
              <a:rPr lang="pt-BR" sz="1800" i="1" dirty="0">
                <a:solidFill>
                  <a:schemeClr val="tx1"/>
                </a:solidFill>
              </a:rPr>
              <a:t> = </a:t>
            </a:r>
            <a:r>
              <a:rPr lang="pt-BR" sz="1800" dirty="0">
                <a:solidFill>
                  <a:schemeClr val="tx1"/>
                </a:solidFill>
              </a:rPr>
              <a:t>parece) 	</a:t>
            </a:r>
            <a:r>
              <a:rPr lang="pt-BR" sz="2800" b="1" dirty="0">
                <a:solidFill>
                  <a:schemeClr val="tx1"/>
                </a:solidFill>
              </a:rPr>
              <a:t>		</a:t>
            </a:r>
          </a:p>
          <a:p>
            <a:pPr algn="l">
              <a:defRPr/>
            </a:pPr>
            <a:r>
              <a:rPr lang="pt-BR" sz="1800" dirty="0">
                <a:solidFill>
                  <a:schemeClr val="tx1"/>
                </a:solidFill>
              </a:rPr>
              <a:t>(hipotético, prisão)</a:t>
            </a:r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b="1" dirty="0">
                <a:solidFill>
                  <a:schemeClr val="tx1"/>
                </a:solidFill>
              </a:rPr>
              <a:t>			</a:t>
            </a:r>
            <a:r>
              <a:rPr lang="pt-BR" sz="2800" dirty="0">
                <a:solidFill>
                  <a:schemeClr val="tx1"/>
                </a:solidFill>
              </a:rPr>
              <a:t>cópias	 </a:t>
            </a:r>
            <a:r>
              <a:rPr lang="pt-BR" sz="1800" dirty="0">
                <a:solidFill>
                  <a:schemeClr val="tx1"/>
                </a:solidFill>
              </a:rPr>
              <a:t>boas (ícone) </a:t>
            </a:r>
            <a:r>
              <a:rPr lang="pt-BR" sz="2800" dirty="0">
                <a:solidFill>
                  <a:schemeClr val="tx1"/>
                </a:solidFill>
              </a:rPr>
              <a:t>ilusão </a:t>
            </a:r>
            <a:r>
              <a:rPr lang="pt-BR" sz="1800" dirty="0">
                <a:solidFill>
                  <a:schemeClr val="tx1"/>
                </a:solidFill>
              </a:rPr>
              <a:t>(</a:t>
            </a:r>
            <a:r>
              <a:rPr lang="pt-BR" sz="1800" i="1" dirty="0" err="1">
                <a:solidFill>
                  <a:schemeClr val="tx1"/>
                </a:solidFill>
              </a:rPr>
              <a:t>eikrasia</a:t>
            </a:r>
            <a:r>
              <a:rPr lang="pt-BR" sz="1800" dirty="0">
                <a:solidFill>
                  <a:schemeClr val="tx1"/>
                </a:solidFill>
              </a:rPr>
              <a:t>)</a:t>
            </a:r>
            <a:r>
              <a:rPr lang="pt-BR" sz="2800" dirty="0">
                <a:solidFill>
                  <a:schemeClr val="tx1"/>
                </a:solidFill>
              </a:rPr>
              <a:t>	</a:t>
            </a:r>
          </a:p>
          <a:p>
            <a:pPr algn="l">
              <a:defRPr/>
            </a:pPr>
            <a:r>
              <a:rPr lang="pt-BR" sz="1800" b="1" dirty="0" err="1">
                <a:solidFill>
                  <a:schemeClr val="tx1"/>
                </a:solidFill>
              </a:rPr>
              <a:t>doxológico</a:t>
            </a:r>
            <a:r>
              <a:rPr lang="pt-BR" sz="2800" dirty="0">
                <a:solidFill>
                  <a:schemeClr val="tx1"/>
                </a:solidFill>
              </a:rPr>
              <a:t>						 </a:t>
            </a:r>
            <a:r>
              <a:rPr lang="pt-BR" sz="1800" dirty="0">
                <a:solidFill>
                  <a:schemeClr val="tx1"/>
                </a:solidFill>
              </a:rPr>
              <a:t>más (simulacro)</a:t>
            </a:r>
          </a:p>
          <a:p>
            <a:endParaRPr lang="pt-BR" sz="28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eta para a direita 6"/>
          <p:cNvSpPr/>
          <p:nvPr/>
        </p:nvSpPr>
        <p:spPr>
          <a:xfrm rot="5400000">
            <a:off x="-689768" y="5399881"/>
            <a:ext cx="1779588" cy="142875"/>
          </a:xfrm>
          <a:prstGeom prst="rightArrow">
            <a:avLst>
              <a:gd name="adj1" fmla="val 30159"/>
              <a:gd name="adj2" fmla="val 245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21"/>
          <p:cNvSpPr txBox="1">
            <a:spLocks noChangeArrowheads="1"/>
          </p:cNvSpPr>
          <p:nvPr/>
        </p:nvSpPr>
        <p:spPr bwMode="auto">
          <a:xfrm rot="16200000">
            <a:off x="-1780382" y="3517107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2060"/>
                </a:solidFill>
              </a:rPr>
              <a:t>                   </a:t>
            </a:r>
            <a:r>
              <a:rPr lang="pt-BR" altLang="pt-BR" sz="2000" dirty="0">
                <a:solidFill>
                  <a:schemeClr val="accent1"/>
                </a:solidFill>
              </a:rPr>
              <a:t>revelação - representação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979613" y="1557338"/>
            <a:ext cx="0" cy="2159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979613" y="4292600"/>
            <a:ext cx="0" cy="17287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778580" y="1558132"/>
            <a:ext cx="0" cy="2159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778580" y="4293394"/>
            <a:ext cx="0" cy="17287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26"/>
          <p:cNvSpPr txBox="1">
            <a:spLocks noChangeArrowheads="1"/>
          </p:cNvSpPr>
          <p:nvPr/>
        </p:nvSpPr>
        <p:spPr bwMode="auto">
          <a:xfrm rot="16200000">
            <a:off x="6912768" y="3358357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chemeClr val="accent1"/>
                </a:solidFill>
              </a:rPr>
              <a:t>dialética</a:t>
            </a:r>
          </a:p>
        </p:txBody>
      </p:sp>
      <p:sp>
        <p:nvSpPr>
          <p:cNvPr id="14" name="Seta para a direita 13"/>
          <p:cNvSpPr/>
          <p:nvPr/>
        </p:nvSpPr>
        <p:spPr>
          <a:xfrm rot="16200000">
            <a:off x="8077994" y="3356769"/>
            <a:ext cx="1781175" cy="144463"/>
          </a:xfrm>
          <a:prstGeom prst="rightArrow">
            <a:avLst>
              <a:gd name="adj1" fmla="val 30159"/>
              <a:gd name="adj2" fmla="val 245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400050" y="3789040"/>
            <a:ext cx="84200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2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404664"/>
            <a:ext cx="8642350" cy="60485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dirty="0" smtClean="0">
                <a:solidFill>
                  <a:schemeClr val="tx1"/>
                </a:solidFill>
              </a:rPr>
              <a:t>Filosofias metafísicas e pós-metafísicas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A maioria das Filosofias metafísicas assumem a doutrina dual platônica – </a:t>
            </a:r>
            <a:r>
              <a:rPr lang="pt-BR" sz="2800" b="1" i="1" dirty="0" smtClean="0">
                <a:solidFill>
                  <a:schemeClr val="tx2"/>
                </a:solidFill>
              </a:rPr>
              <a:t>a verdade é de outro mundo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Platão: redução da diferença à mesmidade - alegoria da caverna (as 2 leituras); modelo e simulacro. Primado da representação. Filosofia </a:t>
            </a:r>
            <a:r>
              <a:rPr lang="pt-BR" sz="2400" dirty="0">
                <a:solidFill>
                  <a:schemeClr val="tx1"/>
                </a:solidFill>
              </a:rPr>
              <a:t>como </a:t>
            </a:r>
            <a:r>
              <a:rPr lang="pt-BR" sz="2400" dirty="0" smtClean="0">
                <a:solidFill>
                  <a:schemeClr val="tx1"/>
                </a:solidFill>
              </a:rPr>
              <a:t>espelho (caminhos </a:t>
            </a:r>
            <a:r>
              <a:rPr lang="pt-BR" sz="2400" dirty="0">
                <a:solidFill>
                  <a:schemeClr val="tx1"/>
                </a:solidFill>
              </a:rPr>
              <a:t>ascendente e </a:t>
            </a:r>
            <a:r>
              <a:rPr lang="pt-BR" sz="2400" dirty="0" smtClean="0">
                <a:solidFill>
                  <a:schemeClr val="tx1"/>
                </a:solidFill>
              </a:rPr>
              <a:t>descendente). A prisão (castigo): no platonismo e no neoplatonismo (adaptação cristã).</a:t>
            </a:r>
            <a:endParaRPr lang="pt-BR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As Filosofias pós-metafísicas não assumem a doutrina dual platônica – </a:t>
            </a:r>
            <a:r>
              <a:rPr lang="pt-BR" sz="2800" b="1" i="1" dirty="0" smtClean="0">
                <a:solidFill>
                  <a:schemeClr val="tx2"/>
                </a:solidFill>
              </a:rPr>
              <a:t>a verdade é deste mundo</a:t>
            </a:r>
            <a:endParaRPr lang="pt-BR" sz="2800" b="1" i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Somos apenas nós com nós mesmos. Centralidade da história e das práticas.</a:t>
            </a:r>
          </a:p>
        </p:txBody>
      </p:sp>
    </p:spTree>
    <p:extLst>
      <p:ext uri="{BB962C8B-B14F-4D97-AF65-F5344CB8AC3E}">
        <p14:creationId xmlns:p14="http://schemas.microsoft.com/office/powerpoint/2010/main" val="5295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6120530"/>
          </a:xfrm>
        </p:spPr>
        <p:txBody>
          <a:bodyPr>
            <a:normAutofit fontScale="85000" lnSpcReduction="20000"/>
          </a:bodyPr>
          <a:lstStyle/>
          <a:p>
            <a:endParaRPr lang="pt-BR" sz="10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pt-BR" altLang="pt-BR" sz="3300" b="1" dirty="0" smtClean="0">
                <a:solidFill>
                  <a:schemeClr val="tx1"/>
                </a:solidFill>
              </a:rPr>
              <a:t>Michel Foucault como filósofo</a:t>
            </a:r>
          </a:p>
          <a:p>
            <a:pPr>
              <a:spcBef>
                <a:spcPct val="0"/>
              </a:spcBef>
            </a:pPr>
            <a:endParaRPr lang="pt-BR" altLang="pt-BR" sz="24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24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800" dirty="0" smtClean="0">
                <a:solidFill>
                  <a:schemeClr val="tx1"/>
                </a:solidFill>
              </a:rPr>
              <a:t>Foucault como um “contraponto” ao pensamento moderno (mas não necessariamente “contra” a Modernidade)</a:t>
            </a:r>
          </a:p>
          <a:p>
            <a:pPr>
              <a:spcBef>
                <a:spcPct val="0"/>
              </a:spcBef>
            </a:pPr>
            <a:endParaRPr lang="pt-BR" altLang="pt-BR" sz="11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800" dirty="0" smtClean="0">
                <a:solidFill>
                  <a:schemeClr val="tx1"/>
                </a:solidFill>
              </a:rPr>
              <a:t>Foucault como uma fonte (dentre outras...) para “pensar de outros modos” (Touraine, 2007) Mas que modos são esses?</a:t>
            </a:r>
          </a:p>
          <a:p>
            <a:pPr>
              <a:spcBef>
                <a:spcPct val="0"/>
              </a:spcBef>
            </a:pPr>
            <a:endParaRPr lang="pt-BR" altLang="pt-BR" sz="105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105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105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800" b="1" dirty="0" smtClean="0">
                <a:solidFill>
                  <a:schemeClr val="tx1"/>
                </a:solidFill>
              </a:rPr>
              <a:t>1. Pensar por fora do </a:t>
            </a:r>
            <a:r>
              <a:rPr lang="pt-BR" altLang="pt-BR" sz="2800" b="1" i="1" dirty="0" smtClean="0">
                <a:solidFill>
                  <a:schemeClr val="tx1"/>
                </a:solidFill>
              </a:rPr>
              <a:t>arco platônico</a:t>
            </a:r>
          </a:p>
          <a:p>
            <a:pPr>
              <a:spcBef>
                <a:spcPct val="0"/>
              </a:spcBef>
            </a:pPr>
            <a:r>
              <a:rPr lang="pt-BR" altLang="pt-BR" sz="2400" dirty="0" smtClean="0">
                <a:solidFill>
                  <a:schemeClr val="tx1"/>
                </a:solidFill>
              </a:rPr>
              <a:t>“a verdade é deste mundo”</a:t>
            </a:r>
          </a:p>
          <a:p>
            <a:pPr>
              <a:spcBef>
                <a:spcPct val="0"/>
              </a:spcBef>
            </a:pPr>
            <a:endParaRPr lang="pt-BR" altLang="pt-BR" sz="11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11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800" b="1" dirty="0" smtClean="0">
                <a:solidFill>
                  <a:schemeClr val="tx1"/>
                </a:solidFill>
              </a:rPr>
              <a:t>2. Pensar de costas para as </a:t>
            </a:r>
            <a:r>
              <a:rPr lang="pt-BR" altLang="pt-BR" sz="2800" b="1" i="1" dirty="0" smtClean="0">
                <a:solidFill>
                  <a:schemeClr val="tx1"/>
                </a:solidFill>
              </a:rPr>
              <a:t>metanarrativas iluministas</a:t>
            </a:r>
          </a:p>
          <a:p>
            <a:pPr>
              <a:spcBef>
                <a:spcPct val="0"/>
              </a:spcBef>
            </a:pPr>
            <a:endParaRPr lang="pt-BR" altLang="pt-BR" sz="11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11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800" b="1" dirty="0" smtClean="0">
                <a:solidFill>
                  <a:schemeClr val="tx1"/>
                </a:solidFill>
              </a:rPr>
              <a:t>3. Assumir apenas o </a:t>
            </a:r>
            <a:r>
              <a:rPr lang="pt-BR" altLang="pt-BR" sz="2800" b="1" i="1" dirty="0" smtClean="0">
                <a:solidFill>
                  <a:schemeClr val="tx1"/>
                </a:solidFill>
              </a:rPr>
              <a:t>a priori </a:t>
            </a:r>
            <a:r>
              <a:rPr lang="pt-BR" altLang="pt-BR" sz="2800" b="1" dirty="0" smtClean="0">
                <a:solidFill>
                  <a:schemeClr val="tx1"/>
                </a:solidFill>
              </a:rPr>
              <a:t>histórico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 sz="2400" dirty="0" smtClean="0">
                <a:solidFill>
                  <a:schemeClr val="tx1"/>
                </a:solidFill>
              </a:rPr>
              <a:t>“Todas as minhas análises são contra a ideia de necessidades universais na existência humana. Elas mostram a arbitrariedade e qual espaço de liberdade podemos ainda desfrutar e como muitas mudanças podem ainda ser feitas.” </a:t>
            </a:r>
            <a:r>
              <a:rPr lang="pt-BR" altLang="pt-BR" sz="1600" dirty="0" smtClean="0">
                <a:solidFill>
                  <a:schemeClr val="tx1"/>
                </a:solidFill>
              </a:rPr>
              <a:t>FOUCAULT, Michel. Verdade, Poder e si mesmo. In: FOUCAULT, Michel. </a:t>
            </a:r>
            <a:r>
              <a:rPr lang="pt-BR" altLang="pt-BR" sz="1600" i="1" dirty="0" smtClean="0">
                <a:solidFill>
                  <a:schemeClr val="tx1"/>
                </a:solidFill>
              </a:rPr>
              <a:t>Ditos e Escritos V. Ética, Sexualidade, Política</a:t>
            </a:r>
            <a:r>
              <a:rPr lang="pt-BR" altLang="pt-BR" sz="1600" dirty="0" smtClean="0">
                <a:solidFill>
                  <a:schemeClr val="tx1"/>
                </a:solidFill>
              </a:rPr>
              <a:t>. Rio de Janeiro. Forense Universitária, 2004. p.296.</a:t>
            </a:r>
            <a:endParaRPr lang="pt-BR" altLang="pt-BR" sz="28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11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11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800" b="1" dirty="0" smtClean="0">
                <a:solidFill>
                  <a:schemeClr val="tx1"/>
                </a:solidFill>
              </a:rPr>
              <a:t>4. Afinar com o </a:t>
            </a:r>
            <a:r>
              <a:rPr lang="pt-BR" altLang="pt-BR" sz="2800" b="1" i="1" dirty="0" err="1" smtClean="0">
                <a:solidFill>
                  <a:schemeClr val="tx1"/>
                </a:solidFill>
              </a:rPr>
              <a:t>neopragmatismo</a:t>
            </a:r>
            <a:endParaRPr lang="pt-BR" altLang="pt-BR" sz="2800" b="1" i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dirty="0" smtClean="0">
                <a:solidFill>
                  <a:schemeClr val="tx1"/>
                </a:solidFill>
              </a:rPr>
              <a:t>Os 3 nãos: ao </a:t>
            </a:r>
            <a:r>
              <a:rPr lang="pt-BR" altLang="pt-BR" sz="2400" i="1" dirty="0" smtClean="0">
                <a:solidFill>
                  <a:schemeClr val="tx1"/>
                </a:solidFill>
              </a:rPr>
              <a:t>fundacionismo</a:t>
            </a:r>
            <a:r>
              <a:rPr lang="pt-BR" altLang="pt-BR" sz="2400" dirty="0" smtClean="0">
                <a:solidFill>
                  <a:schemeClr val="tx1"/>
                </a:solidFill>
              </a:rPr>
              <a:t>, ao </a:t>
            </a:r>
            <a:r>
              <a:rPr lang="pt-BR" altLang="pt-BR" sz="2400" i="1" dirty="0" smtClean="0">
                <a:solidFill>
                  <a:schemeClr val="tx1"/>
                </a:solidFill>
              </a:rPr>
              <a:t>essencialismo</a:t>
            </a:r>
            <a:r>
              <a:rPr lang="pt-BR" altLang="pt-BR" sz="2400" dirty="0" smtClean="0">
                <a:solidFill>
                  <a:schemeClr val="tx1"/>
                </a:solidFill>
              </a:rPr>
              <a:t>, ao </a:t>
            </a:r>
            <a:r>
              <a:rPr lang="pt-BR" altLang="pt-BR" sz="2400" i="1" dirty="0" smtClean="0">
                <a:solidFill>
                  <a:schemeClr val="tx1"/>
                </a:solidFill>
              </a:rPr>
              <a:t>representacionismo/realismo</a:t>
            </a:r>
          </a:p>
          <a:p>
            <a:endParaRPr lang="pt-BR" sz="2800" b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14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260648"/>
            <a:ext cx="8642350" cy="61925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tx1"/>
                </a:solidFill>
              </a:rPr>
              <a:t>C</a:t>
            </a:r>
            <a:r>
              <a:rPr lang="pt-BR" b="1" dirty="0" smtClean="0">
                <a:solidFill>
                  <a:schemeClr val="tx1"/>
                </a:solidFill>
              </a:rPr>
              <a:t>olocar-se fora do arco platônico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(não significa </a:t>
            </a:r>
            <a:r>
              <a:rPr lang="pt-BR" sz="1600" i="1" dirty="0" smtClean="0">
                <a:solidFill>
                  <a:schemeClr val="tx1"/>
                </a:solidFill>
              </a:rPr>
              <a:t>ir contra</a:t>
            </a:r>
            <a:r>
              <a:rPr lang="pt-BR" sz="1600" dirty="0" smtClean="0">
                <a:solidFill>
                  <a:schemeClr val="tx1"/>
                </a:solidFill>
              </a:rPr>
              <a:t>, mas </a:t>
            </a:r>
            <a:r>
              <a:rPr lang="pt-BR" sz="1600" i="1" dirty="0" smtClean="0">
                <a:solidFill>
                  <a:schemeClr val="tx1"/>
                </a:solidFill>
              </a:rPr>
              <a:t>dar as costas a)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Dar as costas à doutrina dual de Platão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r>
              <a:rPr lang="pt-BR" sz="1900" b="1" dirty="0" smtClean="0">
                <a:solidFill>
                  <a:schemeClr val="tx1"/>
                </a:solidFill>
              </a:rPr>
              <a:t>Compreender</a:t>
            </a:r>
            <a:r>
              <a:rPr lang="pt-BR" sz="1900" dirty="0" smtClean="0">
                <a:solidFill>
                  <a:schemeClr val="tx1"/>
                </a:solidFill>
              </a:rPr>
              <a:t> a alegoria da caverna (</a:t>
            </a:r>
            <a:r>
              <a:rPr lang="pt-BR" sz="1900" i="1" dirty="0" smtClean="0">
                <a:solidFill>
                  <a:schemeClr val="tx1"/>
                </a:solidFill>
              </a:rPr>
              <a:t>República</a:t>
            </a:r>
            <a:r>
              <a:rPr lang="pt-BR" sz="1900" dirty="0" smtClean="0">
                <a:solidFill>
                  <a:schemeClr val="tx1"/>
                </a:solidFill>
              </a:rPr>
              <a:t> e </a:t>
            </a:r>
            <a:r>
              <a:rPr lang="pt-BR" sz="1900" i="1" dirty="0" err="1" smtClean="0">
                <a:solidFill>
                  <a:schemeClr val="tx1"/>
                </a:solidFill>
              </a:rPr>
              <a:t>Timeus</a:t>
            </a:r>
            <a:r>
              <a:rPr lang="pt-BR" sz="1900" dirty="0" smtClean="0">
                <a:solidFill>
                  <a:schemeClr val="tx1"/>
                </a:solidFill>
              </a:rPr>
              <a:t>) como um recurso heurístico e não como uma verdade revelada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tx1"/>
                </a:solidFill>
              </a:rPr>
              <a:t>“A verdade é deste mundo</a:t>
            </a:r>
            <a:r>
              <a:rPr lang="pt-BR" sz="2000" dirty="0" smtClean="0">
                <a:solidFill>
                  <a:schemeClr val="tx1"/>
                </a:solidFill>
              </a:rPr>
              <a:t>” (Foucault)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Esquecer</a:t>
            </a:r>
            <a:r>
              <a:rPr lang="pt-BR" sz="2000" dirty="0" smtClean="0">
                <a:solidFill>
                  <a:schemeClr val="tx1"/>
                </a:solidFill>
              </a:rPr>
              <a:t> a transcendência</a:t>
            </a:r>
            <a:endParaRPr lang="pt-BR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Dar </a:t>
            </a:r>
            <a:r>
              <a:rPr lang="pt-BR" sz="2000" dirty="0" smtClean="0">
                <a:solidFill>
                  <a:schemeClr val="tx1"/>
                </a:solidFill>
              </a:rPr>
              <a:t>outro estatuto à Filosofia</a:t>
            </a:r>
            <a:endParaRPr lang="pt-BR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tx1"/>
                </a:solidFill>
              </a:rPr>
              <a:t>“Mas o que é filosofar hoje em dia — quero dizer, a atividade filosófica — senão o trabalho crítico do pensamento sobre o próprio pensamento? [Eu pergunto] se ela não consiste, ao invés de legitimar aquilo que já se sabe, num empreendimento de saber como e até que ponto seria possível </a:t>
            </a:r>
            <a:r>
              <a:rPr lang="pt-BR" sz="2000" i="1" dirty="0">
                <a:solidFill>
                  <a:schemeClr val="tx1"/>
                </a:solidFill>
              </a:rPr>
              <a:t>pensar de outro modo</a:t>
            </a:r>
            <a:r>
              <a:rPr lang="pt-BR" sz="2000" dirty="0">
                <a:solidFill>
                  <a:schemeClr val="tx1"/>
                </a:solidFill>
              </a:rPr>
              <a:t>? </a:t>
            </a:r>
            <a:r>
              <a:rPr lang="pt-BR" sz="2000" dirty="0" smtClean="0">
                <a:solidFill>
                  <a:schemeClr val="tx1"/>
                </a:solidFill>
              </a:rPr>
              <a:t>” (Foucault)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1300" y="909638"/>
            <a:ext cx="8656638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600" b="1" dirty="0" smtClean="0">
                <a:solidFill>
                  <a:schemeClr val="tx1"/>
                </a:solidFill>
              </a:rPr>
              <a:t>Os 3 domínios foucaultianos</a:t>
            </a:r>
            <a:endParaRPr lang="pt-BR" sz="2600" b="1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1000" b="1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4"/>
                </a:solidFill>
              </a:rPr>
              <a:t>    </a:t>
            </a:r>
            <a:r>
              <a:rPr lang="pt-BR" sz="2400" b="1" dirty="0" smtClean="0">
                <a:solidFill>
                  <a:schemeClr val="tx1"/>
                </a:solidFill>
              </a:rPr>
              <a:t>- A sempre problemática periodização . . .</a:t>
            </a: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800" b="1" dirty="0" smtClean="0">
                <a:solidFill>
                  <a:schemeClr val="tx1"/>
                </a:solidFill>
              </a:rPr>
              <a:t>	</a:t>
            </a: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   - Os 3 domínios:</a:t>
            </a:r>
          </a:p>
          <a:p>
            <a:pPr marL="812800" indent="-812800" algn="l" fontAlgn="auto">
              <a:spcAft>
                <a:spcPts val="0"/>
              </a:spcAft>
              <a:defRPr/>
            </a:pPr>
            <a:endParaRPr lang="pt-BR" sz="1000" b="1" dirty="0" smtClean="0">
              <a:solidFill>
                <a:schemeClr val="tx1"/>
              </a:solidFill>
            </a:endParaRP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    ser-saber</a:t>
            </a:r>
            <a:r>
              <a:rPr lang="pt-BR" sz="2400" dirty="0" smtClean="0">
                <a:solidFill>
                  <a:schemeClr val="tx1"/>
                </a:solidFill>
              </a:rPr>
              <a:t> – </a:t>
            </a:r>
            <a:r>
              <a:rPr lang="pt-BR" sz="2000" dirty="0" smtClean="0">
                <a:solidFill>
                  <a:schemeClr val="tx1"/>
                </a:solidFill>
              </a:rPr>
              <a:t>HL (1961), NC, PC, AS</a:t>
            </a: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						            </a:t>
            </a:r>
            <a:r>
              <a:rPr lang="pt-BR" sz="2400" b="1" dirty="0" smtClean="0">
                <a:solidFill>
                  <a:schemeClr val="tx1"/>
                </a:solidFill>
              </a:rPr>
              <a:t>arqueologia</a:t>
            </a:r>
          </a:p>
          <a:p>
            <a:pPr marL="812800" indent="-812800" algn="l" fontAlgn="auto">
              <a:spcAft>
                <a:spcPts val="0"/>
              </a:spcAft>
              <a:defRPr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    ser-poder</a:t>
            </a:r>
            <a:r>
              <a:rPr lang="pt-BR" sz="2400" dirty="0" smtClean="0">
                <a:solidFill>
                  <a:schemeClr val="tx1"/>
                </a:solidFill>
              </a:rPr>
              <a:t> – </a:t>
            </a:r>
            <a:r>
              <a:rPr lang="pt-BR" sz="2000" dirty="0" smtClean="0">
                <a:solidFill>
                  <a:schemeClr val="tx1"/>
                </a:solidFill>
              </a:rPr>
              <a:t>HL, OD (1970), VP (1975), HS 1 (1976), Cursos no </a:t>
            </a:r>
            <a:r>
              <a:rPr lang="pt-BR" sz="2000" i="1" dirty="0" smtClean="0">
                <a:solidFill>
                  <a:schemeClr val="tx1"/>
                </a:solidFill>
              </a:rPr>
              <a:t>Col. de France</a:t>
            </a: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							</a:t>
            </a:r>
            <a:r>
              <a:rPr lang="pt-BR" sz="2400" b="1" dirty="0" smtClean="0">
                <a:solidFill>
                  <a:schemeClr val="tx1"/>
                </a:solidFill>
              </a:rPr>
              <a:t>genealogia</a:t>
            </a:r>
          </a:p>
          <a:p>
            <a:pPr marL="812800" indent="-812800" algn="l" fontAlgn="auto">
              <a:spcAft>
                <a:spcPts val="0"/>
              </a:spcAft>
              <a:defRPr/>
            </a:pPr>
            <a:endParaRPr lang="pt-BR" sz="1400" i="1" dirty="0" smtClean="0">
              <a:solidFill>
                <a:schemeClr val="tx1"/>
              </a:solidFill>
            </a:endParaRP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    ser-consigo</a:t>
            </a:r>
            <a:r>
              <a:rPr lang="pt-BR" sz="2400" dirty="0" smtClean="0">
                <a:solidFill>
                  <a:schemeClr val="tx1"/>
                </a:solidFill>
              </a:rPr>
              <a:t> – </a:t>
            </a:r>
            <a:r>
              <a:rPr lang="pt-BR" sz="2000" dirty="0" smtClean="0">
                <a:solidFill>
                  <a:schemeClr val="tx1"/>
                </a:solidFill>
              </a:rPr>
              <a:t>HL, HS 2 e 3 (1984), Cursos </a:t>
            </a:r>
            <a:r>
              <a:rPr lang="pt-BR" sz="2000" dirty="0">
                <a:solidFill>
                  <a:schemeClr val="tx1"/>
                </a:solidFill>
              </a:rPr>
              <a:t>no </a:t>
            </a:r>
            <a:r>
              <a:rPr lang="pt-BR" sz="2000" i="1" dirty="0">
                <a:solidFill>
                  <a:schemeClr val="tx1"/>
                </a:solidFill>
              </a:rPr>
              <a:t>Col. de France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812800" indent="-812800" algn="l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				     </a:t>
            </a:r>
            <a:r>
              <a:rPr lang="pt-BR" sz="2400" b="1" dirty="0">
                <a:solidFill>
                  <a:schemeClr val="tx1"/>
                </a:solidFill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</a:rPr>
              <a:t>    arqueogenealogia,  anarqueologia 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55588" y="3800475"/>
            <a:ext cx="8624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63525" y="4943475"/>
            <a:ext cx="8623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55588" y="2705100"/>
            <a:ext cx="8624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255588" y="2701925"/>
            <a:ext cx="0" cy="3389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8880475" y="2701925"/>
            <a:ext cx="0" cy="3389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55588" y="6091238"/>
            <a:ext cx="8624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1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620689"/>
            <a:ext cx="8642350" cy="5761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/>
              <a:t>Revisitando Foucault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25603" name="Picture 2" descr="C:\ALF\Alf-Imagens\Várias\Foucault - Domin e operad. - 23ma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412776"/>
            <a:ext cx="45688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aixaDeTexto 4"/>
          <p:cNvSpPr txBox="1">
            <a:spLocks noChangeArrowheads="1"/>
          </p:cNvSpPr>
          <p:nvPr/>
        </p:nvSpPr>
        <p:spPr bwMode="auto">
          <a:xfrm>
            <a:off x="6156325" y="5373688"/>
            <a:ext cx="2432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  “</a:t>
            </a:r>
            <a:r>
              <a:rPr lang="pt-BR" altLang="pt-BR" sz="1200" b="1"/>
              <a:t>Métodos</a:t>
            </a:r>
            <a:r>
              <a:rPr lang="pt-BR" altLang="pt-BR" sz="1200"/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Arqueologia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Genealogia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Arqueogenealogia  Anarqueologia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6140450" y="5589588"/>
            <a:ext cx="243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140450" y="5803900"/>
            <a:ext cx="2425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132513" y="6000750"/>
            <a:ext cx="243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130925" y="6216650"/>
            <a:ext cx="243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562975" y="5373688"/>
            <a:ext cx="6350" cy="842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134100" y="5373688"/>
            <a:ext cx="3175" cy="842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6137275" y="5373688"/>
            <a:ext cx="243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2008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Relações entre Estado e Mercado</a:t>
            </a:r>
            <a:endParaRPr lang="pt-BR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pPr algn="just"/>
            <a:endParaRPr lang="pt-BR" sz="11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b="1" dirty="0" smtClean="0"/>
              <a:t>     </a:t>
            </a:r>
            <a:r>
              <a:rPr lang="pt-BR" b="1" dirty="0" smtClean="0">
                <a:solidFill>
                  <a:schemeClr val="tx1"/>
                </a:solidFill>
              </a:rPr>
              <a:t>mercantilismo			fisiocracia</a:t>
            </a: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		     X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	      liberalismo			  neoliberalismo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	 </a:t>
            </a:r>
            <a:r>
              <a:rPr lang="pt-BR" sz="2000" b="1" dirty="0" smtClean="0">
                <a:solidFill>
                  <a:schemeClr val="tx1"/>
                </a:solidFill>
              </a:rPr>
              <a:t>       		  estado			  mercado		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49395" y="1288269"/>
            <a:ext cx="2016224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1967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323528" y="4005064"/>
            <a:ext cx="2016224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728379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mtClean="0"/>
          </a:p>
          <a:p>
            <a:pPr algn="just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5278158" y="1288267"/>
            <a:ext cx="2016224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292080" y="3553507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mtClean="0"/>
          </a:p>
          <a:p>
            <a:pPr algn="just"/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1175262" y="1627636"/>
            <a:ext cx="1164490" cy="617407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646310" y="1520206"/>
            <a:ext cx="1296144" cy="83226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987824" y="4005064"/>
            <a:ext cx="2016224" cy="12961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796136" y="3779285"/>
            <a:ext cx="2664296" cy="1747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480212" y="4237002"/>
            <a:ext cx="1296144" cy="832266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2291146" y="6181219"/>
            <a:ext cx="648072" cy="41613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982344" y="6181219"/>
            <a:ext cx="648072" cy="41613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0" y="800669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71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88484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Que mundo é este 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516688" y="6453188"/>
            <a:ext cx="2447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400" b="1" dirty="0">
                <a:solidFill>
                  <a:srgbClr val="FFFF00"/>
                </a:solidFill>
              </a:rPr>
              <a:t>alfredoveiganeto@gmail.com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lisalima.files.wordpress.com/2011/03/roda_viva_charge_de_paulo_12719623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2" cy="49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2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4807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88484"/>
          </a:xfrm>
        </p:spPr>
        <p:txBody>
          <a:bodyPr/>
          <a:lstStyle/>
          <a:p>
            <a:r>
              <a:rPr lang="pt-BR" dirty="0" smtClean="0"/>
              <a:t>Que mundo é este 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516688" y="6453188"/>
            <a:ext cx="2447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400" b="1" dirty="0">
                <a:solidFill>
                  <a:srgbClr val="FFFF00"/>
                </a:solidFill>
              </a:rPr>
              <a:t>alfredoveiganeto@gmail.com</a:t>
            </a:r>
          </a:p>
        </p:txBody>
      </p:sp>
      <p:pic>
        <p:nvPicPr>
          <p:cNvPr id="5" name="Espaço Reservado para Conteúd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6087" r="9875" b="6068"/>
          <a:stretch>
            <a:fillRect/>
          </a:stretch>
        </p:blipFill>
        <p:spPr bwMode="auto">
          <a:xfrm>
            <a:off x="971600" y="1546224"/>
            <a:ext cx="7200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3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4807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88484"/>
          </a:xfrm>
        </p:spPr>
        <p:txBody>
          <a:bodyPr/>
          <a:lstStyle/>
          <a:p>
            <a:r>
              <a:rPr lang="pt-BR" dirty="0" smtClean="0"/>
              <a:t>Que mundo é este ?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ALFREDO\ALF\ALF-Imagens\2013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3" y="1340768"/>
            <a:ext cx="6931993" cy="540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9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4807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88484"/>
          </a:xfrm>
        </p:spPr>
        <p:txBody>
          <a:bodyPr/>
          <a:lstStyle/>
          <a:p>
            <a:r>
              <a:rPr lang="pt-BR" dirty="0" smtClean="0"/>
              <a:t>Que mundo é este ?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ALFREDO\ALF\ALF-Imagens\2013\sala de aula e pobreza - 24abr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40768"/>
            <a:ext cx="6985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1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4807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Educação &amp; Contemporaneidade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688484"/>
          </a:xfrm>
        </p:spPr>
        <p:txBody>
          <a:bodyPr/>
          <a:lstStyle/>
          <a:p>
            <a:r>
              <a:rPr lang="pt-BR" dirty="0" smtClean="0"/>
              <a:t>Que mundo é este ?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750466"/>
            <a:ext cx="914400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3.bp.blogspot.com/_ZN8ZuPl3l2E/TORmXjROOwI/AAAAAAAAAGE/1ma6vgss31g/s1600/p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40" y="1340768"/>
            <a:ext cx="6791920" cy="535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1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ALFREDO\ALF\ALF-2013\FOUCAULT et alii\foto Foucaul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1596"/>
            <a:ext cx="2411760" cy="499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548681"/>
            <a:ext cx="8640960" cy="5904506"/>
          </a:xfrm>
        </p:spPr>
        <p:txBody>
          <a:bodyPr>
            <a:normAutofit/>
          </a:bodyPr>
          <a:lstStyle/>
          <a:p>
            <a:pPr algn="l" hangingPunct="0"/>
            <a:endParaRPr lang="pt-BR" sz="1000" i="1" dirty="0" smtClean="0">
              <a:solidFill>
                <a:schemeClr val="tx1"/>
              </a:solidFill>
            </a:endParaRPr>
          </a:p>
          <a:p>
            <a:pPr algn="l" hangingPunct="0"/>
            <a:r>
              <a:rPr lang="pt-BR" sz="2400" i="1" dirty="0" smtClean="0">
                <a:solidFill>
                  <a:schemeClr val="tx1"/>
                </a:solidFill>
              </a:rPr>
              <a:t>E </a:t>
            </a:r>
            <a:r>
              <a:rPr lang="pt-BR" sz="2400" i="1" dirty="0">
                <a:solidFill>
                  <a:schemeClr val="tx1"/>
                </a:solidFill>
              </a:rPr>
              <a:t>foste um difícil começo, afasto o que não conheço.</a:t>
            </a:r>
          </a:p>
          <a:p>
            <a:pPr algn="l" hangingPunct="0"/>
            <a:r>
              <a:rPr lang="pt-BR" sz="2400" i="1" dirty="0">
                <a:solidFill>
                  <a:schemeClr val="tx1"/>
                </a:solidFill>
              </a:rPr>
              <a:t>E quem vem de outro sonho feliz de cidade</a:t>
            </a:r>
          </a:p>
          <a:p>
            <a:pPr algn="l" hangingPunct="0"/>
            <a:r>
              <a:rPr lang="pt-BR" sz="2400" i="1" dirty="0">
                <a:solidFill>
                  <a:schemeClr val="tx1"/>
                </a:solidFill>
              </a:rPr>
              <a:t>Aprende, depressa, a chamar-te de realidade.</a:t>
            </a:r>
          </a:p>
          <a:p>
            <a:pPr algn="l" hangingPunct="0"/>
            <a:r>
              <a:rPr lang="pt-BR" sz="2400" i="1" dirty="0">
                <a:solidFill>
                  <a:schemeClr val="tx1"/>
                </a:solidFill>
              </a:rPr>
              <a:t>Porque és o avesso do avesso do avesso do avesso.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Sampa. Caetano Veloso</a:t>
            </a:r>
          </a:p>
          <a:p>
            <a:endParaRPr lang="pt-BR" sz="800" dirty="0" smtClean="0">
              <a:solidFill>
                <a:schemeClr val="tx1"/>
              </a:solidFill>
              <a:latin typeface="+mj-lt"/>
            </a:endParaRPr>
          </a:p>
          <a:p>
            <a:endParaRPr lang="pt-BR" sz="800" dirty="0" smtClean="0">
              <a:solidFill>
                <a:schemeClr val="tx1"/>
              </a:solidFill>
              <a:latin typeface="+mj-lt"/>
            </a:endParaRPr>
          </a:p>
          <a:p>
            <a:endParaRPr lang="pt-BR" sz="8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pt-BR" sz="2200" dirty="0" smtClean="0">
                <a:solidFill>
                  <a:schemeClr val="tx1"/>
                </a:solidFill>
                <a:latin typeface="+mj-lt"/>
              </a:rPr>
              <a:t>As 5 palavras-chave para caracterizar Michel Foucault:</a:t>
            </a:r>
          </a:p>
          <a:p>
            <a:pPr algn="l"/>
            <a:r>
              <a:rPr lang="pt-BR" sz="2200" b="1" dirty="0" smtClean="0">
                <a:solidFill>
                  <a:schemeClr val="tx1"/>
                </a:solidFill>
                <a:latin typeface="+mj-lt"/>
              </a:rPr>
              <a:t>  atualidade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 smtClean="0">
                <a:solidFill>
                  <a:schemeClr val="tx1"/>
                </a:solidFill>
                <a:latin typeface="+mj-lt"/>
              </a:rPr>
              <a:t>mobilidade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pt-BR" sz="2200" b="1" dirty="0" smtClean="0">
                <a:solidFill>
                  <a:schemeClr val="tx1"/>
                </a:solidFill>
                <a:latin typeface="+mj-lt"/>
              </a:rPr>
              <a:t>torsão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pt-BR" sz="2200" b="1" dirty="0" smtClean="0">
                <a:solidFill>
                  <a:schemeClr val="tx1"/>
                </a:solidFill>
                <a:latin typeface="+mj-lt"/>
              </a:rPr>
              <a:t>suspeita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b="1" dirty="0" smtClean="0">
                <a:solidFill>
                  <a:schemeClr val="tx1"/>
                </a:solidFill>
                <a:latin typeface="+mj-lt"/>
              </a:rPr>
              <a:t>prática</a:t>
            </a:r>
          </a:p>
          <a:p>
            <a:endParaRPr lang="pt-BR" sz="800" dirty="0" smtClean="0">
              <a:solidFill>
                <a:schemeClr val="tx1"/>
              </a:solidFill>
              <a:latin typeface="+mj-lt"/>
            </a:endParaRPr>
          </a:p>
          <a:p>
            <a:endParaRPr lang="pt-BR" sz="800" dirty="0">
              <a:solidFill>
                <a:schemeClr val="tx1"/>
              </a:solidFill>
              <a:latin typeface="+mj-lt"/>
            </a:endParaRPr>
          </a:p>
          <a:p>
            <a:endParaRPr lang="pt-BR" sz="800" dirty="0" smtClean="0">
              <a:solidFill>
                <a:schemeClr val="tx1"/>
              </a:solidFill>
              <a:latin typeface="+mj-lt"/>
            </a:endParaRPr>
          </a:p>
          <a:p>
            <a:endParaRPr lang="pt-BR" sz="800" dirty="0" smtClean="0">
              <a:solidFill>
                <a:schemeClr val="tx1"/>
              </a:solidFill>
              <a:latin typeface="+mj-lt"/>
            </a:endParaRPr>
          </a:p>
          <a:p>
            <a:endParaRPr lang="pt-BR" sz="8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pt-BR" sz="1800" i="1" dirty="0">
                <a:solidFill>
                  <a:schemeClr val="tx1"/>
                </a:solidFill>
              </a:rPr>
              <a:t>O problema do mundo de hoje é que as pessoas </a:t>
            </a:r>
            <a:endParaRPr lang="pt-BR" sz="1800" i="1" dirty="0" smtClean="0">
              <a:solidFill>
                <a:schemeClr val="tx1"/>
              </a:solidFill>
            </a:endParaRPr>
          </a:p>
          <a:p>
            <a:pPr algn="l"/>
            <a:r>
              <a:rPr lang="pt-BR" sz="1800" i="1" dirty="0" smtClean="0">
                <a:solidFill>
                  <a:schemeClr val="tx1"/>
                </a:solidFill>
              </a:rPr>
              <a:t>inteligentes estão </a:t>
            </a:r>
            <a:r>
              <a:rPr lang="pt-BR" sz="1800" i="1" dirty="0">
                <a:solidFill>
                  <a:schemeClr val="tx1"/>
                </a:solidFill>
              </a:rPr>
              <a:t>cheias de dúvidas, </a:t>
            </a:r>
            <a:endParaRPr lang="pt-BR" sz="1800" i="1" dirty="0" smtClean="0">
              <a:solidFill>
                <a:schemeClr val="tx1"/>
              </a:solidFill>
            </a:endParaRPr>
          </a:p>
          <a:p>
            <a:pPr algn="l"/>
            <a:r>
              <a:rPr lang="pt-BR" sz="1800" i="1" dirty="0" smtClean="0">
                <a:solidFill>
                  <a:schemeClr val="tx1"/>
                </a:solidFill>
              </a:rPr>
              <a:t>e </a:t>
            </a:r>
            <a:r>
              <a:rPr lang="pt-BR" sz="1800" i="1" dirty="0">
                <a:solidFill>
                  <a:schemeClr val="tx1"/>
                </a:solidFill>
              </a:rPr>
              <a:t>as pessoas idiotas estão cheias de </a:t>
            </a:r>
            <a:r>
              <a:rPr lang="pt-BR" sz="1800" i="1" dirty="0" smtClean="0">
                <a:solidFill>
                  <a:schemeClr val="tx1"/>
                </a:solidFill>
              </a:rPr>
              <a:t>certeza. </a:t>
            </a:r>
          </a:p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			Charles </a:t>
            </a:r>
            <a:r>
              <a:rPr lang="pt-BR" sz="1800" dirty="0" err="1" smtClean="0">
                <a:solidFill>
                  <a:schemeClr val="tx1"/>
                </a:solidFill>
              </a:rPr>
              <a:t>Bukowski</a:t>
            </a:r>
            <a:endParaRPr lang="pt-BR" sz="1800" dirty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971600" y="3140968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2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188640"/>
            <a:ext cx="8642350" cy="633598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Para situar...</a:t>
            </a:r>
            <a:endParaRPr lang="pt-BR" sz="31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tx1"/>
                </a:solidFill>
              </a:rPr>
              <a:t>Modernidade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dirty="0">
                <a:solidFill>
                  <a:schemeClr val="tx1"/>
                </a:solidFill>
              </a:rPr>
              <a:t>Modernidade, de modo muito resumido e simplificado, pode ser entendida </a:t>
            </a:r>
            <a:r>
              <a:rPr lang="pt-BR" sz="2800" dirty="0" smtClean="0">
                <a:solidFill>
                  <a:schemeClr val="tx1"/>
                </a:solidFill>
              </a:rPr>
              <a:t>menos como um período histórico e mais como uma “forma de vida” </a:t>
            </a:r>
            <a:r>
              <a:rPr lang="pt-BR" sz="2800" dirty="0">
                <a:solidFill>
                  <a:schemeClr val="tx1"/>
                </a:solidFill>
              </a:rPr>
              <a:t>marcada pela fé na </a:t>
            </a:r>
            <a:r>
              <a:rPr lang="pt-BR" sz="2800" i="1" dirty="0">
                <a:solidFill>
                  <a:schemeClr val="tx1"/>
                </a:solidFill>
              </a:rPr>
              <a:t>razão/racionalidade,</a:t>
            </a:r>
            <a:r>
              <a:rPr lang="pt-BR" sz="2800" dirty="0">
                <a:solidFill>
                  <a:schemeClr val="tx1"/>
                </a:solidFill>
              </a:rPr>
              <a:t> no </a:t>
            </a:r>
            <a:r>
              <a:rPr lang="pt-BR" sz="2800" i="1" dirty="0">
                <a:solidFill>
                  <a:schemeClr val="tx1"/>
                </a:solidFill>
              </a:rPr>
              <a:t>progresso</a:t>
            </a:r>
            <a:r>
              <a:rPr lang="pt-BR" sz="2800" dirty="0">
                <a:solidFill>
                  <a:schemeClr val="tx1"/>
                </a:solidFill>
              </a:rPr>
              <a:t> e no </a:t>
            </a:r>
            <a:r>
              <a:rPr lang="pt-BR" sz="2800" i="1" dirty="0">
                <a:solidFill>
                  <a:schemeClr val="tx1"/>
                </a:solidFill>
              </a:rPr>
              <a:t>modelo</a:t>
            </a:r>
            <a:r>
              <a:rPr lang="pt-BR" sz="2800" dirty="0">
                <a:solidFill>
                  <a:schemeClr val="tx1"/>
                </a:solidFill>
              </a:rPr>
              <a:t> de Homem e sociedade “</a:t>
            </a:r>
            <a:r>
              <a:rPr lang="pt-BR" sz="2800" dirty="0" smtClean="0">
                <a:solidFill>
                  <a:schemeClr val="tx1"/>
                </a:solidFill>
              </a:rPr>
              <a:t>inventados” </a:t>
            </a:r>
            <a:r>
              <a:rPr lang="pt-BR" sz="2800" dirty="0">
                <a:solidFill>
                  <a:schemeClr val="tx1"/>
                </a:solidFill>
              </a:rPr>
              <a:t>pelo Iluminismo europeu, no século XVIII</a:t>
            </a:r>
            <a:r>
              <a:rPr lang="pt-BR" sz="2800" dirty="0" smtClean="0">
                <a:solidFill>
                  <a:schemeClr val="tx1"/>
                </a:solidFill>
              </a:rPr>
              <a:t>. Para </a:t>
            </a:r>
            <a:r>
              <a:rPr lang="pt-BR" sz="2800" dirty="0" err="1" smtClean="0">
                <a:solidFill>
                  <a:schemeClr val="tx1"/>
                </a:solidFill>
              </a:rPr>
              <a:t>Zigmunt</a:t>
            </a:r>
            <a:r>
              <a:rPr lang="pt-BR" sz="2800" dirty="0" smtClean="0">
                <a:solidFill>
                  <a:schemeClr val="tx1"/>
                </a:solidFill>
              </a:rPr>
              <a:t> Bauman, é o tempo das certezas sólidas.</a:t>
            </a:r>
            <a:endParaRPr lang="pt-BR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/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tx1"/>
                </a:solidFill>
              </a:rPr>
              <a:t>Idade Média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			</a:t>
            </a:r>
            <a:r>
              <a:rPr lang="pt-BR" sz="2800" b="1" dirty="0">
                <a:solidFill>
                  <a:schemeClr val="tx1"/>
                </a:solidFill>
              </a:rPr>
              <a:t>Modernidade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					</a:t>
            </a:r>
            <a:r>
              <a:rPr lang="pt-BR" sz="2400" dirty="0" smtClean="0">
                <a:solidFill>
                  <a:schemeClr val="tx1"/>
                </a:solidFill>
              </a:rPr>
              <a:t>            </a:t>
            </a:r>
            <a:r>
              <a:rPr lang="pt-BR" sz="2800" b="1" dirty="0" smtClean="0">
                <a:solidFill>
                  <a:schemeClr val="tx1"/>
                </a:solidFill>
              </a:rPr>
              <a:t>Contemporaneidade</a:t>
            </a:r>
            <a:endParaRPr lang="pt-BR" sz="2800" b="1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b="1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tx1"/>
                </a:solidFill>
              </a:rPr>
              <a:t>			      </a:t>
            </a:r>
            <a:endParaRPr lang="pt-BR" sz="28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</a:rPr>
              <a:t>     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u="sng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       </a:t>
            </a:r>
            <a:r>
              <a:rPr lang="pt-BR" sz="2800" u="sng" dirty="0" smtClean="0">
                <a:solidFill>
                  <a:schemeClr val="tx1"/>
                </a:solidFill>
              </a:rPr>
              <a:t>crises - rupturas</a:t>
            </a:r>
            <a:r>
              <a:rPr lang="pt-BR" sz="2800" dirty="0" smtClean="0">
                <a:solidFill>
                  <a:schemeClr val="tx1"/>
                </a:solidFill>
              </a:rPr>
              <a:t>                  novos </a:t>
            </a:r>
            <a:r>
              <a:rPr lang="pt-BR" sz="2800" dirty="0">
                <a:solidFill>
                  <a:schemeClr val="tx1"/>
                </a:solidFill>
              </a:rPr>
              <a:t>cenários     </a:t>
            </a:r>
            <a:r>
              <a:rPr lang="pt-BR" sz="2800" dirty="0" smtClean="0">
                <a:solidFill>
                  <a:schemeClr val="tx1"/>
                </a:solidFill>
              </a:rPr>
              <a:t>             novos </a:t>
            </a:r>
            <a:r>
              <a:rPr lang="pt-BR" sz="2800" dirty="0">
                <a:solidFill>
                  <a:schemeClr val="tx1"/>
                </a:solidFill>
              </a:rPr>
              <a:t>atores</a:t>
            </a:r>
            <a:endParaRPr lang="pt-BR" sz="2800" u="sng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/>
          </a:p>
        </p:txBody>
      </p:sp>
      <p:sp>
        <p:nvSpPr>
          <p:cNvPr id="6" name="Seta em curva para a direita 5"/>
          <p:cNvSpPr/>
          <p:nvPr/>
        </p:nvSpPr>
        <p:spPr>
          <a:xfrm rot="19147468">
            <a:off x="1794873" y="3475691"/>
            <a:ext cx="530225" cy="1173162"/>
          </a:xfrm>
          <a:prstGeom prst="curvedRightArrow">
            <a:avLst>
              <a:gd name="adj1" fmla="val 22293"/>
              <a:gd name="adj2" fmla="val 50000"/>
              <a:gd name="adj3" fmla="val 5213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a direita 6"/>
          <p:cNvSpPr/>
          <p:nvPr/>
        </p:nvSpPr>
        <p:spPr>
          <a:xfrm rot="19147468">
            <a:off x="4603706" y="4091925"/>
            <a:ext cx="530225" cy="1174750"/>
          </a:xfrm>
          <a:prstGeom prst="curvedRightArrow">
            <a:avLst>
              <a:gd name="adj1" fmla="val 22293"/>
              <a:gd name="adj2" fmla="val 50000"/>
              <a:gd name="adj3" fmla="val 5213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 rot="20045665">
            <a:off x="1587500" y="5437188"/>
            <a:ext cx="2576513" cy="155575"/>
          </a:xfrm>
          <a:prstGeom prst="rightArrow">
            <a:avLst>
              <a:gd name="adj1" fmla="val 50000"/>
              <a:gd name="adj2" fmla="val 1489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8084004">
            <a:off x="527844" y="5225257"/>
            <a:ext cx="1430337" cy="158750"/>
          </a:xfrm>
          <a:prstGeom prst="rightArrow">
            <a:avLst>
              <a:gd name="adj1" fmla="val 50000"/>
              <a:gd name="adj2" fmla="val 1489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422650" y="5956300"/>
            <a:ext cx="2592388" cy="50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6156325" y="5229225"/>
            <a:ext cx="3175" cy="977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6302375" y="5957888"/>
            <a:ext cx="2305050" cy="503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6" name="Conector reto 15"/>
          <p:cNvCxnSpPr>
            <a:stCxn id="13" idx="3"/>
            <a:endCxn id="15" idx="1"/>
          </p:cNvCxnSpPr>
          <p:nvPr/>
        </p:nvCxnSpPr>
        <p:spPr>
          <a:xfrm>
            <a:off x="6015038" y="6208713"/>
            <a:ext cx="287337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851275" y="5589588"/>
            <a:ext cx="23050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3848100" y="4437063"/>
            <a:ext cx="3175" cy="1152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6156325" y="5013325"/>
            <a:ext cx="0" cy="2905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3851275" y="4251325"/>
            <a:ext cx="3175" cy="265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235183" y="4820128"/>
            <a:ext cx="2612917" cy="74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1243012" y="3667603"/>
            <a:ext cx="3175" cy="1152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1246187" y="3535046"/>
            <a:ext cx="3175" cy="265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260649"/>
            <a:ext cx="8642350" cy="626397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Contemporaneidade </a:t>
            </a:r>
            <a:r>
              <a:rPr lang="pt-BR" sz="2800" b="1" dirty="0">
                <a:solidFill>
                  <a:schemeClr val="tx1"/>
                </a:solidFill>
              </a:rPr>
              <a:t>/</a:t>
            </a:r>
            <a:r>
              <a:rPr lang="pt-BR" sz="2800" b="1" dirty="0" smtClean="0">
                <a:solidFill>
                  <a:schemeClr val="tx1"/>
                </a:solidFill>
              </a:rPr>
              <a:t> Pós-modernidade / </a:t>
            </a:r>
            <a:r>
              <a:rPr lang="pt-BR" sz="2800" b="1" dirty="0" err="1" smtClean="0">
                <a:solidFill>
                  <a:schemeClr val="tx1"/>
                </a:solidFill>
              </a:rPr>
              <a:t>Neomodernidade</a:t>
            </a:r>
            <a:r>
              <a:rPr lang="pt-BR" sz="2800" b="1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Hipermodernidade /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</a:rPr>
              <a:t>Modernidade Líquida /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Modernidade Tardia / Modernidade Avançada . . 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9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Talvez </a:t>
            </a:r>
            <a:r>
              <a:rPr lang="pt-BR" sz="2800" dirty="0">
                <a:solidFill>
                  <a:schemeClr val="tx1"/>
                </a:solidFill>
              </a:rPr>
              <a:t>tudo o que possamos dizer com algum grau de segurança é o que o pós-moderno </a:t>
            </a:r>
            <a:r>
              <a:rPr lang="pt-BR" sz="2800" i="1" dirty="0">
                <a:solidFill>
                  <a:schemeClr val="tx1"/>
                </a:solidFill>
              </a:rPr>
              <a:t>não é</a:t>
            </a:r>
            <a:r>
              <a:rPr lang="pt-BR" sz="2800" dirty="0">
                <a:solidFill>
                  <a:schemeClr val="tx1"/>
                </a:solidFill>
              </a:rPr>
              <a:t>. Certamente não é um termo que designa uma teoria sistemática ou uma filosofia compreensiva. Nem se refere a um sistema de ideias ou conceitos no sentido convencional; nem é uma palavra que denota um movimento social ou cultural unificado. Tudo o que podemos dizer é que ele é complexo e multiforme, que resiste a uma explanação redutiva e simplista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(</a:t>
            </a:r>
            <a:r>
              <a:rPr lang="pt-BR" sz="2000" dirty="0">
                <a:solidFill>
                  <a:schemeClr val="tx1"/>
                </a:solidFill>
              </a:rPr>
              <a:t>Usher &amp; Edwards, </a:t>
            </a:r>
            <a:r>
              <a:rPr lang="pt-BR" sz="2000" i="1" dirty="0" err="1">
                <a:solidFill>
                  <a:schemeClr val="tx1"/>
                </a:solidFill>
              </a:rPr>
              <a:t>Postmodernism</a:t>
            </a:r>
            <a:r>
              <a:rPr lang="pt-BR" sz="2000" i="1" dirty="0">
                <a:solidFill>
                  <a:schemeClr val="tx1"/>
                </a:solidFill>
              </a:rPr>
              <a:t> </a:t>
            </a:r>
            <a:r>
              <a:rPr lang="pt-BR" sz="2000" i="1" dirty="0" err="1">
                <a:solidFill>
                  <a:schemeClr val="tx1"/>
                </a:solidFill>
              </a:rPr>
              <a:t>and</a:t>
            </a:r>
            <a:r>
              <a:rPr lang="pt-BR" sz="2000" i="1" dirty="0">
                <a:solidFill>
                  <a:schemeClr val="tx1"/>
                </a:solidFill>
              </a:rPr>
              <a:t> </a:t>
            </a:r>
            <a:r>
              <a:rPr lang="pt-BR" sz="2000" i="1" dirty="0" err="1">
                <a:solidFill>
                  <a:schemeClr val="tx1"/>
                </a:solidFill>
              </a:rPr>
              <a:t>education</a:t>
            </a:r>
            <a:r>
              <a:rPr lang="pt-BR" sz="2000" dirty="0">
                <a:solidFill>
                  <a:schemeClr val="tx1"/>
                </a:solidFill>
              </a:rPr>
              <a:t>, 1994, p</a:t>
            </a:r>
            <a:r>
              <a:rPr lang="pt-BR" sz="2000" dirty="0" smtClean="0">
                <a:solidFill>
                  <a:schemeClr val="tx1"/>
                </a:solidFill>
              </a:rPr>
              <a:t>. 7)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1585</Words>
  <Application>Microsoft Office PowerPoint</Application>
  <PresentationFormat>Apresentação na tela (4:3)</PresentationFormat>
  <Paragraphs>369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UEL A PESQUISA EM EDUCAÇÃO EM CIÊNCIA NA PERSPECTIVA DOS ESTUDOS FOUCAULTIANOS</vt:lpstr>
      <vt:lpstr>Apresentação do PowerPoint</vt:lpstr>
      <vt:lpstr>Educação &amp; Contemporaneidade</vt:lpstr>
      <vt:lpstr>Educação &amp; Contemporaneidade</vt:lpstr>
      <vt:lpstr>Educação &amp; Contemporaneidade</vt:lpstr>
      <vt:lpstr>Educação &amp; Contemporaneidade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Relações entre Estado e Mercado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UEL A PESQUISA EM EDUCAÇÃO EM CIÊNCIA NA PERSPECTIVA DOS ESTUDOS FOUCAULTIANOS</dc:title>
  <dc:creator>Alfredo</dc:creator>
  <cp:lastModifiedBy>Alfredo</cp:lastModifiedBy>
  <cp:revision>11</cp:revision>
  <dcterms:created xsi:type="dcterms:W3CDTF">2015-05-17T21:04:04Z</dcterms:created>
  <dcterms:modified xsi:type="dcterms:W3CDTF">2015-05-26T19:38:54Z</dcterms:modified>
</cp:coreProperties>
</file>