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1" r:id="rId3"/>
    <p:sldId id="258" r:id="rId4"/>
    <p:sldId id="287" r:id="rId5"/>
    <p:sldId id="256" r:id="rId6"/>
    <p:sldId id="290" r:id="rId7"/>
    <p:sldId id="296" r:id="rId8"/>
    <p:sldId id="270" r:id="rId9"/>
    <p:sldId id="288" r:id="rId10"/>
    <p:sldId id="289" r:id="rId11"/>
    <p:sldId id="298" r:id="rId12"/>
    <p:sldId id="261" r:id="rId13"/>
    <p:sldId id="262" r:id="rId14"/>
    <p:sldId id="263" r:id="rId15"/>
    <p:sldId id="264" r:id="rId16"/>
    <p:sldId id="268" r:id="rId17"/>
    <p:sldId id="265" r:id="rId18"/>
    <p:sldId id="269" r:id="rId19"/>
    <p:sldId id="271" r:id="rId20"/>
    <p:sldId id="266" r:id="rId21"/>
    <p:sldId id="267" r:id="rId22"/>
    <p:sldId id="272" r:id="rId23"/>
    <p:sldId id="276" r:id="rId24"/>
    <p:sldId id="277" r:id="rId25"/>
    <p:sldId id="299" r:id="rId26"/>
    <p:sldId id="297" r:id="rId27"/>
    <p:sldId id="275" r:id="rId28"/>
    <p:sldId id="292" r:id="rId29"/>
    <p:sldId id="278" r:id="rId30"/>
    <p:sldId id="300" r:id="rId31"/>
    <p:sldId id="293" r:id="rId32"/>
    <p:sldId id="294" r:id="rId33"/>
    <p:sldId id="295" r:id="rId34"/>
    <p:sldId id="273" r:id="rId35"/>
    <p:sldId id="279" r:id="rId36"/>
    <p:sldId id="281" r:id="rId37"/>
    <p:sldId id="282" r:id="rId38"/>
    <p:sldId id="286" r:id="rId39"/>
    <p:sldId id="280" r:id="rId40"/>
    <p:sldId id="283" r:id="rId41"/>
    <p:sldId id="285" r:id="rId42"/>
    <p:sldId id="28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60"/>
  </p:normalViewPr>
  <p:slideViewPr>
    <p:cSldViewPr snapToGrid="0">
      <p:cViewPr>
        <p:scale>
          <a:sx n="66" d="100"/>
          <a:sy n="66" d="100"/>
        </p:scale>
        <p:origin x="3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E4C4DB7-141C-49AA-9D57-3D6357B0F038}" type="datetimeFigureOut">
              <a:rPr lang="pt-BR" smtClean="0"/>
              <a:t>06/06/2020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A599EF56-BA91-469D-AF98-FF0B65F9D946}" type="slidenum">
              <a:rPr lang="pt-BR" smtClean="0"/>
              <a:t>‹nº›</a:t>
            </a:fld>
            <a:endParaRPr lang="pt-BR" dirty="0"/>
          </a:p>
        </p:txBody>
      </p:sp>
    </p:spTree>
    <p:extLst>
      <p:ext uri="{BB962C8B-B14F-4D97-AF65-F5344CB8AC3E}">
        <p14:creationId xmlns:p14="http://schemas.microsoft.com/office/powerpoint/2010/main" val="404289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E4C4DB7-141C-49AA-9D57-3D6357B0F038}" type="datetimeFigureOut">
              <a:rPr lang="pt-BR" smtClean="0"/>
              <a:t>06/06/2020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A599EF56-BA91-469D-AF98-FF0B65F9D946}" type="slidenum">
              <a:rPr lang="pt-BR" smtClean="0"/>
              <a:t>‹nº›</a:t>
            </a:fld>
            <a:endParaRPr lang="pt-BR" dirty="0"/>
          </a:p>
        </p:txBody>
      </p:sp>
    </p:spTree>
    <p:extLst>
      <p:ext uri="{BB962C8B-B14F-4D97-AF65-F5344CB8AC3E}">
        <p14:creationId xmlns:p14="http://schemas.microsoft.com/office/powerpoint/2010/main" val="180954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E4C4DB7-141C-49AA-9D57-3D6357B0F038}" type="datetimeFigureOut">
              <a:rPr lang="pt-BR" smtClean="0"/>
              <a:t>06/06/2020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A599EF56-BA91-469D-AF98-FF0B65F9D946}" type="slidenum">
              <a:rPr lang="pt-BR" smtClean="0"/>
              <a:t>‹nº›</a:t>
            </a:fld>
            <a:endParaRPr lang="pt-BR" dirty="0"/>
          </a:p>
        </p:txBody>
      </p:sp>
    </p:spTree>
    <p:extLst>
      <p:ext uri="{BB962C8B-B14F-4D97-AF65-F5344CB8AC3E}">
        <p14:creationId xmlns:p14="http://schemas.microsoft.com/office/powerpoint/2010/main" val="3289438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48C3D57C-ED20-4810-B97B-3378FEA8E0A1}" type="datetimeFigureOut">
              <a:rPr lang="pt-BR" smtClean="0"/>
              <a:t>06/06/2020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1C8FE6C7-BA9A-465C-8345-121431149125}" type="slidenum">
              <a:rPr lang="pt-BR" smtClean="0"/>
              <a:t>‹nº›</a:t>
            </a:fld>
            <a:endParaRPr lang="pt-BR" dirty="0"/>
          </a:p>
        </p:txBody>
      </p:sp>
    </p:spTree>
    <p:extLst>
      <p:ext uri="{BB962C8B-B14F-4D97-AF65-F5344CB8AC3E}">
        <p14:creationId xmlns:p14="http://schemas.microsoft.com/office/powerpoint/2010/main" val="339525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8C3D57C-ED20-4810-B97B-3378FEA8E0A1}" type="datetimeFigureOut">
              <a:rPr lang="pt-BR" smtClean="0"/>
              <a:t>06/06/2020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1C8FE6C7-BA9A-465C-8345-121431149125}" type="slidenum">
              <a:rPr lang="pt-BR" smtClean="0"/>
              <a:t>‹nº›</a:t>
            </a:fld>
            <a:endParaRPr lang="pt-BR" dirty="0"/>
          </a:p>
        </p:txBody>
      </p:sp>
    </p:spTree>
    <p:extLst>
      <p:ext uri="{BB962C8B-B14F-4D97-AF65-F5344CB8AC3E}">
        <p14:creationId xmlns:p14="http://schemas.microsoft.com/office/powerpoint/2010/main" val="2932420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48C3D57C-ED20-4810-B97B-3378FEA8E0A1}" type="datetimeFigureOut">
              <a:rPr lang="pt-BR" smtClean="0"/>
              <a:t>06/06/2020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1C8FE6C7-BA9A-465C-8345-121431149125}" type="slidenum">
              <a:rPr lang="pt-BR" smtClean="0"/>
              <a:t>‹nº›</a:t>
            </a:fld>
            <a:endParaRPr lang="pt-BR" dirty="0"/>
          </a:p>
        </p:txBody>
      </p:sp>
    </p:spTree>
    <p:extLst>
      <p:ext uri="{BB962C8B-B14F-4D97-AF65-F5344CB8AC3E}">
        <p14:creationId xmlns:p14="http://schemas.microsoft.com/office/powerpoint/2010/main" val="2437729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48C3D57C-ED20-4810-B97B-3378FEA8E0A1}" type="datetimeFigureOut">
              <a:rPr lang="pt-BR" smtClean="0"/>
              <a:t>06/06/2020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1C8FE6C7-BA9A-465C-8345-121431149125}" type="slidenum">
              <a:rPr lang="pt-BR" smtClean="0"/>
              <a:t>‹nº›</a:t>
            </a:fld>
            <a:endParaRPr lang="pt-BR" dirty="0"/>
          </a:p>
        </p:txBody>
      </p:sp>
    </p:spTree>
    <p:extLst>
      <p:ext uri="{BB962C8B-B14F-4D97-AF65-F5344CB8AC3E}">
        <p14:creationId xmlns:p14="http://schemas.microsoft.com/office/powerpoint/2010/main" val="319977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48C3D57C-ED20-4810-B97B-3378FEA8E0A1}" type="datetimeFigureOut">
              <a:rPr lang="pt-BR" smtClean="0"/>
              <a:t>06/06/2020</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1C8FE6C7-BA9A-465C-8345-121431149125}" type="slidenum">
              <a:rPr lang="pt-BR" smtClean="0"/>
              <a:t>‹nº›</a:t>
            </a:fld>
            <a:endParaRPr lang="pt-BR" dirty="0"/>
          </a:p>
        </p:txBody>
      </p:sp>
    </p:spTree>
    <p:extLst>
      <p:ext uri="{BB962C8B-B14F-4D97-AF65-F5344CB8AC3E}">
        <p14:creationId xmlns:p14="http://schemas.microsoft.com/office/powerpoint/2010/main" val="3131638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48C3D57C-ED20-4810-B97B-3378FEA8E0A1}" type="datetimeFigureOut">
              <a:rPr lang="pt-BR" smtClean="0"/>
              <a:t>06/06/2020</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1C8FE6C7-BA9A-465C-8345-121431149125}" type="slidenum">
              <a:rPr lang="pt-BR" smtClean="0"/>
              <a:t>‹nº›</a:t>
            </a:fld>
            <a:endParaRPr lang="pt-BR" dirty="0"/>
          </a:p>
        </p:txBody>
      </p:sp>
    </p:spTree>
    <p:extLst>
      <p:ext uri="{BB962C8B-B14F-4D97-AF65-F5344CB8AC3E}">
        <p14:creationId xmlns:p14="http://schemas.microsoft.com/office/powerpoint/2010/main" val="371036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8C3D57C-ED20-4810-B97B-3378FEA8E0A1}" type="datetimeFigureOut">
              <a:rPr lang="pt-BR" smtClean="0"/>
              <a:t>06/06/2020</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1C8FE6C7-BA9A-465C-8345-121431149125}" type="slidenum">
              <a:rPr lang="pt-BR" smtClean="0"/>
              <a:t>‹nº›</a:t>
            </a:fld>
            <a:endParaRPr lang="pt-BR" dirty="0"/>
          </a:p>
        </p:txBody>
      </p:sp>
    </p:spTree>
    <p:extLst>
      <p:ext uri="{BB962C8B-B14F-4D97-AF65-F5344CB8AC3E}">
        <p14:creationId xmlns:p14="http://schemas.microsoft.com/office/powerpoint/2010/main" val="1492862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8C3D57C-ED20-4810-B97B-3378FEA8E0A1}" type="datetimeFigureOut">
              <a:rPr lang="pt-BR" smtClean="0"/>
              <a:t>06/06/2020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1C8FE6C7-BA9A-465C-8345-121431149125}" type="slidenum">
              <a:rPr lang="pt-BR" smtClean="0"/>
              <a:t>‹nº›</a:t>
            </a:fld>
            <a:endParaRPr lang="pt-BR" dirty="0"/>
          </a:p>
        </p:txBody>
      </p:sp>
    </p:spTree>
    <p:extLst>
      <p:ext uri="{BB962C8B-B14F-4D97-AF65-F5344CB8AC3E}">
        <p14:creationId xmlns:p14="http://schemas.microsoft.com/office/powerpoint/2010/main" val="12597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E4C4DB7-141C-49AA-9D57-3D6357B0F038}" type="datetimeFigureOut">
              <a:rPr lang="pt-BR" smtClean="0"/>
              <a:t>06/06/2020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A599EF56-BA91-469D-AF98-FF0B65F9D946}" type="slidenum">
              <a:rPr lang="pt-BR" smtClean="0"/>
              <a:t>‹nº›</a:t>
            </a:fld>
            <a:endParaRPr lang="pt-BR" dirty="0"/>
          </a:p>
        </p:txBody>
      </p:sp>
    </p:spTree>
    <p:extLst>
      <p:ext uri="{BB962C8B-B14F-4D97-AF65-F5344CB8AC3E}">
        <p14:creationId xmlns:p14="http://schemas.microsoft.com/office/powerpoint/2010/main" val="108139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48C3D57C-ED20-4810-B97B-3378FEA8E0A1}" type="datetimeFigureOut">
              <a:rPr lang="pt-BR" smtClean="0"/>
              <a:t>06/06/2020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1C8FE6C7-BA9A-465C-8345-121431149125}" type="slidenum">
              <a:rPr lang="pt-BR" smtClean="0"/>
              <a:t>‹nº›</a:t>
            </a:fld>
            <a:endParaRPr lang="pt-BR" dirty="0"/>
          </a:p>
        </p:txBody>
      </p:sp>
    </p:spTree>
    <p:extLst>
      <p:ext uri="{BB962C8B-B14F-4D97-AF65-F5344CB8AC3E}">
        <p14:creationId xmlns:p14="http://schemas.microsoft.com/office/powerpoint/2010/main" val="1714688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8C3D57C-ED20-4810-B97B-3378FEA8E0A1}" type="datetimeFigureOut">
              <a:rPr lang="pt-BR" smtClean="0"/>
              <a:t>06/06/2020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1C8FE6C7-BA9A-465C-8345-121431149125}" type="slidenum">
              <a:rPr lang="pt-BR" smtClean="0"/>
              <a:t>‹nº›</a:t>
            </a:fld>
            <a:endParaRPr lang="pt-BR" dirty="0"/>
          </a:p>
        </p:txBody>
      </p:sp>
    </p:spTree>
    <p:extLst>
      <p:ext uri="{BB962C8B-B14F-4D97-AF65-F5344CB8AC3E}">
        <p14:creationId xmlns:p14="http://schemas.microsoft.com/office/powerpoint/2010/main" val="4245252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8C3D57C-ED20-4810-B97B-3378FEA8E0A1}" type="datetimeFigureOut">
              <a:rPr lang="pt-BR" smtClean="0"/>
              <a:t>06/06/2020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1C8FE6C7-BA9A-465C-8345-121431149125}" type="slidenum">
              <a:rPr lang="pt-BR" smtClean="0"/>
              <a:t>‹nº›</a:t>
            </a:fld>
            <a:endParaRPr lang="pt-BR" dirty="0"/>
          </a:p>
        </p:txBody>
      </p:sp>
    </p:spTree>
    <p:extLst>
      <p:ext uri="{BB962C8B-B14F-4D97-AF65-F5344CB8AC3E}">
        <p14:creationId xmlns:p14="http://schemas.microsoft.com/office/powerpoint/2010/main" val="184234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E4C4DB7-141C-49AA-9D57-3D6357B0F038}" type="datetimeFigureOut">
              <a:rPr lang="pt-BR" smtClean="0"/>
              <a:t>06/06/2020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A599EF56-BA91-469D-AF98-FF0B65F9D946}" type="slidenum">
              <a:rPr lang="pt-BR" smtClean="0"/>
              <a:t>‹nº›</a:t>
            </a:fld>
            <a:endParaRPr lang="pt-BR" dirty="0"/>
          </a:p>
        </p:txBody>
      </p:sp>
    </p:spTree>
    <p:extLst>
      <p:ext uri="{BB962C8B-B14F-4D97-AF65-F5344CB8AC3E}">
        <p14:creationId xmlns:p14="http://schemas.microsoft.com/office/powerpoint/2010/main" val="196842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E4C4DB7-141C-49AA-9D57-3D6357B0F038}" type="datetimeFigureOut">
              <a:rPr lang="pt-BR" smtClean="0"/>
              <a:t>06/06/2020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A599EF56-BA91-469D-AF98-FF0B65F9D946}" type="slidenum">
              <a:rPr lang="pt-BR" smtClean="0"/>
              <a:t>‹nº›</a:t>
            </a:fld>
            <a:endParaRPr lang="pt-BR" dirty="0"/>
          </a:p>
        </p:txBody>
      </p:sp>
    </p:spTree>
    <p:extLst>
      <p:ext uri="{BB962C8B-B14F-4D97-AF65-F5344CB8AC3E}">
        <p14:creationId xmlns:p14="http://schemas.microsoft.com/office/powerpoint/2010/main" val="337654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E4C4DB7-141C-49AA-9D57-3D6357B0F038}" type="datetimeFigureOut">
              <a:rPr lang="pt-BR" smtClean="0"/>
              <a:t>06/06/2020</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A599EF56-BA91-469D-AF98-FF0B65F9D946}" type="slidenum">
              <a:rPr lang="pt-BR" smtClean="0"/>
              <a:t>‹nº›</a:t>
            </a:fld>
            <a:endParaRPr lang="pt-BR" dirty="0"/>
          </a:p>
        </p:txBody>
      </p:sp>
    </p:spTree>
    <p:extLst>
      <p:ext uri="{BB962C8B-B14F-4D97-AF65-F5344CB8AC3E}">
        <p14:creationId xmlns:p14="http://schemas.microsoft.com/office/powerpoint/2010/main" val="370434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E4C4DB7-141C-49AA-9D57-3D6357B0F038}" type="datetimeFigureOut">
              <a:rPr lang="pt-BR" smtClean="0"/>
              <a:t>06/06/2020</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A599EF56-BA91-469D-AF98-FF0B65F9D946}" type="slidenum">
              <a:rPr lang="pt-BR" smtClean="0"/>
              <a:t>‹nº›</a:t>
            </a:fld>
            <a:endParaRPr lang="pt-BR" dirty="0"/>
          </a:p>
        </p:txBody>
      </p:sp>
    </p:spTree>
    <p:extLst>
      <p:ext uri="{BB962C8B-B14F-4D97-AF65-F5344CB8AC3E}">
        <p14:creationId xmlns:p14="http://schemas.microsoft.com/office/powerpoint/2010/main" val="127078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C4DB7-141C-49AA-9D57-3D6357B0F038}" type="datetimeFigureOut">
              <a:rPr lang="pt-BR" smtClean="0"/>
              <a:t>06/06/2020</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A599EF56-BA91-469D-AF98-FF0B65F9D946}" type="slidenum">
              <a:rPr lang="pt-BR" smtClean="0"/>
              <a:t>‹nº›</a:t>
            </a:fld>
            <a:endParaRPr lang="pt-BR" dirty="0"/>
          </a:p>
        </p:txBody>
      </p:sp>
    </p:spTree>
    <p:extLst>
      <p:ext uri="{BB962C8B-B14F-4D97-AF65-F5344CB8AC3E}">
        <p14:creationId xmlns:p14="http://schemas.microsoft.com/office/powerpoint/2010/main" val="138485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6E4C4DB7-141C-49AA-9D57-3D6357B0F038}" type="datetimeFigureOut">
              <a:rPr lang="pt-BR" smtClean="0"/>
              <a:t>06/06/2020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A599EF56-BA91-469D-AF98-FF0B65F9D946}" type="slidenum">
              <a:rPr lang="pt-BR" smtClean="0"/>
              <a:t>‹nº›</a:t>
            </a:fld>
            <a:endParaRPr lang="pt-BR" dirty="0"/>
          </a:p>
        </p:txBody>
      </p:sp>
    </p:spTree>
    <p:extLst>
      <p:ext uri="{BB962C8B-B14F-4D97-AF65-F5344CB8AC3E}">
        <p14:creationId xmlns:p14="http://schemas.microsoft.com/office/powerpoint/2010/main" val="232803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6E4C4DB7-141C-49AA-9D57-3D6357B0F038}" type="datetimeFigureOut">
              <a:rPr lang="pt-BR" smtClean="0"/>
              <a:t>06/06/2020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A599EF56-BA91-469D-AF98-FF0B65F9D946}" type="slidenum">
              <a:rPr lang="pt-BR" smtClean="0"/>
              <a:t>‹nº›</a:t>
            </a:fld>
            <a:endParaRPr lang="pt-BR" dirty="0"/>
          </a:p>
        </p:txBody>
      </p:sp>
    </p:spTree>
    <p:extLst>
      <p:ext uri="{BB962C8B-B14F-4D97-AF65-F5344CB8AC3E}">
        <p14:creationId xmlns:p14="http://schemas.microsoft.com/office/powerpoint/2010/main" val="135744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C4DB7-141C-49AA-9D57-3D6357B0F038}" type="datetimeFigureOut">
              <a:rPr lang="pt-BR" smtClean="0"/>
              <a:t>06/06/2020</a:t>
            </a:fld>
            <a:endParaRPr lang="pt-B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9EF56-BA91-469D-AF98-FF0B65F9D946}" type="slidenum">
              <a:rPr lang="pt-BR" smtClean="0"/>
              <a:t>‹nº›</a:t>
            </a:fld>
            <a:endParaRPr lang="pt-BR" dirty="0"/>
          </a:p>
        </p:txBody>
      </p:sp>
    </p:spTree>
    <p:extLst>
      <p:ext uri="{BB962C8B-B14F-4D97-AF65-F5344CB8AC3E}">
        <p14:creationId xmlns:p14="http://schemas.microsoft.com/office/powerpoint/2010/main" val="3420808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3D57C-ED20-4810-B97B-3378FEA8E0A1}" type="datetimeFigureOut">
              <a:rPr lang="pt-BR" smtClean="0"/>
              <a:t>06/06/2020</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FE6C7-BA9A-465C-8345-121431149125}" type="slidenum">
              <a:rPr lang="pt-BR" smtClean="0"/>
              <a:t>‹nº›</a:t>
            </a:fld>
            <a:endParaRPr lang="pt-BR" dirty="0"/>
          </a:p>
        </p:txBody>
      </p:sp>
    </p:spTree>
    <p:extLst>
      <p:ext uri="{BB962C8B-B14F-4D97-AF65-F5344CB8AC3E}">
        <p14:creationId xmlns:p14="http://schemas.microsoft.com/office/powerpoint/2010/main" val="282414536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lo.mec.pt/scielo.php?script=sci_arttext&amp;pid=S2183-35752017000100008" TargetMode="External"/><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hyperlink" Target="https://www.teses.usp.br/teses/disponiveis/8/8146/tde-08112007-144148/publico/TESE_CRISTIANNE_APARECIDA_BRITO_LAMEIRINHA.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youtu.be/sI3Na1hn0d8"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youtu.be/1gKXoeM6LGw"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youtu.be/H4It44mYw2I" TargetMode="Externa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91" y="402948"/>
            <a:ext cx="7175715" cy="6183824"/>
          </a:xfrm>
          <a:prstGeom prst="rect">
            <a:avLst/>
          </a:prstGeom>
        </p:spPr>
      </p:pic>
    </p:spTree>
    <p:extLst>
      <p:ext uri="{BB962C8B-B14F-4D97-AF65-F5344CB8AC3E}">
        <p14:creationId xmlns:p14="http://schemas.microsoft.com/office/powerpoint/2010/main" val="134039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8" name="Picture 6" descr="Broadway Boogie-Woogie, 1942' Prints - Piet Mondrian | AllPoster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643" y="449340"/>
            <a:ext cx="5630779" cy="5630779"/>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2153653" y="6160183"/>
            <a:ext cx="4932947" cy="338554"/>
          </a:xfrm>
          <a:prstGeom prst="rect">
            <a:avLst/>
          </a:prstGeom>
          <a:noFill/>
        </p:spPr>
        <p:txBody>
          <a:bodyPr wrap="square" rtlCol="0">
            <a:spAutoFit/>
          </a:bodyPr>
          <a:lstStyle/>
          <a:p>
            <a:r>
              <a:rPr lang="pt-BR" sz="1600" dirty="0" err="1">
                <a:solidFill>
                  <a:schemeClr val="bg1"/>
                </a:solidFill>
              </a:rPr>
              <a:t>Mondrian</a:t>
            </a:r>
            <a:r>
              <a:rPr lang="pt-BR" sz="1600" dirty="0">
                <a:solidFill>
                  <a:schemeClr val="bg1"/>
                </a:solidFill>
              </a:rPr>
              <a:t> (1872-1944). </a:t>
            </a:r>
            <a:r>
              <a:rPr lang="pt-BR" sz="1600" i="1" dirty="0">
                <a:solidFill>
                  <a:schemeClr val="bg1"/>
                </a:solidFill>
              </a:rPr>
              <a:t>Broadway </a:t>
            </a:r>
            <a:r>
              <a:rPr lang="pt-BR" sz="1600" i="1" dirty="0" err="1">
                <a:solidFill>
                  <a:schemeClr val="bg1"/>
                </a:solidFill>
              </a:rPr>
              <a:t>Boogie-Woogie</a:t>
            </a:r>
            <a:r>
              <a:rPr lang="pt-BR" sz="1600" dirty="0">
                <a:solidFill>
                  <a:schemeClr val="bg1"/>
                </a:solidFill>
              </a:rPr>
              <a:t> (1942)</a:t>
            </a:r>
          </a:p>
        </p:txBody>
      </p:sp>
      <p:sp>
        <p:nvSpPr>
          <p:cNvPr id="9" name="CaixaDeTexto 8"/>
          <p:cNvSpPr txBox="1"/>
          <p:nvPr/>
        </p:nvSpPr>
        <p:spPr>
          <a:xfrm rot="16200000">
            <a:off x="-987603" y="3023517"/>
            <a:ext cx="3924300" cy="523220"/>
          </a:xfrm>
          <a:prstGeom prst="rect">
            <a:avLst/>
          </a:prstGeom>
          <a:noFill/>
        </p:spPr>
        <p:txBody>
          <a:bodyPr wrap="square" rtlCol="0">
            <a:spAutoFit/>
          </a:bodyPr>
          <a:lstStyle/>
          <a:p>
            <a:pPr algn="ctr"/>
            <a:r>
              <a:rPr lang="pt-BR" sz="2800" b="1" dirty="0">
                <a:solidFill>
                  <a:schemeClr val="bg1"/>
                </a:solidFill>
              </a:rPr>
              <a:t>Relação indireta</a:t>
            </a:r>
            <a:endParaRPr lang="pt-BR" dirty="0">
              <a:solidFill>
                <a:schemeClr val="bg1"/>
              </a:solidFill>
            </a:endParaRPr>
          </a:p>
        </p:txBody>
      </p:sp>
      <p:sp>
        <p:nvSpPr>
          <p:cNvPr id="10" name="CaixaDeTexto 9"/>
          <p:cNvSpPr txBox="1"/>
          <p:nvPr/>
        </p:nvSpPr>
        <p:spPr>
          <a:xfrm>
            <a:off x="228600" y="279400"/>
            <a:ext cx="535484" cy="369332"/>
          </a:xfrm>
          <a:prstGeom prst="rect">
            <a:avLst/>
          </a:prstGeom>
          <a:noFill/>
        </p:spPr>
        <p:txBody>
          <a:bodyPr wrap="square" rtlCol="0">
            <a:spAutoFit/>
          </a:bodyPr>
          <a:lstStyle/>
          <a:p>
            <a:pPr algn="ctr"/>
            <a:r>
              <a:rPr lang="pt-BR" b="1" dirty="0">
                <a:solidFill>
                  <a:schemeClr val="bg1"/>
                </a:solidFill>
              </a:rPr>
              <a:t>8a</a:t>
            </a:r>
            <a:endParaRPr lang="pt-BR" b="1" dirty="0"/>
          </a:p>
        </p:txBody>
      </p:sp>
    </p:spTree>
    <p:extLst>
      <p:ext uri="{BB962C8B-B14F-4D97-AF65-F5344CB8AC3E}">
        <p14:creationId xmlns:p14="http://schemas.microsoft.com/office/powerpoint/2010/main" val="366007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83127"/>
            <a:ext cx="7772400" cy="756372"/>
          </a:xfrm>
        </p:spPr>
        <p:txBody>
          <a:bodyPr>
            <a:normAutofit/>
          </a:bodyPr>
          <a:lstStyle/>
          <a:p>
            <a:r>
              <a:rPr lang="pt-BR" sz="3600" b="1" dirty="0">
                <a:solidFill>
                  <a:schemeClr val="bg1"/>
                </a:solidFill>
                <a:latin typeface="+mn-lt"/>
              </a:rPr>
              <a:t>Conceitos</a:t>
            </a:r>
          </a:p>
        </p:txBody>
      </p:sp>
      <p:sp>
        <p:nvSpPr>
          <p:cNvPr id="3" name="Subtítulo 2"/>
          <p:cNvSpPr>
            <a:spLocks noGrp="1"/>
          </p:cNvSpPr>
          <p:nvPr>
            <p:ph type="subTitle" idx="1"/>
          </p:nvPr>
        </p:nvSpPr>
        <p:spPr>
          <a:xfrm>
            <a:off x="218209" y="1101437"/>
            <a:ext cx="8686799" cy="5403273"/>
          </a:xfrm>
        </p:spPr>
        <p:txBody>
          <a:bodyPr/>
          <a:lstStyle/>
          <a:p>
            <a:r>
              <a:rPr lang="pt-BR" b="1" dirty="0">
                <a:solidFill>
                  <a:srgbClr val="FFFF00"/>
                </a:solidFill>
              </a:rPr>
              <a:t>      Surto</a:t>
            </a:r>
            <a:r>
              <a:rPr lang="pt-BR" dirty="0">
                <a:solidFill>
                  <a:schemeClr val="bg1"/>
                </a:solidFill>
              </a:rPr>
              <a:t> — aumento repentino, eventual e singular do número de casos de uma doença, em uma região específica.</a:t>
            </a:r>
          </a:p>
          <a:p>
            <a:endParaRPr lang="pt-BR" dirty="0">
              <a:solidFill>
                <a:schemeClr val="bg1"/>
              </a:solidFill>
            </a:endParaRPr>
          </a:p>
          <a:p>
            <a:r>
              <a:rPr lang="pt-BR" dirty="0">
                <a:solidFill>
                  <a:schemeClr val="bg1"/>
                </a:solidFill>
              </a:rPr>
              <a:t>	</a:t>
            </a:r>
            <a:r>
              <a:rPr lang="pt-BR" b="1" dirty="0">
                <a:solidFill>
                  <a:srgbClr val="FFFF00"/>
                </a:solidFill>
              </a:rPr>
              <a:t>Epidemia</a:t>
            </a:r>
            <a:r>
              <a:rPr lang="pt-BR" dirty="0">
                <a:solidFill>
                  <a:schemeClr val="bg1"/>
                </a:solidFill>
              </a:rPr>
              <a:t> — ocorrência simultânea de vários surtos numa mesma região.</a:t>
            </a:r>
          </a:p>
          <a:p>
            <a:endParaRPr lang="pt-BR" dirty="0">
              <a:solidFill>
                <a:schemeClr val="bg1"/>
              </a:solidFill>
            </a:endParaRPr>
          </a:p>
          <a:p>
            <a:r>
              <a:rPr lang="pt-BR" dirty="0">
                <a:solidFill>
                  <a:schemeClr val="bg1"/>
                </a:solidFill>
              </a:rPr>
              <a:t>	</a:t>
            </a:r>
            <a:r>
              <a:rPr lang="pt-BR" b="1" dirty="0">
                <a:solidFill>
                  <a:srgbClr val="FFFF00"/>
                </a:solidFill>
              </a:rPr>
              <a:t>Pandemia</a:t>
            </a:r>
            <a:r>
              <a:rPr lang="pt-BR" dirty="0">
                <a:solidFill>
                  <a:schemeClr val="bg1"/>
                </a:solidFill>
              </a:rPr>
              <a:t> — ocorrência de uma epidemia de grandes proporções, a nível mundial.</a:t>
            </a:r>
          </a:p>
          <a:p>
            <a:endParaRPr lang="pt-BR" dirty="0">
              <a:solidFill>
                <a:schemeClr val="bg1"/>
              </a:solidFill>
            </a:endParaRPr>
          </a:p>
          <a:p>
            <a:endParaRPr lang="pt-BR" dirty="0">
              <a:solidFill>
                <a:schemeClr val="bg1"/>
              </a:solidFill>
            </a:endParaRPr>
          </a:p>
          <a:p>
            <a:r>
              <a:rPr lang="pt-BR" dirty="0">
                <a:solidFill>
                  <a:schemeClr val="bg1"/>
                </a:solidFill>
              </a:rPr>
              <a:t>	</a:t>
            </a:r>
            <a:r>
              <a:rPr lang="pt-BR" b="1" dirty="0">
                <a:solidFill>
                  <a:srgbClr val="FFFF00"/>
                </a:solidFill>
              </a:rPr>
              <a:t>Endemia</a:t>
            </a:r>
            <a:r>
              <a:rPr lang="pt-BR" dirty="0">
                <a:solidFill>
                  <a:schemeClr val="bg1"/>
                </a:solidFill>
              </a:rPr>
              <a:t> — ocorrência permanente (ou repetida) de uma doença numa mesma região, a partir de causas locais.</a:t>
            </a:r>
          </a:p>
          <a:p>
            <a:endParaRPr lang="pt-BR" dirty="0">
              <a:solidFill>
                <a:schemeClr val="bg1"/>
              </a:solidFill>
            </a:endParaRPr>
          </a:p>
        </p:txBody>
      </p:sp>
      <p:sp>
        <p:nvSpPr>
          <p:cNvPr id="4" name="Chave Esquerda 3"/>
          <p:cNvSpPr/>
          <p:nvPr/>
        </p:nvSpPr>
        <p:spPr>
          <a:xfrm>
            <a:off x="380211" y="1238250"/>
            <a:ext cx="293678" cy="2946400"/>
          </a:xfrm>
          <a:prstGeom prst="leftBrace">
            <a:avLst>
              <a:gd name="adj1" fmla="val 90975"/>
              <a:gd name="adj2" fmla="val 50000"/>
            </a:avLst>
          </a:prstGeom>
          <a:noFill/>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 name="CaixaDeTexto 4"/>
          <p:cNvSpPr txBox="1"/>
          <p:nvPr/>
        </p:nvSpPr>
        <p:spPr>
          <a:xfrm>
            <a:off x="228600" y="279400"/>
            <a:ext cx="535484" cy="369332"/>
          </a:xfrm>
          <a:prstGeom prst="rect">
            <a:avLst/>
          </a:prstGeom>
          <a:noFill/>
        </p:spPr>
        <p:txBody>
          <a:bodyPr wrap="square" rtlCol="0">
            <a:spAutoFit/>
          </a:bodyPr>
          <a:lstStyle/>
          <a:p>
            <a:pPr algn="ctr"/>
            <a:r>
              <a:rPr lang="pt-BR" b="1" dirty="0">
                <a:solidFill>
                  <a:schemeClr val="bg1"/>
                </a:solidFill>
              </a:rPr>
              <a:t>9</a:t>
            </a:r>
          </a:p>
        </p:txBody>
      </p:sp>
    </p:spTree>
    <p:extLst>
      <p:ext uri="{BB962C8B-B14F-4D97-AF65-F5344CB8AC3E}">
        <p14:creationId xmlns:p14="http://schemas.microsoft.com/office/powerpoint/2010/main" val="248195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80740"/>
            <a:ext cx="7772400" cy="702968"/>
          </a:xfrm>
        </p:spPr>
        <p:txBody>
          <a:bodyPr>
            <a:normAutofit/>
          </a:bodyPr>
          <a:lstStyle/>
          <a:p>
            <a:r>
              <a:rPr lang="pt-BR" sz="3600" b="1" dirty="0">
                <a:solidFill>
                  <a:schemeClr val="bg1"/>
                </a:solidFill>
                <a:latin typeface="+mn-lt"/>
              </a:rPr>
              <a:t>Pandemias medievais</a:t>
            </a:r>
          </a:p>
        </p:txBody>
      </p:sp>
      <p:graphicFrame>
        <p:nvGraphicFramePr>
          <p:cNvPr id="4" name="Tabela 3"/>
          <p:cNvGraphicFramePr>
            <a:graphicFrameLocks noGrp="1"/>
          </p:cNvGraphicFramePr>
          <p:nvPr>
            <p:extLst>
              <p:ext uri="{D42A27DB-BD31-4B8C-83A1-F6EECF244321}">
                <p14:modId xmlns:p14="http://schemas.microsoft.com/office/powerpoint/2010/main" val="806538509"/>
              </p:ext>
            </p:extLst>
          </p:nvPr>
        </p:nvGraphicFramePr>
        <p:xfrm>
          <a:off x="244550" y="1467294"/>
          <a:ext cx="8654900" cy="4848447"/>
        </p:xfrm>
        <a:graphic>
          <a:graphicData uri="http://schemas.openxmlformats.org/drawingml/2006/table">
            <a:tbl>
              <a:tblPr firstRow="1" firstCol="1" bandRow="1"/>
              <a:tblGrid>
                <a:gridCol w="1808971">
                  <a:extLst>
                    <a:ext uri="{9D8B030D-6E8A-4147-A177-3AD203B41FA5}">
                      <a16:colId xmlns:a16="http://schemas.microsoft.com/office/drawing/2014/main" val="618086934"/>
                    </a:ext>
                  </a:extLst>
                </a:gridCol>
                <a:gridCol w="1800634">
                  <a:extLst>
                    <a:ext uri="{9D8B030D-6E8A-4147-A177-3AD203B41FA5}">
                      <a16:colId xmlns:a16="http://schemas.microsoft.com/office/drawing/2014/main" val="2134931978"/>
                    </a:ext>
                  </a:extLst>
                </a:gridCol>
                <a:gridCol w="1573703">
                  <a:extLst>
                    <a:ext uri="{9D8B030D-6E8A-4147-A177-3AD203B41FA5}">
                      <a16:colId xmlns:a16="http://schemas.microsoft.com/office/drawing/2014/main" val="2071933398"/>
                    </a:ext>
                  </a:extLst>
                </a:gridCol>
                <a:gridCol w="1725607">
                  <a:extLst>
                    <a:ext uri="{9D8B030D-6E8A-4147-A177-3AD203B41FA5}">
                      <a16:colId xmlns:a16="http://schemas.microsoft.com/office/drawing/2014/main" val="3101093567"/>
                    </a:ext>
                  </a:extLst>
                </a:gridCol>
                <a:gridCol w="1745985">
                  <a:extLst>
                    <a:ext uri="{9D8B030D-6E8A-4147-A177-3AD203B41FA5}">
                      <a16:colId xmlns:a16="http://schemas.microsoft.com/office/drawing/2014/main" val="4116310653"/>
                    </a:ext>
                  </a:extLst>
                </a:gridCol>
              </a:tblGrid>
              <a:tr h="866757">
                <a:tc>
                  <a:txBody>
                    <a:bodyPr/>
                    <a:lstStyle/>
                    <a:p>
                      <a:pPr algn="ctr">
                        <a:lnSpc>
                          <a:spcPct val="110000"/>
                        </a:lnSpc>
                        <a:spcAft>
                          <a:spcPts val="0"/>
                        </a:spcAft>
                      </a:pPr>
                      <a:r>
                        <a:rPr lang="pt-BR"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Patógeno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Vetor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Anos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2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Mortes</a:t>
                      </a:r>
                    </a:p>
                    <a:p>
                      <a:pPr algn="ctr">
                        <a:lnSpc>
                          <a:spcPct val="110000"/>
                        </a:lnSpc>
                        <a:spcAft>
                          <a:spcPts val="0"/>
                        </a:spcAft>
                      </a:pPr>
                      <a:r>
                        <a:rPr lang="pt-BR"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261977"/>
                  </a:ext>
                </a:extLst>
              </a:tr>
              <a:tr h="1766027">
                <a:tc>
                  <a:txBody>
                    <a:bodyPr/>
                    <a:lstStyle/>
                    <a:p>
                      <a:pPr algn="just">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Peste de Justiniano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Bactéria</a:t>
                      </a:r>
                    </a:p>
                    <a:p>
                      <a:pPr algn="ctr">
                        <a:lnSpc>
                          <a:spcPct val="110000"/>
                        </a:lnSpc>
                        <a:spcAft>
                          <a:spcPts val="0"/>
                        </a:spcAft>
                      </a:pPr>
                      <a:r>
                        <a:rPr lang="pt-BR"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Yersinia</a:t>
                      </a:r>
                      <a:r>
                        <a:rPr lang="pt-BR"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pestis</a:t>
                      </a:r>
                      <a:endPar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Pulga de rato</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540 – 550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até </a:t>
                      </a:r>
                      <a:r>
                        <a:rPr lang="pt-BR"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100 milhões</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50% da Europa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529754"/>
                  </a:ext>
                </a:extLst>
              </a:tr>
              <a:tr h="2215663">
                <a:tc>
                  <a:txBody>
                    <a:bodyPr/>
                    <a:lstStyle/>
                    <a:p>
                      <a:pPr algn="just">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Peste Negra ou</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Peste Bubônica</a:t>
                      </a:r>
                    </a:p>
                    <a:p>
                      <a:pPr algn="just">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Bactéria</a:t>
                      </a:r>
                    </a:p>
                    <a:p>
                      <a:pPr algn="ctr">
                        <a:lnSpc>
                          <a:spcPct val="110000"/>
                        </a:lnSpc>
                        <a:spcAft>
                          <a:spcPts val="0"/>
                        </a:spcAft>
                      </a:pPr>
                      <a:r>
                        <a:rPr lang="pt-BR"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Yersinia</a:t>
                      </a:r>
                      <a:r>
                        <a:rPr lang="pt-BR"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pestis</a:t>
                      </a:r>
                      <a:endPar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Pulga de rato</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1333 - 1351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0000"/>
                        </a:lnSpc>
                        <a:spcAft>
                          <a:spcPts val="0"/>
                        </a:spcAft>
                      </a:pPr>
                      <a:r>
                        <a:rPr lang="pt-BR"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50 milhões</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35% da Europa</a:t>
                      </a:r>
                    </a:p>
                    <a:p>
                      <a:pPr algn="ctr">
                        <a:lnSpc>
                          <a:spcPct val="110000"/>
                        </a:lnSpc>
                        <a:spcAft>
                          <a:spcPts val="0"/>
                        </a:spcAft>
                      </a:pPr>
                      <a:r>
                        <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224188"/>
                  </a:ext>
                </a:extLst>
              </a:tr>
            </a:tbl>
          </a:graphicData>
        </a:graphic>
      </p:graphicFrame>
      <p:cxnSp>
        <p:nvCxnSpPr>
          <p:cNvPr id="6" name="Conector reto 5"/>
          <p:cNvCxnSpPr/>
          <p:nvPr/>
        </p:nvCxnSpPr>
        <p:spPr>
          <a:xfrm>
            <a:off x="244550" y="1231393"/>
            <a:ext cx="8631468" cy="794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flipV="1">
            <a:off x="251294" y="2119313"/>
            <a:ext cx="8624724" cy="238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a:endCxn id="4" idx="3"/>
          </p:cNvCxnSpPr>
          <p:nvPr/>
        </p:nvCxnSpPr>
        <p:spPr>
          <a:xfrm>
            <a:off x="243025" y="3873874"/>
            <a:ext cx="8656425" cy="1764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flipV="1">
            <a:off x="232620" y="5591341"/>
            <a:ext cx="8666830"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H="1">
            <a:off x="244550" y="1224501"/>
            <a:ext cx="6744" cy="436684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8876018" y="1239337"/>
            <a:ext cx="11502" cy="435200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228600" y="279400"/>
            <a:ext cx="535484" cy="369332"/>
          </a:xfrm>
          <a:prstGeom prst="rect">
            <a:avLst/>
          </a:prstGeom>
          <a:noFill/>
        </p:spPr>
        <p:txBody>
          <a:bodyPr wrap="square" rtlCol="0">
            <a:spAutoFit/>
          </a:bodyPr>
          <a:lstStyle/>
          <a:p>
            <a:pPr algn="ctr"/>
            <a:r>
              <a:rPr lang="pt-BR" b="1" dirty="0">
                <a:solidFill>
                  <a:schemeClr val="bg1"/>
                </a:solidFill>
              </a:rPr>
              <a:t>10</a:t>
            </a:r>
          </a:p>
        </p:txBody>
      </p:sp>
    </p:spTree>
    <p:extLst>
      <p:ext uri="{BB962C8B-B14F-4D97-AF65-F5344CB8AC3E}">
        <p14:creationId xmlns:p14="http://schemas.microsoft.com/office/powerpoint/2010/main" val="14114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74450"/>
            <a:ext cx="7772400" cy="788028"/>
          </a:xfrm>
        </p:spPr>
        <p:txBody>
          <a:bodyPr>
            <a:normAutofit/>
          </a:bodyPr>
          <a:lstStyle/>
          <a:p>
            <a:r>
              <a:rPr lang="pt-BR" sz="3200" b="1" dirty="0">
                <a:solidFill>
                  <a:schemeClr val="bg1"/>
                </a:solidFill>
                <a:latin typeface="+mn-lt"/>
              </a:rPr>
              <a:t>Letalidades</a:t>
            </a:r>
            <a:r>
              <a:rPr lang="pt-BR" sz="3200" dirty="0">
                <a:solidFill>
                  <a:schemeClr val="bg1"/>
                </a:solidFill>
                <a:latin typeface="+mn-lt"/>
              </a:rPr>
              <a:t> </a:t>
            </a:r>
            <a:r>
              <a:rPr lang="pt-BR" sz="2000" dirty="0">
                <a:solidFill>
                  <a:schemeClr val="bg1"/>
                </a:solidFill>
                <a:latin typeface="+mn-lt"/>
              </a:rPr>
              <a:t>(estimativas)</a:t>
            </a:r>
            <a:r>
              <a:rPr lang="pt-BR" sz="3200" b="1" dirty="0">
                <a:solidFill>
                  <a:schemeClr val="bg1"/>
                </a:solidFill>
                <a:latin typeface="+mn-lt"/>
              </a:rPr>
              <a:t> – </a:t>
            </a:r>
            <a:r>
              <a:rPr lang="pt-BR" sz="3200" dirty="0">
                <a:solidFill>
                  <a:schemeClr val="bg1"/>
                </a:solidFill>
                <a:latin typeface="+mn-lt"/>
              </a:rPr>
              <a:t>uma comparação</a:t>
            </a:r>
            <a:r>
              <a:rPr lang="pt-BR" sz="3200" b="1" dirty="0">
                <a:solidFill>
                  <a:schemeClr val="bg1"/>
                </a:solidFill>
                <a:latin typeface="+mn-lt"/>
              </a:rPr>
              <a:t> . . .</a:t>
            </a:r>
          </a:p>
        </p:txBody>
      </p:sp>
      <p:sp>
        <p:nvSpPr>
          <p:cNvPr id="3" name="Subtítulo 2"/>
          <p:cNvSpPr>
            <a:spLocks noGrp="1"/>
          </p:cNvSpPr>
          <p:nvPr>
            <p:ph type="subTitle" idx="1"/>
          </p:nvPr>
        </p:nvSpPr>
        <p:spPr>
          <a:xfrm>
            <a:off x="255181" y="723007"/>
            <a:ext cx="8623005" cy="5922344"/>
          </a:xfrm>
        </p:spPr>
        <p:txBody>
          <a:bodyPr>
            <a:normAutofit/>
          </a:bodyPr>
          <a:lstStyle/>
          <a:p>
            <a:pPr algn="l"/>
            <a:r>
              <a:rPr lang="pt-BR" sz="1200" dirty="0">
                <a:solidFill>
                  <a:schemeClr val="bg1"/>
                </a:solidFill>
              </a:rPr>
              <a:t>							           </a:t>
            </a:r>
            <a:r>
              <a:rPr lang="pt-BR" sz="1800" b="1" dirty="0">
                <a:solidFill>
                  <a:schemeClr val="bg1"/>
                </a:solidFill>
              </a:rPr>
              <a:t>mortes</a:t>
            </a:r>
          </a:p>
          <a:p>
            <a:pPr algn="l"/>
            <a:r>
              <a:rPr lang="pt-BR" b="1" dirty="0">
                <a:solidFill>
                  <a:schemeClr val="bg1"/>
                </a:solidFill>
              </a:rPr>
              <a:t>Peste de Justiniano </a:t>
            </a:r>
            <a:r>
              <a:rPr lang="pt-BR" sz="1800" dirty="0">
                <a:solidFill>
                  <a:schemeClr val="bg1"/>
                </a:solidFill>
              </a:rPr>
              <a:t>(540-550)</a:t>
            </a:r>
            <a:r>
              <a:rPr lang="pt-BR" dirty="0">
                <a:solidFill>
                  <a:schemeClr val="bg1"/>
                </a:solidFill>
              </a:rPr>
              <a:t>			            100.000.000</a:t>
            </a:r>
          </a:p>
          <a:p>
            <a:pPr algn="l"/>
            <a:r>
              <a:rPr lang="pt-BR" b="1" dirty="0">
                <a:solidFill>
                  <a:schemeClr val="bg1"/>
                </a:solidFill>
              </a:rPr>
              <a:t>Peste Negra </a:t>
            </a:r>
            <a:r>
              <a:rPr lang="pt-BR" sz="1800" dirty="0">
                <a:solidFill>
                  <a:schemeClr val="bg1"/>
                </a:solidFill>
              </a:rPr>
              <a:t>(1333-1351)</a:t>
            </a:r>
            <a:r>
              <a:rPr lang="pt-BR" dirty="0">
                <a:solidFill>
                  <a:schemeClr val="bg1"/>
                </a:solidFill>
              </a:rPr>
              <a:t>					 50.000.000</a:t>
            </a:r>
          </a:p>
          <a:p>
            <a:pPr algn="l"/>
            <a:r>
              <a:rPr lang="pt-BR" b="1" dirty="0">
                <a:solidFill>
                  <a:schemeClr val="bg1"/>
                </a:solidFill>
              </a:rPr>
              <a:t>Gripe Espanhola </a:t>
            </a:r>
            <a:r>
              <a:rPr lang="pt-BR" sz="1800" dirty="0">
                <a:solidFill>
                  <a:schemeClr val="bg1"/>
                </a:solidFill>
              </a:rPr>
              <a:t>(1918-1919)</a:t>
            </a:r>
            <a:r>
              <a:rPr lang="pt-BR" dirty="0">
                <a:solidFill>
                  <a:schemeClr val="bg1"/>
                </a:solidFill>
              </a:rPr>
              <a:t>				 50.000.000</a:t>
            </a:r>
          </a:p>
          <a:p>
            <a:pPr algn="l"/>
            <a:r>
              <a:rPr lang="pt-BR" b="1" dirty="0">
                <a:solidFill>
                  <a:schemeClr val="bg1"/>
                </a:solidFill>
              </a:rPr>
              <a:t>Gripe Asiática </a:t>
            </a:r>
            <a:r>
              <a:rPr lang="pt-BR" sz="1800" dirty="0">
                <a:solidFill>
                  <a:schemeClr val="bg1"/>
                </a:solidFill>
              </a:rPr>
              <a:t>(1957-1958)		    	          	    </a:t>
            </a:r>
            <a:r>
              <a:rPr lang="pt-BR" dirty="0">
                <a:solidFill>
                  <a:schemeClr val="bg1"/>
                </a:solidFill>
              </a:rPr>
              <a:t>2.000.000</a:t>
            </a:r>
          </a:p>
          <a:p>
            <a:pPr algn="l"/>
            <a:r>
              <a:rPr lang="pt-BR" b="1" dirty="0">
                <a:solidFill>
                  <a:schemeClr val="bg1"/>
                </a:solidFill>
              </a:rPr>
              <a:t>Gripe de Hong Kong </a:t>
            </a:r>
            <a:r>
              <a:rPr lang="pt-BR" sz="1800" dirty="0">
                <a:solidFill>
                  <a:schemeClr val="bg1"/>
                </a:solidFill>
              </a:rPr>
              <a:t>(1968-1969)		    	    </a:t>
            </a:r>
            <a:r>
              <a:rPr lang="pt-BR" dirty="0">
                <a:solidFill>
                  <a:schemeClr val="bg1"/>
                </a:solidFill>
              </a:rPr>
              <a:t>3.000.000</a:t>
            </a:r>
          </a:p>
          <a:p>
            <a:pPr algn="l"/>
            <a:r>
              <a:rPr lang="pt-BR" b="1" dirty="0">
                <a:solidFill>
                  <a:schemeClr val="bg1"/>
                </a:solidFill>
              </a:rPr>
              <a:t>Gripe A </a:t>
            </a:r>
            <a:r>
              <a:rPr lang="pt-BR" sz="1800" dirty="0">
                <a:solidFill>
                  <a:schemeClr val="bg1"/>
                </a:solidFill>
              </a:rPr>
              <a:t>ou</a:t>
            </a:r>
            <a:r>
              <a:rPr lang="pt-BR" b="1" dirty="0">
                <a:solidFill>
                  <a:schemeClr val="bg1"/>
                </a:solidFill>
              </a:rPr>
              <a:t> H1N1 </a:t>
            </a:r>
            <a:r>
              <a:rPr lang="pt-BR" sz="1800" dirty="0">
                <a:solidFill>
                  <a:schemeClr val="bg1"/>
                </a:solidFill>
              </a:rPr>
              <a:t>ou</a:t>
            </a:r>
            <a:r>
              <a:rPr lang="pt-BR" b="1" dirty="0">
                <a:solidFill>
                  <a:schemeClr val="bg1"/>
                </a:solidFill>
              </a:rPr>
              <a:t> suína </a:t>
            </a:r>
            <a:r>
              <a:rPr lang="pt-BR" sz="1800" dirty="0">
                <a:solidFill>
                  <a:schemeClr val="bg1"/>
                </a:solidFill>
              </a:rPr>
              <a:t>ou</a:t>
            </a:r>
            <a:r>
              <a:rPr lang="pt-BR" b="1" dirty="0">
                <a:solidFill>
                  <a:schemeClr val="bg1"/>
                </a:solidFill>
              </a:rPr>
              <a:t> influenza </a:t>
            </a:r>
            <a:r>
              <a:rPr lang="pt-BR" b="1" dirty="0">
                <a:solidFill>
                  <a:srgbClr val="FFFF00"/>
                </a:solidFill>
              </a:rPr>
              <a:t>*</a:t>
            </a:r>
            <a:r>
              <a:rPr lang="pt-BR" dirty="0">
                <a:solidFill>
                  <a:schemeClr val="bg1"/>
                </a:solidFill>
              </a:rPr>
              <a:t> </a:t>
            </a:r>
            <a:r>
              <a:rPr lang="pt-BR" sz="1800" dirty="0">
                <a:solidFill>
                  <a:schemeClr val="bg1"/>
                </a:solidFill>
              </a:rPr>
              <a:t>(2009-2010)</a:t>
            </a:r>
            <a:r>
              <a:rPr lang="pt-BR" dirty="0">
                <a:solidFill>
                  <a:schemeClr val="bg1"/>
                </a:solidFill>
              </a:rPr>
              <a:t>	         17.000	</a:t>
            </a:r>
          </a:p>
          <a:p>
            <a:pPr algn="l"/>
            <a:r>
              <a:rPr lang="pt-BR" b="1" dirty="0">
                <a:solidFill>
                  <a:schemeClr val="bg1"/>
                </a:solidFill>
              </a:rPr>
              <a:t>Covid19 </a:t>
            </a:r>
            <a:r>
              <a:rPr lang="pt-BR" b="1" dirty="0">
                <a:solidFill>
                  <a:srgbClr val="FFFF00"/>
                </a:solidFill>
              </a:rPr>
              <a:t>**</a:t>
            </a:r>
            <a:r>
              <a:rPr lang="pt-BR" b="1" dirty="0">
                <a:solidFill>
                  <a:schemeClr val="bg1"/>
                </a:solidFill>
              </a:rPr>
              <a:t>					                    </a:t>
            </a:r>
            <a:r>
              <a:rPr lang="pt-BR" dirty="0">
                <a:solidFill>
                  <a:schemeClr val="bg1"/>
                </a:solidFill>
              </a:rPr>
              <a:t>347.000 </a:t>
            </a:r>
            <a:r>
              <a:rPr lang="pt-BR" sz="2000" dirty="0">
                <a:solidFill>
                  <a:schemeClr val="bg1"/>
                </a:solidFill>
              </a:rPr>
              <a:t>							Infectados – 5.537.053</a:t>
            </a:r>
          </a:p>
          <a:p>
            <a:pPr algn="l"/>
            <a:endParaRPr lang="pt-BR" sz="800" b="1" dirty="0">
              <a:solidFill>
                <a:schemeClr val="bg1"/>
              </a:solidFill>
            </a:endParaRPr>
          </a:p>
          <a:p>
            <a:pPr algn="l"/>
            <a:r>
              <a:rPr lang="pt-BR" b="1" dirty="0">
                <a:solidFill>
                  <a:srgbClr val="FFFF00"/>
                </a:solidFill>
              </a:rPr>
              <a:t>*</a:t>
            </a:r>
            <a:r>
              <a:rPr lang="pt-BR" sz="2000" dirty="0">
                <a:solidFill>
                  <a:schemeClr val="bg1"/>
                </a:solidFill>
              </a:rPr>
              <a:t> a palavra </a:t>
            </a:r>
            <a:r>
              <a:rPr lang="pt-BR" sz="2000" i="1" dirty="0">
                <a:solidFill>
                  <a:schemeClr val="bg1"/>
                </a:solidFill>
              </a:rPr>
              <a:t>influenza</a:t>
            </a:r>
            <a:r>
              <a:rPr lang="pt-BR" sz="2000" dirty="0">
                <a:solidFill>
                  <a:schemeClr val="bg1"/>
                </a:solidFill>
              </a:rPr>
              <a:t> foi empregada pela primeira vez (como termo médico) por </a:t>
            </a:r>
            <a:r>
              <a:rPr lang="pt-BR" sz="2000" dirty="0" err="1">
                <a:solidFill>
                  <a:schemeClr val="bg1"/>
                </a:solidFill>
              </a:rPr>
              <a:t>Matteo</a:t>
            </a:r>
            <a:r>
              <a:rPr lang="pt-BR" sz="2000" dirty="0">
                <a:solidFill>
                  <a:schemeClr val="bg1"/>
                </a:solidFill>
              </a:rPr>
              <a:t> </a:t>
            </a:r>
            <a:r>
              <a:rPr lang="pt-BR" sz="2000" dirty="0" err="1">
                <a:solidFill>
                  <a:schemeClr val="bg1"/>
                </a:solidFill>
              </a:rPr>
              <a:t>Villani</a:t>
            </a:r>
            <a:r>
              <a:rPr lang="pt-BR" sz="2000" dirty="0">
                <a:solidFill>
                  <a:schemeClr val="bg1"/>
                </a:solidFill>
              </a:rPr>
              <a:t> em 1358, com base na crendice popular de que se tratava de uma calamidade causada por “influência oculta dos céus” (</a:t>
            </a:r>
            <a:r>
              <a:rPr lang="pt-BR" sz="2000" i="1" dirty="0" err="1">
                <a:solidFill>
                  <a:schemeClr val="bg1"/>
                </a:solidFill>
              </a:rPr>
              <a:t>ab</a:t>
            </a:r>
            <a:r>
              <a:rPr lang="pt-BR" sz="2000" i="1" dirty="0">
                <a:solidFill>
                  <a:schemeClr val="bg1"/>
                </a:solidFill>
              </a:rPr>
              <a:t> </a:t>
            </a:r>
            <a:r>
              <a:rPr lang="pt-BR" sz="2000" i="1" dirty="0" err="1">
                <a:solidFill>
                  <a:schemeClr val="bg1"/>
                </a:solidFill>
              </a:rPr>
              <a:t>occulta</a:t>
            </a:r>
            <a:r>
              <a:rPr lang="pt-BR" sz="2000" i="1" dirty="0">
                <a:solidFill>
                  <a:schemeClr val="bg1"/>
                </a:solidFill>
              </a:rPr>
              <a:t> </a:t>
            </a:r>
            <a:r>
              <a:rPr lang="pt-BR" sz="2000" i="1" dirty="0" err="1">
                <a:solidFill>
                  <a:schemeClr val="bg1"/>
                </a:solidFill>
              </a:rPr>
              <a:t>coeli</a:t>
            </a:r>
            <a:r>
              <a:rPr lang="pt-BR" sz="2000" i="1" dirty="0">
                <a:solidFill>
                  <a:schemeClr val="bg1"/>
                </a:solidFill>
              </a:rPr>
              <a:t> </a:t>
            </a:r>
            <a:r>
              <a:rPr lang="pt-BR" sz="2000" i="1" dirty="0" err="1">
                <a:solidFill>
                  <a:schemeClr val="bg1"/>
                </a:solidFill>
              </a:rPr>
              <a:t>influentia</a:t>
            </a:r>
            <a:r>
              <a:rPr lang="pt-BR" sz="2000" i="1" dirty="0">
                <a:solidFill>
                  <a:schemeClr val="bg1"/>
                </a:solidFill>
              </a:rPr>
              <a:t>).</a:t>
            </a:r>
          </a:p>
          <a:p>
            <a:pPr algn="l"/>
            <a:r>
              <a:rPr lang="pt-BR" b="1" dirty="0">
                <a:solidFill>
                  <a:srgbClr val="FFFF00"/>
                </a:solidFill>
              </a:rPr>
              <a:t>**</a:t>
            </a:r>
            <a:r>
              <a:rPr lang="pt-BR" sz="2000" dirty="0">
                <a:solidFill>
                  <a:schemeClr val="bg1"/>
                </a:solidFill>
              </a:rPr>
              <a:t> até o dia 25/maio/2020. Para atualizações </a:t>
            </a:r>
            <a:r>
              <a:rPr lang="pt-BR" sz="2000" i="1" dirty="0" err="1">
                <a:solidFill>
                  <a:schemeClr val="bg1"/>
                </a:solidFill>
              </a:rPr>
              <a:t>just</a:t>
            </a:r>
            <a:r>
              <a:rPr lang="pt-BR" sz="2000" i="1" dirty="0">
                <a:solidFill>
                  <a:schemeClr val="bg1"/>
                </a:solidFill>
              </a:rPr>
              <a:t> in time</a:t>
            </a:r>
            <a:r>
              <a:rPr lang="pt-BR" sz="2000" dirty="0">
                <a:solidFill>
                  <a:schemeClr val="bg1"/>
                </a:solidFill>
              </a:rPr>
              <a:t>:</a:t>
            </a:r>
            <a:r>
              <a:rPr lang="pt-BR" sz="2000" dirty="0">
                <a:solidFill>
                  <a:srgbClr val="FFFF00"/>
                </a:solidFill>
              </a:rPr>
              <a:t> 	</a:t>
            </a:r>
            <a:r>
              <a:rPr lang="pt-BR" sz="2000" b="1" dirty="0">
                <a:solidFill>
                  <a:srgbClr val="FFFF00"/>
                </a:solidFill>
              </a:rPr>
              <a:t>https://www.worldometers.info/coronavirus/#page-top</a:t>
            </a:r>
          </a:p>
        </p:txBody>
      </p:sp>
      <p:cxnSp>
        <p:nvCxnSpPr>
          <p:cNvPr id="5" name="Conector reto 4"/>
          <p:cNvCxnSpPr/>
          <p:nvPr/>
        </p:nvCxnSpPr>
        <p:spPr>
          <a:xfrm flipV="1">
            <a:off x="0" y="4749811"/>
            <a:ext cx="9144000" cy="106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flipV="1">
            <a:off x="14171" y="684010"/>
            <a:ext cx="9144000" cy="106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228600" y="279400"/>
            <a:ext cx="535484" cy="369332"/>
          </a:xfrm>
          <a:prstGeom prst="rect">
            <a:avLst/>
          </a:prstGeom>
          <a:noFill/>
        </p:spPr>
        <p:txBody>
          <a:bodyPr wrap="square" rtlCol="0">
            <a:spAutoFit/>
          </a:bodyPr>
          <a:lstStyle/>
          <a:p>
            <a:pPr algn="ctr"/>
            <a:r>
              <a:rPr lang="pt-BR" b="1" dirty="0"/>
              <a:t>1</a:t>
            </a:r>
          </a:p>
        </p:txBody>
      </p:sp>
      <p:sp>
        <p:nvSpPr>
          <p:cNvPr id="7" name="CaixaDeTexto 6"/>
          <p:cNvSpPr txBox="1"/>
          <p:nvPr/>
        </p:nvSpPr>
        <p:spPr>
          <a:xfrm>
            <a:off x="260680" y="266700"/>
            <a:ext cx="535484" cy="369332"/>
          </a:xfrm>
          <a:prstGeom prst="rect">
            <a:avLst/>
          </a:prstGeom>
          <a:noFill/>
        </p:spPr>
        <p:txBody>
          <a:bodyPr wrap="square" rtlCol="0">
            <a:spAutoFit/>
          </a:bodyPr>
          <a:lstStyle/>
          <a:p>
            <a:pPr algn="ctr"/>
            <a:r>
              <a:rPr lang="pt-BR" b="1" dirty="0">
                <a:solidFill>
                  <a:schemeClr val="bg1"/>
                </a:solidFill>
              </a:rPr>
              <a:t>11</a:t>
            </a:r>
          </a:p>
        </p:txBody>
      </p:sp>
      <p:sp>
        <p:nvSpPr>
          <p:cNvPr id="10" name="Chave Esquerda 9">
            <a:extLst>
              <a:ext uri="{FF2B5EF4-FFF2-40B4-BE49-F238E27FC236}">
                <a16:creationId xmlns:a16="http://schemas.microsoft.com/office/drawing/2014/main" id="{55A67B71-3607-4084-AAB5-0B3467F1FAF8}"/>
              </a:ext>
            </a:extLst>
          </p:cNvPr>
          <p:cNvSpPr/>
          <p:nvPr/>
        </p:nvSpPr>
        <p:spPr>
          <a:xfrm>
            <a:off x="5611814" y="3995531"/>
            <a:ext cx="101600" cy="464238"/>
          </a:xfrm>
          <a:prstGeom prst="leftBrace">
            <a:avLst>
              <a:gd name="adj1" fmla="val 39464"/>
              <a:gd name="adj2" fmla="val 48964"/>
            </a:avLst>
          </a:prstGeom>
          <a:noFill/>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 name="Retângulo 10">
            <a:extLst>
              <a:ext uri="{FF2B5EF4-FFF2-40B4-BE49-F238E27FC236}">
                <a16:creationId xmlns:a16="http://schemas.microsoft.com/office/drawing/2014/main" id="{D057DC70-6ED1-425D-BCA5-2E7F282384C5}"/>
              </a:ext>
            </a:extLst>
          </p:cNvPr>
          <p:cNvSpPr/>
          <p:nvPr/>
        </p:nvSpPr>
        <p:spPr>
          <a:xfrm>
            <a:off x="5522912" y="4173634"/>
            <a:ext cx="84138" cy="846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9485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1898"/>
            <a:ext cx="7772400" cy="701750"/>
          </a:xfrm>
        </p:spPr>
        <p:txBody>
          <a:bodyPr/>
          <a:lstStyle/>
          <a:p>
            <a:r>
              <a:rPr lang="pt-BR" sz="4000" b="1" dirty="0">
                <a:solidFill>
                  <a:schemeClr val="bg1"/>
                </a:solidFill>
              </a:rPr>
              <a:t>Iconografias</a:t>
            </a:r>
          </a:p>
        </p:txBody>
      </p:sp>
      <p:sp>
        <p:nvSpPr>
          <p:cNvPr id="3" name="Subtítulo 2"/>
          <p:cNvSpPr>
            <a:spLocks noGrp="1"/>
          </p:cNvSpPr>
          <p:nvPr>
            <p:ph type="subTitle" idx="1"/>
          </p:nvPr>
        </p:nvSpPr>
        <p:spPr>
          <a:xfrm>
            <a:off x="276447" y="839972"/>
            <a:ext cx="8601739" cy="5475768"/>
          </a:xfrm>
        </p:spPr>
        <p:txBody>
          <a:bodyPr/>
          <a:lstStyle/>
          <a:p>
            <a:r>
              <a:rPr lang="pt-BR" b="1" dirty="0">
                <a:solidFill>
                  <a:schemeClr val="bg1"/>
                </a:solidFill>
              </a:rPr>
              <a:t>A Peste de Justiniano</a:t>
            </a:r>
          </a:p>
        </p:txBody>
      </p:sp>
      <p:pic>
        <p:nvPicPr>
          <p:cNvPr id="4" name="Imagem 3" descr="La terrible, y mortal, plaga de Justiniano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787" y="1462218"/>
            <a:ext cx="7135123" cy="4449484"/>
          </a:xfrm>
          <a:prstGeom prst="rect">
            <a:avLst/>
          </a:prstGeom>
          <a:noFill/>
          <a:ln>
            <a:noFill/>
          </a:ln>
        </p:spPr>
      </p:pic>
      <p:cxnSp>
        <p:nvCxnSpPr>
          <p:cNvPr id="5" name="Conector reto 4"/>
          <p:cNvCxnSpPr/>
          <p:nvPr/>
        </p:nvCxnSpPr>
        <p:spPr>
          <a:xfrm flipV="1">
            <a:off x="14171" y="684010"/>
            <a:ext cx="9144000" cy="106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6600825" y="6038850"/>
            <a:ext cx="1676400" cy="307777"/>
          </a:xfrm>
          <a:prstGeom prst="rect">
            <a:avLst/>
          </a:prstGeom>
          <a:noFill/>
        </p:spPr>
        <p:txBody>
          <a:bodyPr wrap="square" rtlCol="0">
            <a:spAutoFit/>
          </a:bodyPr>
          <a:lstStyle/>
          <a:p>
            <a:r>
              <a:rPr lang="pt-BR" sz="1400" dirty="0">
                <a:solidFill>
                  <a:schemeClr val="bg1"/>
                </a:solidFill>
              </a:rPr>
              <a:t>Autor desconhecido</a:t>
            </a:r>
          </a:p>
        </p:txBody>
      </p:sp>
      <p:sp>
        <p:nvSpPr>
          <p:cNvPr id="7" name="CaixaDeTexto 6"/>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12</a:t>
            </a:r>
          </a:p>
        </p:txBody>
      </p:sp>
    </p:spTree>
    <p:extLst>
      <p:ext uri="{BB962C8B-B14F-4D97-AF65-F5344CB8AC3E}">
        <p14:creationId xmlns:p14="http://schemas.microsoft.com/office/powerpoint/2010/main" val="1199562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pt-BR"/>
          </a:p>
        </p:txBody>
      </p:sp>
      <p:sp>
        <p:nvSpPr>
          <p:cNvPr id="4" name="Título 1"/>
          <p:cNvSpPr txBox="1">
            <a:spLocks/>
          </p:cNvSpPr>
          <p:nvPr/>
        </p:nvSpPr>
        <p:spPr>
          <a:xfrm>
            <a:off x="685800" y="31898"/>
            <a:ext cx="7772400" cy="7017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a:solidFill>
                  <a:schemeClr val="bg1"/>
                </a:solidFill>
              </a:rPr>
              <a:t>Iconografias</a:t>
            </a:r>
            <a:endParaRPr lang="pt-BR" sz="4000" b="1" dirty="0">
              <a:solidFill>
                <a:schemeClr val="bg1"/>
              </a:solidFill>
            </a:endParaRPr>
          </a:p>
        </p:txBody>
      </p:sp>
      <p:cxnSp>
        <p:nvCxnSpPr>
          <p:cNvPr id="5" name="Conector reto 4"/>
          <p:cNvCxnSpPr/>
          <p:nvPr/>
        </p:nvCxnSpPr>
        <p:spPr>
          <a:xfrm flipV="1">
            <a:off x="14171" y="684010"/>
            <a:ext cx="9144000" cy="106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Imagem 5" descr="Peste negra provocou retrocesso na arte; Covid-19 também poderá ..."/>
          <p:cNvPicPr/>
          <p:nvPr/>
        </p:nvPicPr>
        <p:blipFill>
          <a:blip r:embed="rId2">
            <a:extLst>
              <a:ext uri="{28A0092B-C50C-407E-A947-70E740481C1C}">
                <a14:useLocalDpi xmlns:a14="http://schemas.microsoft.com/office/drawing/2010/main" val="0"/>
              </a:ext>
            </a:extLst>
          </a:blip>
          <a:srcRect/>
          <a:stretch>
            <a:fillRect/>
          </a:stretch>
        </p:blipFill>
        <p:spPr bwMode="auto">
          <a:xfrm>
            <a:off x="762582" y="1224685"/>
            <a:ext cx="7627605" cy="4862455"/>
          </a:xfrm>
          <a:prstGeom prst="rect">
            <a:avLst/>
          </a:prstGeom>
          <a:noFill/>
          <a:ln>
            <a:noFill/>
          </a:ln>
        </p:spPr>
      </p:pic>
      <p:sp>
        <p:nvSpPr>
          <p:cNvPr id="2" name="CaixaDeTexto 1"/>
          <p:cNvSpPr txBox="1"/>
          <p:nvPr/>
        </p:nvSpPr>
        <p:spPr>
          <a:xfrm>
            <a:off x="762583" y="6143625"/>
            <a:ext cx="7627604" cy="276999"/>
          </a:xfrm>
          <a:prstGeom prst="rect">
            <a:avLst/>
          </a:prstGeom>
          <a:noFill/>
        </p:spPr>
        <p:txBody>
          <a:bodyPr wrap="square" rtlCol="0">
            <a:spAutoFit/>
          </a:bodyPr>
          <a:lstStyle/>
          <a:p>
            <a:r>
              <a:rPr lang="en-US" sz="1200" i="1" dirty="0">
                <a:solidFill>
                  <a:schemeClr val="bg1"/>
                </a:solidFill>
              </a:rPr>
              <a:t>The Citizens of </a:t>
            </a:r>
            <a:r>
              <a:rPr lang="en-US" sz="1200" i="1" dirty="0" err="1">
                <a:solidFill>
                  <a:schemeClr val="bg1"/>
                </a:solidFill>
              </a:rPr>
              <a:t>Tournai</a:t>
            </a:r>
            <a:r>
              <a:rPr lang="en-US" sz="1200" dirty="0">
                <a:solidFill>
                  <a:schemeClr val="bg1"/>
                </a:solidFill>
              </a:rPr>
              <a:t>, Belgium, Burying the Dead During the Black Death. </a:t>
            </a:r>
            <a:r>
              <a:rPr lang="en-US" sz="1200" i="1" dirty="0">
                <a:solidFill>
                  <a:schemeClr val="bg1"/>
                </a:solidFill>
              </a:rPr>
              <a:t>The Chronicles of Gilles Li </a:t>
            </a:r>
            <a:r>
              <a:rPr lang="en-US" sz="1200" i="1" dirty="0" err="1">
                <a:solidFill>
                  <a:schemeClr val="bg1"/>
                </a:solidFill>
              </a:rPr>
              <a:t>Muisis</a:t>
            </a:r>
            <a:r>
              <a:rPr lang="en-US" sz="1200" i="1" dirty="0">
                <a:solidFill>
                  <a:schemeClr val="bg1"/>
                </a:solidFill>
              </a:rPr>
              <a:t> (1272-1352)</a:t>
            </a:r>
            <a:endParaRPr lang="pt-BR" sz="1200" dirty="0">
              <a:solidFill>
                <a:schemeClr val="bg1"/>
              </a:solidFill>
            </a:endParaRPr>
          </a:p>
        </p:txBody>
      </p:sp>
      <p:sp>
        <p:nvSpPr>
          <p:cNvPr id="8" name="Retângulo 7"/>
          <p:cNvSpPr/>
          <p:nvPr/>
        </p:nvSpPr>
        <p:spPr>
          <a:xfrm>
            <a:off x="3586948" y="723744"/>
            <a:ext cx="1959511" cy="461665"/>
          </a:xfrm>
          <a:prstGeom prst="rect">
            <a:avLst/>
          </a:prstGeom>
        </p:spPr>
        <p:txBody>
          <a:bodyPr wrap="none">
            <a:spAutoFit/>
          </a:bodyPr>
          <a:lstStyle/>
          <a:p>
            <a:r>
              <a:rPr lang="pt-BR" sz="2400" b="1" dirty="0">
                <a:solidFill>
                  <a:schemeClr val="bg1"/>
                </a:solidFill>
              </a:rPr>
              <a:t>A Peste Negra</a:t>
            </a:r>
          </a:p>
        </p:txBody>
      </p:sp>
      <p:sp>
        <p:nvSpPr>
          <p:cNvPr id="9" name="CaixaDeTexto 8"/>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13</a:t>
            </a:r>
          </a:p>
        </p:txBody>
      </p:sp>
    </p:spTree>
    <p:extLst>
      <p:ext uri="{BB962C8B-B14F-4D97-AF65-F5344CB8AC3E}">
        <p14:creationId xmlns:p14="http://schemas.microsoft.com/office/powerpoint/2010/main" val="212440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ítulo 1"/>
          <p:cNvSpPr txBox="1">
            <a:spLocks/>
          </p:cNvSpPr>
          <p:nvPr/>
        </p:nvSpPr>
        <p:spPr>
          <a:xfrm>
            <a:off x="685800" y="31898"/>
            <a:ext cx="7772400" cy="7017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chemeClr val="bg1"/>
                </a:solidFill>
              </a:rPr>
              <a:t>Iconografias</a:t>
            </a:r>
          </a:p>
        </p:txBody>
      </p:sp>
      <p:cxnSp>
        <p:nvCxnSpPr>
          <p:cNvPr id="5" name="Conector reto 4"/>
          <p:cNvCxnSpPr/>
          <p:nvPr/>
        </p:nvCxnSpPr>
        <p:spPr>
          <a:xfrm flipV="1">
            <a:off x="14171" y="684010"/>
            <a:ext cx="9144000" cy="106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Imagem 5" descr="A Peste Negra medieval não foi primeira pandemia de peste bubónica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6229" y="1277466"/>
            <a:ext cx="6805721" cy="4857527"/>
          </a:xfrm>
          <a:prstGeom prst="rect">
            <a:avLst/>
          </a:prstGeom>
          <a:noFill/>
          <a:ln>
            <a:noFill/>
          </a:ln>
        </p:spPr>
      </p:pic>
      <p:sp>
        <p:nvSpPr>
          <p:cNvPr id="7" name="Retângulo 6"/>
          <p:cNvSpPr/>
          <p:nvPr/>
        </p:nvSpPr>
        <p:spPr>
          <a:xfrm>
            <a:off x="3586948" y="809469"/>
            <a:ext cx="1959511" cy="461665"/>
          </a:xfrm>
          <a:prstGeom prst="rect">
            <a:avLst/>
          </a:prstGeom>
        </p:spPr>
        <p:txBody>
          <a:bodyPr wrap="none">
            <a:spAutoFit/>
          </a:bodyPr>
          <a:lstStyle/>
          <a:p>
            <a:r>
              <a:rPr lang="pt-BR" sz="2400" b="1" dirty="0">
                <a:solidFill>
                  <a:schemeClr val="bg1"/>
                </a:solidFill>
              </a:rPr>
              <a:t>A Peste Negra</a:t>
            </a:r>
          </a:p>
        </p:txBody>
      </p:sp>
      <p:sp>
        <p:nvSpPr>
          <p:cNvPr id="8" name="CaixaDeTexto 7"/>
          <p:cNvSpPr txBox="1"/>
          <p:nvPr/>
        </p:nvSpPr>
        <p:spPr>
          <a:xfrm>
            <a:off x="4412487" y="6134994"/>
            <a:ext cx="3817103" cy="338554"/>
          </a:xfrm>
          <a:prstGeom prst="rect">
            <a:avLst/>
          </a:prstGeom>
          <a:noFill/>
        </p:spPr>
        <p:txBody>
          <a:bodyPr wrap="square" rtlCol="0">
            <a:spAutoFit/>
          </a:bodyPr>
          <a:lstStyle/>
          <a:p>
            <a:r>
              <a:rPr lang="pt-BR" sz="1600" i="1" dirty="0">
                <a:solidFill>
                  <a:schemeClr val="bg1"/>
                </a:solidFill>
              </a:rPr>
              <a:t>O triunfo da morte</a:t>
            </a:r>
            <a:r>
              <a:rPr lang="pt-BR" sz="1600" dirty="0">
                <a:solidFill>
                  <a:schemeClr val="bg1"/>
                </a:solidFill>
              </a:rPr>
              <a:t> - </a:t>
            </a:r>
            <a:r>
              <a:rPr lang="pt-BR" sz="1600" dirty="0" err="1">
                <a:solidFill>
                  <a:schemeClr val="bg1"/>
                </a:solidFill>
              </a:rPr>
              <a:t>Pieter</a:t>
            </a:r>
            <a:r>
              <a:rPr lang="pt-BR" sz="1600" dirty="0">
                <a:solidFill>
                  <a:schemeClr val="bg1"/>
                </a:solidFill>
              </a:rPr>
              <a:t> </a:t>
            </a:r>
            <a:r>
              <a:rPr lang="pt-BR" sz="1600" dirty="0" err="1">
                <a:solidFill>
                  <a:schemeClr val="bg1"/>
                </a:solidFill>
              </a:rPr>
              <a:t>Bruegel</a:t>
            </a:r>
            <a:r>
              <a:rPr lang="pt-BR" sz="1600" dirty="0">
                <a:solidFill>
                  <a:schemeClr val="bg1"/>
                </a:solidFill>
              </a:rPr>
              <a:t> (1562)</a:t>
            </a:r>
          </a:p>
        </p:txBody>
      </p:sp>
      <p:sp>
        <p:nvSpPr>
          <p:cNvPr id="9" name="CaixaDeTexto 8"/>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14</a:t>
            </a:r>
          </a:p>
        </p:txBody>
      </p:sp>
    </p:spTree>
    <p:extLst>
      <p:ext uri="{BB962C8B-B14F-4D97-AF65-F5344CB8AC3E}">
        <p14:creationId xmlns:p14="http://schemas.microsoft.com/office/powerpoint/2010/main" val="234148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AutoShape 8" descr="Imagem relacionada"/>
          <p:cNvSpPr>
            <a:spLocks noChangeAspect="1" noChangeArrowheads="1"/>
          </p:cNvSpPr>
          <p:nvPr/>
        </p:nvSpPr>
        <p:spPr bwMode="auto">
          <a:xfrm flipV="1">
            <a:off x="63500" y="168275"/>
            <a:ext cx="7634472" cy="4722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6" name="Picture 2" descr="Saffron: The world's most expensive spice (part 1) « Herbolog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1241059"/>
            <a:ext cx="6267450" cy="490256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685800" y="31898"/>
            <a:ext cx="7772400" cy="7017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chemeClr val="bg1"/>
                </a:solidFill>
              </a:rPr>
              <a:t>Iconografias</a:t>
            </a:r>
          </a:p>
        </p:txBody>
      </p:sp>
      <p:cxnSp>
        <p:nvCxnSpPr>
          <p:cNvPr id="5" name="Conector reto 4"/>
          <p:cNvCxnSpPr/>
          <p:nvPr/>
        </p:nvCxnSpPr>
        <p:spPr>
          <a:xfrm flipV="1">
            <a:off x="14171" y="684010"/>
            <a:ext cx="9144000" cy="106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3886202" y="6172200"/>
            <a:ext cx="4010024" cy="369332"/>
          </a:xfrm>
          <a:prstGeom prst="rect">
            <a:avLst/>
          </a:prstGeom>
          <a:noFill/>
        </p:spPr>
        <p:txBody>
          <a:bodyPr wrap="square" rtlCol="0">
            <a:spAutoFit/>
          </a:bodyPr>
          <a:lstStyle/>
          <a:p>
            <a:r>
              <a:rPr lang="fr-FR" sz="1600" dirty="0">
                <a:solidFill>
                  <a:schemeClr val="bg1"/>
                </a:solidFill>
              </a:rPr>
              <a:t>Imagem do manuscrito </a:t>
            </a:r>
            <a:r>
              <a:rPr lang="fr-FR" sz="1600" i="1" dirty="0">
                <a:solidFill>
                  <a:schemeClr val="bg1"/>
                </a:solidFill>
              </a:rPr>
              <a:t>La Francescina</a:t>
            </a:r>
            <a:r>
              <a:rPr lang="fr-FR" sz="1600" dirty="0">
                <a:solidFill>
                  <a:schemeClr val="bg1"/>
                </a:solidFill>
              </a:rPr>
              <a:t> (1474)</a:t>
            </a:r>
            <a:r>
              <a:rPr lang="fr-FR" dirty="0">
                <a:solidFill>
                  <a:schemeClr val="bg1"/>
                </a:solidFill>
              </a:rPr>
              <a:t> </a:t>
            </a:r>
            <a:endParaRPr lang="pt-BR" dirty="0">
              <a:solidFill>
                <a:schemeClr val="bg1"/>
              </a:solidFill>
            </a:endParaRPr>
          </a:p>
        </p:txBody>
      </p:sp>
      <p:sp>
        <p:nvSpPr>
          <p:cNvPr id="8" name="Retângulo 7"/>
          <p:cNvSpPr/>
          <p:nvPr/>
        </p:nvSpPr>
        <p:spPr>
          <a:xfrm>
            <a:off x="3596473" y="761844"/>
            <a:ext cx="1959511" cy="461665"/>
          </a:xfrm>
          <a:prstGeom prst="rect">
            <a:avLst/>
          </a:prstGeom>
        </p:spPr>
        <p:txBody>
          <a:bodyPr wrap="none">
            <a:spAutoFit/>
          </a:bodyPr>
          <a:lstStyle/>
          <a:p>
            <a:r>
              <a:rPr lang="pt-BR" sz="2400" b="1" dirty="0">
                <a:solidFill>
                  <a:schemeClr val="bg1"/>
                </a:solidFill>
              </a:rPr>
              <a:t>A Peste Negra</a:t>
            </a:r>
          </a:p>
        </p:txBody>
      </p:sp>
      <p:sp>
        <p:nvSpPr>
          <p:cNvPr id="9" name="CaixaDeTexto 8"/>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15</a:t>
            </a:r>
          </a:p>
        </p:txBody>
      </p:sp>
    </p:spTree>
    <p:extLst>
      <p:ext uri="{BB962C8B-B14F-4D97-AF65-F5344CB8AC3E}">
        <p14:creationId xmlns:p14="http://schemas.microsoft.com/office/powerpoint/2010/main" val="67025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s://media.npr.org/assets/img/2017/08/09/42-24063922-25-53b9e64fe8225779239834e15a90a1870e5f2c53-s800-c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1276350"/>
            <a:ext cx="6616700" cy="4962525"/>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685800" y="31898"/>
            <a:ext cx="7772400" cy="7017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chemeClr val="bg1"/>
                </a:solidFill>
              </a:rPr>
              <a:t>Iconografias</a:t>
            </a:r>
          </a:p>
        </p:txBody>
      </p:sp>
      <p:cxnSp>
        <p:nvCxnSpPr>
          <p:cNvPr id="6" name="Conector reto 5"/>
          <p:cNvCxnSpPr/>
          <p:nvPr/>
        </p:nvCxnSpPr>
        <p:spPr>
          <a:xfrm flipV="1">
            <a:off x="14171" y="684010"/>
            <a:ext cx="9144000" cy="106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3082123" y="761844"/>
            <a:ext cx="3002360" cy="461665"/>
          </a:xfrm>
          <a:prstGeom prst="rect">
            <a:avLst/>
          </a:prstGeom>
        </p:spPr>
        <p:txBody>
          <a:bodyPr wrap="none">
            <a:spAutoFit/>
          </a:bodyPr>
          <a:lstStyle/>
          <a:p>
            <a:r>
              <a:rPr lang="pt-BR" sz="2400" b="1" dirty="0">
                <a:solidFill>
                  <a:schemeClr val="bg1"/>
                </a:solidFill>
              </a:rPr>
              <a:t>A sexta praga do Egito</a:t>
            </a:r>
          </a:p>
        </p:txBody>
      </p:sp>
      <p:sp>
        <p:nvSpPr>
          <p:cNvPr id="4" name="CaixaDeTexto 3"/>
          <p:cNvSpPr txBox="1"/>
          <p:nvPr/>
        </p:nvSpPr>
        <p:spPr>
          <a:xfrm>
            <a:off x="6267450" y="6305550"/>
            <a:ext cx="1762125" cy="338554"/>
          </a:xfrm>
          <a:prstGeom prst="rect">
            <a:avLst/>
          </a:prstGeom>
          <a:noFill/>
        </p:spPr>
        <p:txBody>
          <a:bodyPr wrap="square" rtlCol="0">
            <a:spAutoFit/>
          </a:bodyPr>
          <a:lstStyle/>
          <a:p>
            <a:r>
              <a:rPr lang="pt-BR" sz="1600" dirty="0">
                <a:solidFill>
                  <a:schemeClr val="bg1"/>
                </a:solidFill>
              </a:rPr>
              <a:t>A falsa peste negra</a:t>
            </a:r>
          </a:p>
        </p:txBody>
      </p:sp>
      <p:sp>
        <p:nvSpPr>
          <p:cNvPr id="8" name="CaixaDeTexto 7"/>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16</a:t>
            </a:r>
          </a:p>
        </p:txBody>
      </p:sp>
    </p:spTree>
    <p:extLst>
      <p:ext uri="{BB962C8B-B14F-4D97-AF65-F5344CB8AC3E}">
        <p14:creationId xmlns:p14="http://schemas.microsoft.com/office/powerpoint/2010/main" val="3422679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083442" y="753979"/>
            <a:ext cx="2987749" cy="578846"/>
          </a:xfrm>
        </p:spPr>
        <p:txBody>
          <a:bodyPr>
            <a:normAutofit/>
          </a:bodyPr>
          <a:lstStyle/>
          <a:p>
            <a:r>
              <a:rPr lang="pt-BR" sz="2400" b="1" dirty="0">
                <a:solidFill>
                  <a:schemeClr val="bg1"/>
                </a:solidFill>
                <a:latin typeface="+mn-lt"/>
              </a:rPr>
              <a:t>A culpa e os culpados</a:t>
            </a:r>
          </a:p>
        </p:txBody>
      </p:sp>
      <p:sp>
        <p:nvSpPr>
          <p:cNvPr id="4" name="Título 1"/>
          <p:cNvSpPr txBox="1">
            <a:spLocks/>
          </p:cNvSpPr>
          <p:nvPr/>
        </p:nvSpPr>
        <p:spPr>
          <a:xfrm>
            <a:off x="685800" y="31898"/>
            <a:ext cx="7772400" cy="7017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a:solidFill>
                  <a:schemeClr val="bg1"/>
                </a:solidFill>
              </a:rPr>
              <a:t>Iconografias</a:t>
            </a:r>
            <a:endParaRPr lang="pt-BR" sz="4000" b="1" dirty="0">
              <a:solidFill>
                <a:schemeClr val="bg1"/>
              </a:solidFill>
            </a:endParaRPr>
          </a:p>
        </p:txBody>
      </p:sp>
      <p:cxnSp>
        <p:nvCxnSpPr>
          <p:cNvPr id="5" name="Conector reto 4"/>
          <p:cNvCxnSpPr/>
          <p:nvPr/>
        </p:nvCxnSpPr>
        <p:spPr>
          <a:xfrm flipV="1">
            <a:off x="14171" y="684010"/>
            <a:ext cx="9144000" cy="106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Imagem 5" descr="Imagem relacionada"/>
          <p:cNvPicPr/>
          <p:nvPr/>
        </p:nvPicPr>
        <p:blipFill>
          <a:blip r:embed="rId2">
            <a:extLst>
              <a:ext uri="{28A0092B-C50C-407E-A947-70E740481C1C}">
                <a14:useLocalDpi xmlns:a14="http://schemas.microsoft.com/office/drawing/2010/main" val="0"/>
              </a:ext>
            </a:extLst>
          </a:blip>
          <a:srcRect/>
          <a:stretch>
            <a:fillRect/>
          </a:stretch>
        </p:blipFill>
        <p:spPr bwMode="auto">
          <a:xfrm>
            <a:off x="1350331" y="1568633"/>
            <a:ext cx="6464602" cy="4385600"/>
          </a:xfrm>
          <a:prstGeom prst="rect">
            <a:avLst/>
          </a:prstGeom>
          <a:noFill/>
          <a:ln>
            <a:noFill/>
          </a:ln>
        </p:spPr>
      </p:pic>
      <p:sp>
        <p:nvSpPr>
          <p:cNvPr id="7" name="CaixaDeTexto 6"/>
          <p:cNvSpPr txBox="1"/>
          <p:nvPr/>
        </p:nvSpPr>
        <p:spPr>
          <a:xfrm>
            <a:off x="6326373" y="6049920"/>
            <a:ext cx="2264734" cy="372140"/>
          </a:xfrm>
          <a:prstGeom prst="rect">
            <a:avLst/>
          </a:prstGeom>
          <a:noFill/>
        </p:spPr>
        <p:txBody>
          <a:bodyPr wrap="square" rtlCol="0">
            <a:spAutoFit/>
          </a:bodyPr>
          <a:lstStyle/>
          <a:p>
            <a:r>
              <a:rPr lang="pt-BR" i="1" dirty="0">
                <a:solidFill>
                  <a:schemeClr val="bg1"/>
                </a:solidFill>
              </a:rPr>
              <a:t>Terra </a:t>
            </a:r>
            <a:r>
              <a:rPr lang="pt-BR" i="1" dirty="0" err="1">
                <a:solidFill>
                  <a:schemeClr val="bg1"/>
                </a:solidFill>
              </a:rPr>
              <a:t>veneratur</a:t>
            </a:r>
            <a:endParaRPr lang="pt-BR" i="1" dirty="0">
              <a:solidFill>
                <a:schemeClr val="bg1"/>
              </a:solidFill>
            </a:endParaRPr>
          </a:p>
        </p:txBody>
      </p:sp>
      <p:sp>
        <p:nvSpPr>
          <p:cNvPr id="8" name="CaixaDeTexto 7"/>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17</a:t>
            </a:r>
          </a:p>
        </p:txBody>
      </p:sp>
    </p:spTree>
    <p:extLst>
      <p:ext uri="{BB962C8B-B14F-4D97-AF65-F5344CB8AC3E}">
        <p14:creationId xmlns:p14="http://schemas.microsoft.com/office/powerpoint/2010/main" val="292391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5652120" y="5805264"/>
            <a:ext cx="3181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charset="0"/>
              <a:buNone/>
              <a:tabLst/>
              <a:defRPr/>
            </a:pPr>
            <a:r>
              <a:rPr kumimoji="0" lang="pt-BR" altLang="pt-BR" sz="1800" b="1" i="0" u="none" strike="noStrike" kern="1200" cap="none" spc="0" normalizeH="0" baseline="0" noProof="0" dirty="0">
                <a:ln>
                  <a:noFill/>
                </a:ln>
                <a:solidFill>
                  <a:srgbClr val="FFFF00"/>
                </a:solidFill>
                <a:effectLst/>
                <a:uLnTx/>
                <a:uFillTx/>
                <a:latin typeface="Calibri" pitchFamily="34" charset="0"/>
                <a:ea typeface="+mn-ea"/>
                <a:cs typeface="+mn-cs"/>
              </a:rPr>
              <a:t>alfredoveiganeto@gmail.com</a:t>
            </a:r>
          </a:p>
        </p:txBody>
      </p:sp>
      <p:sp>
        <p:nvSpPr>
          <p:cNvPr id="8" name="Subtítulo 7"/>
          <p:cNvSpPr>
            <a:spLocks noGrp="1"/>
          </p:cNvSpPr>
          <p:nvPr>
            <p:ph type="subTitle" idx="1"/>
          </p:nvPr>
        </p:nvSpPr>
        <p:spPr>
          <a:xfrm>
            <a:off x="107504" y="885478"/>
            <a:ext cx="8928992" cy="5339800"/>
          </a:xfrm>
        </p:spPr>
        <p:txBody>
          <a:bodyPr/>
          <a:lstStyle/>
          <a:p>
            <a:endParaRPr lang="pt-BR" dirty="0"/>
          </a:p>
          <a:p>
            <a:endParaRPr lang="pt-BR" dirty="0"/>
          </a:p>
          <a:p>
            <a:endParaRPr lang="pt-BR" dirty="0"/>
          </a:p>
          <a:p>
            <a:endParaRPr lang="pt-BR" dirty="0"/>
          </a:p>
          <a:p>
            <a:endParaRPr lang="pt-BR" dirty="0"/>
          </a:p>
          <a:p>
            <a:endParaRPr lang="pt-BR" sz="2000" dirty="0"/>
          </a:p>
          <a:p>
            <a:endParaRPr lang="pt-BR" sz="800" dirty="0"/>
          </a:p>
          <a:p>
            <a:endParaRPr lang="pt-BR" sz="800" dirty="0"/>
          </a:p>
          <a:p>
            <a:endParaRPr lang="pt-BR" sz="800" dirty="0"/>
          </a:p>
          <a:p>
            <a:pPr>
              <a:spcBef>
                <a:spcPts val="0"/>
              </a:spcBef>
            </a:pPr>
            <a:r>
              <a:rPr lang="pt-BR" b="1" dirty="0">
                <a:solidFill>
                  <a:srgbClr val="FFFF00"/>
                </a:solidFill>
              </a:rPr>
              <a:t>GPCC</a:t>
            </a:r>
            <a:r>
              <a:rPr lang="pt-BR" dirty="0"/>
              <a:t> – </a:t>
            </a:r>
            <a:r>
              <a:rPr lang="pt-BR" sz="2400" b="1" dirty="0"/>
              <a:t>Grupo de Pesquisa em Currículo e Contemporaneidade</a:t>
            </a:r>
          </a:p>
          <a:p>
            <a:pPr>
              <a:spcBef>
                <a:spcPts val="0"/>
              </a:spcBef>
            </a:pPr>
            <a:r>
              <a:rPr lang="pt-BR" sz="2400" dirty="0"/>
              <a:t>PPG-Educação/UFRGS</a:t>
            </a:r>
          </a:p>
          <a:p>
            <a:pPr>
              <a:spcBef>
                <a:spcPts val="0"/>
              </a:spcBef>
            </a:pPr>
            <a:r>
              <a:rPr lang="pt-BR" sz="1800" dirty="0"/>
              <a:t>Porto Alegre - Brasil</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07" y="2255749"/>
            <a:ext cx="8008144" cy="205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ixaDeTexto 9"/>
          <p:cNvSpPr txBox="1"/>
          <p:nvPr/>
        </p:nvSpPr>
        <p:spPr>
          <a:xfrm>
            <a:off x="827584" y="2420888"/>
            <a:ext cx="107514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7200" b="1" i="0" u="none" strike="noStrike" kern="1200" cap="none" spc="0" normalizeH="0" baseline="0" noProof="0" dirty="0">
                <a:ln>
                  <a:noFill/>
                </a:ln>
                <a:solidFill>
                  <a:prstClr val="black"/>
                </a:solidFill>
                <a:effectLst/>
                <a:uLnTx/>
                <a:uFillTx/>
                <a:latin typeface="Blackadder ITC" pitchFamily="82" charset="0"/>
                <a:ea typeface="+mn-ea"/>
                <a:cs typeface="+mn-cs"/>
              </a:rPr>
              <a:t> </a:t>
            </a:r>
            <a:r>
              <a:rPr kumimoji="0" lang="pt-BR" sz="8800" b="1" i="0" u="none" strike="noStrike" kern="1200" cap="none" spc="0" normalizeH="0" baseline="0" noProof="0" dirty="0">
                <a:ln>
                  <a:noFill/>
                </a:ln>
                <a:solidFill>
                  <a:prstClr val="black"/>
                </a:solidFill>
                <a:effectLst/>
                <a:uLnTx/>
                <a:uFillTx/>
                <a:latin typeface="Blackadder ITC" pitchFamily="82" charset="0"/>
                <a:ea typeface="+mn-ea"/>
                <a:cs typeface="+mn-cs"/>
              </a:rPr>
              <a:t>f</a:t>
            </a:r>
          </a:p>
        </p:txBody>
      </p:sp>
      <p:sp>
        <p:nvSpPr>
          <p:cNvPr id="11" name="CaixaDeTexto 10"/>
          <p:cNvSpPr txBox="1"/>
          <p:nvPr/>
        </p:nvSpPr>
        <p:spPr>
          <a:xfrm>
            <a:off x="622090" y="2552968"/>
            <a:ext cx="1280642" cy="1461547"/>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950" b="0" i="1" u="none" strike="noStrike" kern="1200" cap="none" spc="0" normalizeH="0" baseline="0" noProof="0" dirty="0">
                <a:ln>
                  <a:noFill/>
                </a:ln>
                <a:solidFill>
                  <a:prstClr val="black"/>
                </a:solidFill>
                <a:effectLst/>
                <a:uLnTx/>
                <a:uFillTx/>
                <a:latin typeface="Andalus"/>
                <a:ea typeface="Times New Roman"/>
                <a:cs typeface="+mn-cs"/>
              </a:rPr>
              <a:t>et alii et alii et alii et </a:t>
            </a:r>
            <a:r>
              <a:rPr kumimoji="0" lang="pt-BR" sz="950" b="0" i="1" u="none" strike="noStrike" kern="1200" cap="none" spc="0" normalizeH="0" baseline="0" noProof="0" dirty="0" err="1">
                <a:ln>
                  <a:noFill/>
                </a:ln>
                <a:solidFill>
                  <a:prstClr val="black"/>
                </a:solidFill>
                <a:effectLst/>
                <a:uLnTx/>
                <a:uFillTx/>
                <a:latin typeface="Andalus"/>
                <a:ea typeface="Times New Roman"/>
                <a:cs typeface="+mn-cs"/>
              </a:rPr>
              <a:t>et</a:t>
            </a:r>
            <a:r>
              <a:rPr kumimoji="0" lang="pt-BR" sz="950" b="0" i="1" u="none" strike="noStrike" kern="1200" cap="none" spc="0" normalizeH="0" baseline="0" noProof="0" dirty="0">
                <a:ln>
                  <a:noFill/>
                </a:ln>
                <a:solidFill>
                  <a:prstClr val="black"/>
                </a:solidFill>
                <a:effectLst/>
                <a:uLnTx/>
                <a:uFillTx/>
                <a:latin typeface="Andalus"/>
                <a:ea typeface="Times New Roman"/>
                <a:cs typeface="+mn-cs"/>
              </a:rPr>
              <a:t> alii et alii alii et alii et alii et alii et alii et alii et alii   et alii et alii et alii et alii et alii   et alii et alii et alii et alii et alii et alii et alii et alii et alii et alii et alii et alii et alii et alii et alii et alii et alii</a:t>
            </a:r>
            <a:endParaRPr kumimoji="0" lang="pt-BR" sz="950" b="0" i="1" u="none" strike="noStrike" kern="1200" cap="none" spc="0" normalizeH="0" baseline="0" noProof="0" dirty="0">
              <a:ln>
                <a:noFill/>
              </a:ln>
              <a:solidFill>
                <a:prstClr val="black"/>
              </a:solidFill>
              <a:effectLst/>
              <a:uLnTx/>
              <a:uFillTx/>
              <a:latin typeface="Times New Roman"/>
              <a:ea typeface="Times New Roman"/>
              <a:cs typeface="+mn-cs"/>
            </a:endParaRPr>
          </a:p>
        </p:txBody>
      </p:sp>
      <p:sp>
        <p:nvSpPr>
          <p:cNvPr id="12" name="Retângulo 11"/>
          <p:cNvSpPr/>
          <p:nvPr/>
        </p:nvSpPr>
        <p:spPr>
          <a:xfrm>
            <a:off x="678596" y="2552968"/>
            <a:ext cx="1152128" cy="1461547"/>
          </a:xfrm>
          <a:prstGeom prst="rect">
            <a:avLst/>
          </a:prstGeom>
          <a:noFill/>
          <a:ln w="571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CaixaDeTexto 12"/>
          <p:cNvSpPr txBox="1"/>
          <p:nvPr/>
        </p:nvSpPr>
        <p:spPr>
          <a:xfrm>
            <a:off x="5940152" y="2566405"/>
            <a:ext cx="252028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FFFF00"/>
                </a:solidFill>
                <a:effectLst/>
                <a:uLnTx/>
                <a:uFillTx/>
                <a:latin typeface="Calibri"/>
                <a:ea typeface="+mn-ea"/>
                <a:cs typeface="+mn-cs"/>
              </a:rPr>
              <a:t>PORTAL DE ACESSO 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600" b="1" i="0" u="none" strike="noStrike" kern="1200" cap="none" spc="0" normalizeH="0" baseline="0" noProof="0" dirty="0">
              <a:ln>
                <a:noFill/>
              </a:ln>
              <a:solidFill>
                <a:srgbClr val="FFFF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FFFF00"/>
                </a:solidFill>
                <a:effectLst/>
                <a:uLnTx/>
                <a:uFillTx/>
                <a:latin typeface="Calibri"/>
                <a:ea typeface="+mn-ea"/>
                <a:cs typeface="+mn-cs"/>
              </a:rPr>
              <a:t>eventos – cursos – textos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FFFF00"/>
                </a:solidFill>
                <a:effectLst/>
                <a:uLnTx/>
                <a:uFillTx/>
                <a:latin typeface="Calibri"/>
                <a:ea typeface="+mn-ea"/>
                <a:cs typeface="+mn-cs"/>
              </a:rPr>
              <a:t>lançamentos – sites – fotos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FFFF00"/>
                </a:solidFill>
                <a:effectLst/>
                <a:uLnTx/>
                <a:uFillTx/>
                <a:latin typeface="Calibri"/>
                <a:ea typeface="+mn-ea"/>
                <a:cs typeface="+mn-cs"/>
              </a:rPr>
              <a:t>filmes – livros – vídeos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FFFF00"/>
                </a:solidFill>
                <a:effectLst/>
                <a:uLnTx/>
                <a:uFillTx/>
                <a:latin typeface="Calibri"/>
                <a:ea typeface="+mn-ea"/>
                <a:cs typeface="+mn-cs"/>
              </a:rPr>
              <a:t>teses – dissertações</a:t>
            </a:r>
          </a:p>
        </p:txBody>
      </p:sp>
      <p:cxnSp>
        <p:nvCxnSpPr>
          <p:cNvPr id="17" name="Conector reto 16"/>
          <p:cNvCxnSpPr/>
          <p:nvPr/>
        </p:nvCxnSpPr>
        <p:spPr>
          <a:xfrm>
            <a:off x="0" y="764704"/>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971600" y="180106"/>
            <a:ext cx="7200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rgbClr val="FFFF00"/>
                </a:solidFill>
                <a:latin typeface="Calibri"/>
              </a:rPr>
              <a:t>Pandemias medievais e as Artes</a:t>
            </a:r>
            <a:endParaRPr kumimoji="0" lang="pt-BR" sz="2800" b="1" i="0" u="none" strike="noStrike" kern="1200" cap="none" spc="0" normalizeH="0" baseline="0" noProof="0" dirty="0">
              <a:ln>
                <a:noFill/>
              </a:ln>
              <a:solidFill>
                <a:srgbClr val="FFFF00"/>
              </a:solidFill>
              <a:effectLst/>
              <a:uLnTx/>
              <a:uFillTx/>
              <a:latin typeface="Calibri"/>
              <a:ea typeface="+mn-ea"/>
              <a:cs typeface="+mn-cs"/>
            </a:endParaRPr>
          </a:p>
        </p:txBody>
      </p:sp>
      <p:sp>
        <p:nvSpPr>
          <p:cNvPr id="2" name="CaixaDeTexto 1"/>
          <p:cNvSpPr txBox="1"/>
          <p:nvPr/>
        </p:nvSpPr>
        <p:spPr>
          <a:xfrm>
            <a:off x="228600" y="279400"/>
            <a:ext cx="535484" cy="369332"/>
          </a:xfrm>
          <a:prstGeom prst="rect">
            <a:avLst/>
          </a:prstGeom>
          <a:noFill/>
        </p:spPr>
        <p:txBody>
          <a:bodyPr wrap="square" rtlCol="0">
            <a:spAutoFit/>
          </a:bodyPr>
          <a:lstStyle/>
          <a:p>
            <a:pPr algn="ctr"/>
            <a:r>
              <a:rPr lang="pt-BR" b="1" dirty="0"/>
              <a:t>1</a:t>
            </a:r>
          </a:p>
        </p:txBody>
      </p:sp>
    </p:spTree>
    <p:extLst>
      <p:ext uri="{BB962C8B-B14F-4D97-AF65-F5344CB8AC3E}">
        <p14:creationId xmlns:p14="http://schemas.microsoft.com/office/powerpoint/2010/main" val="1118668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62575" y="6211183"/>
            <a:ext cx="2676525" cy="332492"/>
          </a:xfrm>
        </p:spPr>
        <p:txBody>
          <a:bodyPr>
            <a:normAutofit fontScale="85000" lnSpcReduction="10000"/>
          </a:bodyPr>
          <a:lstStyle/>
          <a:p>
            <a:r>
              <a:rPr lang="pt-BR" sz="1800" i="1" dirty="0">
                <a:solidFill>
                  <a:schemeClr val="bg1"/>
                </a:solidFill>
              </a:rPr>
              <a:t>A caçada</a:t>
            </a:r>
            <a:r>
              <a:rPr lang="pt-BR" sz="1800" dirty="0">
                <a:solidFill>
                  <a:schemeClr val="bg1"/>
                </a:solidFill>
              </a:rPr>
              <a:t>. Autor desconhecido</a:t>
            </a:r>
          </a:p>
        </p:txBody>
      </p:sp>
      <p:sp>
        <p:nvSpPr>
          <p:cNvPr id="4" name="Título 1"/>
          <p:cNvSpPr txBox="1">
            <a:spLocks/>
          </p:cNvSpPr>
          <p:nvPr/>
        </p:nvSpPr>
        <p:spPr>
          <a:xfrm>
            <a:off x="685800" y="31898"/>
            <a:ext cx="7772400" cy="7017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chemeClr val="bg1"/>
                </a:solidFill>
              </a:rPr>
              <a:t>Iconografias</a:t>
            </a:r>
          </a:p>
        </p:txBody>
      </p:sp>
      <p:cxnSp>
        <p:nvCxnSpPr>
          <p:cNvPr id="5" name="Conector reto 4"/>
          <p:cNvCxnSpPr/>
          <p:nvPr/>
        </p:nvCxnSpPr>
        <p:spPr>
          <a:xfrm flipV="1">
            <a:off x="14171" y="684010"/>
            <a:ext cx="9144000" cy="1063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Imagem 5" descr="https://i0.wp.com/socientifica.com.br/wp-content/uploads/2020/01/Inquisi%C3%A7%C3%A3o-3.jpg?resize=602%2C571&amp;ssl=1"/>
          <p:cNvPicPr/>
          <p:nvPr/>
        </p:nvPicPr>
        <p:blipFill>
          <a:blip r:embed="rId2">
            <a:extLst>
              <a:ext uri="{28A0092B-C50C-407E-A947-70E740481C1C}">
                <a14:useLocalDpi xmlns:a14="http://schemas.microsoft.com/office/drawing/2010/main" val="0"/>
              </a:ext>
            </a:extLst>
          </a:blip>
          <a:srcRect/>
          <a:stretch>
            <a:fillRect/>
          </a:stretch>
        </p:blipFill>
        <p:spPr bwMode="auto">
          <a:xfrm>
            <a:off x="1304924" y="1210782"/>
            <a:ext cx="6543675" cy="4885218"/>
          </a:xfrm>
          <a:prstGeom prst="rect">
            <a:avLst/>
          </a:prstGeom>
          <a:noFill/>
          <a:ln>
            <a:noFill/>
          </a:ln>
        </p:spPr>
      </p:pic>
      <p:sp>
        <p:nvSpPr>
          <p:cNvPr id="7" name="Título 1"/>
          <p:cNvSpPr>
            <a:spLocks noGrp="1"/>
          </p:cNvSpPr>
          <p:nvPr>
            <p:ph type="ctrTitle"/>
          </p:nvPr>
        </p:nvSpPr>
        <p:spPr>
          <a:xfrm>
            <a:off x="3083442" y="592054"/>
            <a:ext cx="2987749" cy="578846"/>
          </a:xfrm>
        </p:spPr>
        <p:txBody>
          <a:bodyPr>
            <a:normAutofit/>
          </a:bodyPr>
          <a:lstStyle/>
          <a:p>
            <a:r>
              <a:rPr lang="pt-BR" sz="2400" b="1" dirty="0">
                <a:solidFill>
                  <a:schemeClr val="bg1"/>
                </a:solidFill>
                <a:latin typeface="+mn-lt"/>
              </a:rPr>
              <a:t>A culpa e os culpados</a:t>
            </a:r>
          </a:p>
        </p:txBody>
      </p:sp>
      <p:sp>
        <p:nvSpPr>
          <p:cNvPr id="8" name="CaixaDeTexto 7"/>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18</a:t>
            </a:r>
          </a:p>
        </p:txBody>
      </p:sp>
    </p:spTree>
    <p:extLst>
      <p:ext uri="{BB962C8B-B14F-4D97-AF65-F5344CB8AC3E}">
        <p14:creationId xmlns:p14="http://schemas.microsoft.com/office/powerpoint/2010/main" val="39897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https://media.npr.org/assets/img/2017/08/09/5a_custom-c97d567881449557cb29cecbe29939c91d37544e-s800-c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49" y="943769"/>
            <a:ext cx="8347411" cy="501888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a:spLocks noGrp="1"/>
          </p:cNvSpPr>
          <p:nvPr>
            <p:ph type="ctrTitle"/>
          </p:nvPr>
        </p:nvSpPr>
        <p:spPr>
          <a:xfrm>
            <a:off x="3083442" y="192004"/>
            <a:ext cx="2987749" cy="578846"/>
          </a:xfrm>
        </p:spPr>
        <p:txBody>
          <a:bodyPr>
            <a:normAutofit/>
          </a:bodyPr>
          <a:lstStyle/>
          <a:p>
            <a:r>
              <a:rPr lang="pt-BR" sz="2400" b="1" dirty="0">
                <a:solidFill>
                  <a:schemeClr val="bg1"/>
                </a:solidFill>
                <a:latin typeface="+mn-lt"/>
              </a:rPr>
              <a:t>A culpa e os culpados</a:t>
            </a:r>
          </a:p>
        </p:txBody>
      </p:sp>
      <p:sp>
        <p:nvSpPr>
          <p:cNvPr id="4" name="CaixaDeTexto 3"/>
          <p:cNvSpPr txBox="1"/>
          <p:nvPr/>
        </p:nvSpPr>
        <p:spPr>
          <a:xfrm>
            <a:off x="5724525" y="6096000"/>
            <a:ext cx="3152775" cy="338554"/>
          </a:xfrm>
          <a:prstGeom prst="rect">
            <a:avLst/>
          </a:prstGeom>
          <a:noFill/>
        </p:spPr>
        <p:txBody>
          <a:bodyPr wrap="square" rtlCol="0">
            <a:spAutoFit/>
          </a:bodyPr>
          <a:lstStyle/>
          <a:p>
            <a:r>
              <a:rPr lang="pt-BR" sz="1600" i="1" dirty="0">
                <a:solidFill>
                  <a:schemeClr val="bg1"/>
                </a:solidFill>
              </a:rPr>
              <a:t>Judeus na fogueira</a:t>
            </a:r>
            <a:r>
              <a:rPr lang="pt-BR" sz="1600" dirty="0">
                <a:solidFill>
                  <a:schemeClr val="bg1"/>
                </a:solidFill>
              </a:rPr>
              <a:t>. Gilles Le </a:t>
            </a:r>
            <a:r>
              <a:rPr lang="pt-BR" sz="1600" dirty="0" err="1">
                <a:solidFill>
                  <a:schemeClr val="bg1"/>
                </a:solidFill>
              </a:rPr>
              <a:t>Muisis</a:t>
            </a:r>
            <a:endParaRPr lang="pt-BR" sz="1600" dirty="0">
              <a:solidFill>
                <a:schemeClr val="bg1"/>
              </a:solidFill>
            </a:endParaRPr>
          </a:p>
        </p:txBody>
      </p:sp>
      <p:sp>
        <p:nvSpPr>
          <p:cNvPr id="5" name="CaixaDeTexto 4"/>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19</a:t>
            </a:r>
          </a:p>
        </p:txBody>
      </p:sp>
    </p:spTree>
    <p:extLst>
      <p:ext uri="{BB962C8B-B14F-4D97-AF65-F5344CB8AC3E}">
        <p14:creationId xmlns:p14="http://schemas.microsoft.com/office/powerpoint/2010/main" val="359757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m 1" descr="Aventuras na História · Peste Negra: Como as pessoas reagiram à ..."/>
          <p:cNvPicPr/>
          <p:nvPr/>
        </p:nvPicPr>
        <p:blipFill>
          <a:blip r:embed="rId2">
            <a:extLst>
              <a:ext uri="{28A0092B-C50C-407E-A947-70E740481C1C}">
                <a14:useLocalDpi xmlns:a14="http://schemas.microsoft.com/office/drawing/2010/main" val="0"/>
              </a:ext>
            </a:extLst>
          </a:blip>
          <a:srcRect/>
          <a:stretch>
            <a:fillRect/>
          </a:stretch>
        </p:blipFill>
        <p:spPr bwMode="auto">
          <a:xfrm>
            <a:off x="619125" y="1105534"/>
            <a:ext cx="7924800" cy="4571365"/>
          </a:xfrm>
          <a:prstGeom prst="rect">
            <a:avLst/>
          </a:prstGeom>
          <a:noFill/>
          <a:ln>
            <a:noFill/>
          </a:ln>
        </p:spPr>
      </p:pic>
      <p:sp>
        <p:nvSpPr>
          <p:cNvPr id="3" name="Retângulo 2"/>
          <p:cNvSpPr/>
          <p:nvPr/>
        </p:nvSpPr>
        <p:spPr>
          <a:xfrm>
            <a:off x="3133101" y="329684"/>
            <a:ext cx="2916183" cy="461665"/>
          </a:xfrm>
          <a:prstGeom prst="rect">
            <a:avLst/>
          </a:prstGeom>
        </p:spPr>
        <p:txBody>
          <a:bodyPr wrap="none">
            <a:spAutoFit/>
          </a:bodyPr>
          <a:lstStyle/>
          <a:p>
            <a:r>
              <a:rPr lang="pt-BR" sz="2400" b="1" dirty="0">
                <a:solidFill>
                  <a:schemeClr val="bg1"/>
                </a:solidFill>
              </a:rPr>
              <a:t>A culpa e os culpados</a:t>
            </a:r>
            <a:endParaRPr lang="pt-BR" sz="2400" dirty="0"/>
          </a:p>
        </p:txBody>
      </p:sp>
      <p:sp>
        <p:nvSpPr>
          <p:cNvPr id="4" name="CaixaDeTexto 3"/>
          <p:cNvSpPr txBox="1"/>
          <p:nvPr/>
        </p:nvSpPr>
        <p:spPr>
          <a:xfrm>
            <a:off x="5495925" y="5905500"/>
            <a:ext cx="3152775" cy="338554"/>
          </a:xfrm>
          <a:prstGeom prst="rect">
            <a:avLst/>
          </a:prstGeom>
          <a:noFill/>
        </p:spPr>
        <p:txBody>
          <a:bodyPr wrap="square" rtlCol="0">
            <a:spAutoFit/>
          </a:bodyPr>
          <a:lstStyle/>
          <a:p>
            <a:r>
              <a:rPr lang="pt-BR" sz="1600" i="1" dirty="0">
                <a:solidFill>
                  <a:schemeClr val="bg1"/>
                </a:solidFill>
              </a:rPr>
              <a:t>Judeus na fogueira</a:t>
            </a:r>
            <a:r>
              <a:rPr lang="pt-BR" sz="1600" dirty="0">
                <a:solidFill>
                  <a:schemeClr val="bg1"/>
                </a:solidFill>
              </a:rPr>
              <a:t>. Gilles Le </a:t>
            </a:r>
            <a:r>
              <a:rPr lang="pt-BR" sz="1600" dirty="0" err="1">
                <a:solidFill>
                  <a:schemeClr val="bg1"/>
                </a:solidFill>
              </a:rPr>
              <a:t>Muisis</a:t>
            </a:r>
            <a:endParaRPr lang="pt-BR" sz="1600" dirty="0">
              <a:solidFill>
                <a:schemeClr val="bg1"/>
              </a:solidFill>
            </a:endParaRPr>
          </a:p>
        </p:txBody>
      </p:sp>
      <p:sp>
        <p:nvSpPr>
          <p:cNvPr id="5" name="CaixaDeTexto 4"/>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20</a:t>
            </a:r>
          </a:p>
        </p:txBody>
      </p:sp>
    </p:spTree>
    <p:extLst>
      <p:ext uri="{BB962C8B-B14F-4D97-AF65-F5344CB8AC3E}">
        <p14:creationId xmlns:p14="http://schemas.microsoft.com/office/powerpoint/2010/main" val="3736112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religion, flagellant, flagellant, whip, woodcut, out of: Sebastian M&amp;#252;nster (1488 - 1552), &amp;#39;Cosmographia&amp;#39;, -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394" y="569896"/>
            <a:ext cx="2926829" cy="4458537"/>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5320579" y="5063160"/>
            <a:ext cx="2795804" cy="707886"/>
          </a:xfrm>
          <a:prstGeom prst="rect">
            <a:avLst/>
          </a:prstGeom>
          <a:noFill/>
        </p:spPr>
        <p:txBody>
          <a:bodyPr wrap="square" rtlCol="0">
            <a:spAutoFit/>
          </a:bodyPr>
          <a:lstStyle/>
          <a:p>
            <a:r>
              <a:rPr lang="pt-BR" sz="2000" b="1" dirty="0">
                <a:solidFill>
                  <a:schemeClr val="bg1"/>
                </a:solidFill>
              </a:rPr>
              <a:t>Flagelantes – </a:t>
            </a:r>
            <a:r>
              <a:rPr lang="pt-BR" sz="2000" dirty="0">
                <a:solidFill>
                  <a:schemeClr val="bg1"/>
                </a:solidFill>
              </a:rPr>
              <a:t>o objeto</a:t>
            </a:r>
          </a:p>
          <a:p>
            <a:r>
              <a:rPr lang="pt-BR" sz="2000" dirty="0">
                <a:solidFill>
                  <a:schemeClr val="bg1"/>
                </a:solidFill>
              </a:rPr>
              <a:t>                      (disciplinar)</a:t>
            </a:r>
          </a:p>
        </p:txBody>
      </p:sp>
      <p:sp>
        <p:nvSpPr>
          <p:cNvPr id="6" name="Retângulo 5"/>
          <p:cNvSpPr/>
          <p:nvPr/>
        </p:nvSpPr>
        <p:spPr>
          <a:xfrm>
            <a:off x="2295525" y="6086475"/>
            <a:ext cx="4210050" cy="390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272712" y="266700"/>
            <a:ext cx="535484" cy="369332"/>
          </a:xfrm>
          <a:prstGeom prst="rect">
            <a:avLst/>
          </a:prstGeom>
          <a:noFill/>
        </p:spPr>
        <p:txBody>
          <a:bodyPr wrap="square" rtlCol="0">
            <a:spAutoFit/>
          </a:bodyPr>
          <a:lstStyle/>
          <a:p>
            <a:pPr algn="ctr"/>
            <a:r>
              <a:rPr lang="pt-BR" b="1" dirty="0">
                <a:solidFill>
                  <a:schemeClr val="bg1"/>
                </a:solidFill>
              </a:rPr>
              <a:t>21</a:t>
            </a:r>
          </a:p>
        </p:txBody>
      </p:sp>
      <p:pic>
        <p:nvPicPr>
          <p:cNvPr id="2050" name="Picture 2" descr="Quadragesima (Lent) Royal 6 E VII Author: James le Palmer Title Omne Bonum (Ebrietas-Humanus) Origin England, S. E. (London) Date c. 1360- c. 1375">
            <a:extLst>
              <a:ext uri="{FF2B5EF4-FFF2-40B4-BE49-F238E27FC236}">
                <a16:creationId xmlns:a16="http://schemas.microsoft.com/office/drawing/2014/main" id="{1C755631-9584-436E-B774-B45186416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53" y="339693"/>
            <a:ext cx="3644808" cy="5435131"/>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4C8587B-02F8-4E8E-988B-ED4961248EE6}"/>
              </a:ext>
            </a:extLst>
          </p:cNvPr>
          <p:cNvSpPr txBox="1"/>
          <p:nvPr/>
        </p:nvSpPr>
        <p:spPr>
          <a:xfrm>
            <a:off x="6122125" y="5765055"/>
            <a:ext cx="1628503" cy="369332"/>
          </a:xfrm>
          <a:prstGeom prst="rect">
            <a:avLst/>
          </a:prstGeom>
          <a:noFill/>
        </p:spPr>
        <p:txBody>
          <a:bodyPr wrap="square" rtlCol="0">
            <a:spAutoFit/>
          </a:bodyPr>
          <a:lstStyle/>
          <a:p>
            <a:r>
              <a:rPr lang="pt-BR" i="1" dirty="0" err="1">
                <a:solidFill>
                  <a:schemeClr val="bg1"/>
                </a:solidFill>
              </a:rPr>
              <a:t>Examologesis</a:t>
            </a:r>
            <a:endParaRPr lang="pt-BR" i="1" dirty="0">
              <a:solidFill>
                <a:schemeClr val="bg1"/>
              </a:solidFill>
            </a:endParaRPr>
          </a:p>
        </p:txBody>
      </p:sp>
      <p:sp>
        <p:nvSpPr>
          <p:cNvPr id="8" name="CaixaDeTexto 7">
            <a:extLst>
              <a:ext uri="{FF2B5EF4-FFF2-40B4-BE49-F238E27FC236}">
                <a16:creationId xmlns:a16="http://schemas.microsoft.com/office/drawing/2014/main" id="{C0713675-B1A7-4C57-AEC6-89A95F1E369D}"/>
              </a:ext>
            </a:extLst>
          </p:cNvPr>
          <p:cNvSpPr txBox="1"/>
          <p:nvPr/>
        </p:nvSpPr>
        <p:spPr>
          <a:xfrm>
            <a:off x="1181711" y="5830830"/>
            <a:ext cx="2463089" cy="646331"/>
          </a:xfrm>
          <a:prstGeom prst="rect">
            <a:avLst/>
          </a:prstGeom>
          <a:noFill/>
        </p:spPr>
        <p:txBody>
          <a:bodyPr wrap="square" rtlCol="0">
            <a:spAutoFit/>
          </a:bodyPr>
          <a:lstStyle/>
          <a:p>
            <a:pPr algn="ctr"/>
            <a:r>
              <a:rPr lang="pt-BR" b="1" dirty="0">
                <a:solidFill>
                  <a:schemeClr val="bg1"/>
                </a:solidFill>
              </a:rPr>
              <a:t>A confissão – </a:t>
            </a:r>
            <a:r>
              <a:rPr lang="pt-BR" dirty="0">
                <a:solidFill>
                  <a:schemeClr val="bg1"/>
                </a:solidFill>
              </a:rPr>
              <a:t>a palavra</a:t>
            </a:r>
          </a:p>
          <a:p>
            <a:pPr algn="ctr"/>
            <a:r>
              <a:rPr lang="pt-BR" i="1" dirty="0" err="1">
                <a:solidFill>
                  <a:schemeClr val="bg1"/>
                </a:solidFill>
              </a:rPr>
              <a:t>Exagouresis</a:t>
            </a:r>
            <a:endParaRPr lang="pt-BR" i="1" dirty="0">
              <a:solidFill>
                <a:schemeClr val="bg1"/>
              </a:solidFill>
            </a:endParaRPr>
          </a:p>
        </p:txBody>
      </p:sp>
    </p:spTree>
    <p:extLst>
      <p:ext uri="{BB962C8B-B14F-4D97-AF65-F5344CB8AC3E}">
        <p14:creationId xmlns:p14="http://schemas.microsoft.com/office/powerpoint/2010/main" val="706723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143000" y="181623"/>
            <a:ext cx="6858000" cy="606286"/>
          </a:xfrm>
        </p:spPr>
        <p:txBody>
          <a:bodyPr>
            <a:normAutofit/>
          </a:bodyPr>
          <a:lstStyle/>
          <a:p>
            <a:r>
              <a:rPr lang="pt-BR" sz="3200" b="1" dirty="0">
                <a:solidFill>
                  <a:schemeClr val="bg1"/>
                </a:solidFill>
              </a:rPr>
              <a:t>O </a:t>
            </a:r>
            <a:r>
              <a:rPr lang="pt-BR" sz="3200" b="1" i="1" dirty="0">
                <a:solidFill>
                  <a:schemeClr val="bg1"/>
                </a:solidFill>
              </a:rPr>
              <a:t>negacionismo</a:t>
            </a:r>
            <a:r>
              <a:rPr lang="pt-BR" sz="3200" b="1" dirty="0">
                <a:solidFill>
                  <a:schemeClr val="bg1"/>
                </a:solidFill>
              </a:rPr>
              <a:t> e a </a:t>
            </a:r>
            <a:r>
              <a:rPr lang="pt-BR" sz="3200" b="1" i="1" dirty="0">
                <a:solidFill>
                  <a:schemeClr val="bg1"/>
                </a:solidFill>
              </a:rPr>
              <a:t>estultícia</a:t>
            </a:r>
          </a:p>
        </p:txBody>
      </p:sp>
      <p:pic>
        <p:nvPicPr>
          <p:cNvPr id="3" name="Imagem 2" descr="Reprodução">
            <a:extLst>
              <a:ext uri="{FF2B5EF4-FFF2-40B4-BE49-F238E27FC236}">
                <a16:creationId xmlns:a16="http://schemas.microsoft.com/office/drawing/2014/main" id="{E31141F3-5E46-43DC-94F1-1C279D8A41E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99211" y="2175309"/>
            <a:ext cx="6115757" cy="3291204"/>
          </a:xfrm>
          <a:prstGeom prst="rect">
            <a:avLst/>
          </a:prstGeom>
          <a:noFill/>
          <a:ln>
            <a:noFill/>
          </a:ln>
        </p:spPr>
      </p:pic>
      <p:sp>
        <p:nvSpPr>
          <p:cNvPr id="4" name="CaixaDeTexto 3">
            <a:extLst>
              <a:ext uri="{FF2B5EF4-FFF2-40B4-BE49-F238E27FC236}">
                <a16:creationId xmlns:a16="http://schemas.microsoft.com/office/drawing/2014/main" id="{4CE8704B-4DE5-4AF4-ADF0-21A2C0894E9D}"/>
              </a:ext>
            </a:extLst>
          </p:cNvPr>
          <p:cNvSpPr txBox="1"/>
          <p:nvPr/>
        </p:nvSpPr>
        <p:spPr>
          <a:xfrm>
            <a:off x="576470" y="5389835"/>
            <a:ext cx="8010940" cy="1200329"/>
          </a:xfrm>
          <a:prstGeom prst="rect">
            <a:avLst/>
          </a:prstGeom>
          <a:noFill/>
        </p:spPr>
        <p:txBody>
          <a:bodyPr wrap="square" rtlCol="0">
            <a:spAutoFit/>
          </a:bodyPr>
          <a:lstStyle/>
          <a:p>
            <a:pPr algn="ctr"/>
            <a:r>
              <a:rPr lang="pt-BR" sz="2400" b="1" dirty="0">
                <a:solidFill>
                  <a:schemeClr val="bg1"/>
                </a:solidFill>
              </a:rPr>
              <a:t>O estulto nega, mesmo contra as “evidências mais evidentes”.</a:t>
            </a:r>
          </a:p>
          <a:p>
            <a:pPr algn="ctr"/>
            <a:r>
              <a:rPr lang="pt-BR" sz="2400" b="1" dirty="0">
                <a:solidFill>
                  <a:schemeClr val="bg1"/>
                </a:solidFill>
              </a:rPr>
              <a:t>O negacionista é um irracional. Ele fala muito, mas não escuta nem vê </a:t>
            </a:r>
            <a:r>
              <a:rPr lang="pt-BR" sz="2400" dirty="0">
                <a:solidFill>
                  <a:schemeClr val="bg1"/>
                </a:solidFill>
              </a:rPr>
              <a:t>(porque não consegue ou porque não quer).</a:t>
            </a:r>
          </a:p>
        </p:txBody>
      </p:sp>
      <p:sp>
        <p:nvSpPr>
          <p:cNvPr id="5" name="CaixaDeTexto 4">
            <a:extLst>
              <a:ext uri="{FF2B5EF4-FFF2-40B4-BE49-F238E27FC236}">
                <a16:creationId xmlns:a16="http://schemas.microsoft.com/office/drawing/2014/main" id="{6C0953B2-9C5B-409D-ABA1-CAAD88F160CF}"/>
              </a:ext>
            </a:extLst>
          </p:cNvPr>
          <p:cNvSpPr txBox="1"/>
          <p:nvPr/>
        </p:nvSpPr>
        <p:spPr>
          <a:xfrm>
            <a:off x="0" y="653275"/>
            <a:ext cx="9143999" cy="1200329"/>
          </a:xfrm>
          <a:prstGeom prst="rect">
            <a:avLst/>
          </a:prstGeom>
          <a:noFill/>
        </p:spPr>
        <p:txBody>
          <a:bodyPr wrap="square" rtlCol="0">
            <a:spAutoFit/>
          </a:bodyPr>
          <a:lstStyle/>
          <a:p>
            <a:pPr algn="ctr"/>
            <a:r>
              <a:rPr lang="pt-BR" sz="2400" b="1" dirty="0">
                <a:solidFill>
                  <a:schemeClr val="bg1"/>
                </a:solidFill>
              </a:rPr>
              <a:t>Em todas as epidemias e pandemias, surgiram e continuam surgindo </a:t>
            </a:r>
            <a:r>
              <a:rPr lang="pt-BR" sz="2400" b="1" i="1" dirty="0">
                <a:solidFill>
                  <a:schemeClr val="bg1"/>
                </a:solidFill>
              </a:rPr>
              <a:t>negacionistas</a:t>
            </a:r>
            <a:r>
              <a:rPr lang="pt-BR" sz="2400" b="1" dirty="0">
                <a:solidFill>
                  <a:schemeClr val="bg1"/>
                </a:solidFill>
              </a:rPr>
              <a:t>, cujas justificativas são de toda ordem. </a:t>
            </a:r>
          </a:p>
          <a:p>
            <a:pPr algn="ctr"/>
            <a:r>
              <a:rPr lang="pt-BR" sz="2400" b="1" dirty="0">
                <a:solidFill>
                  <a:schemeClr val="bg1"/>
                </a:solidFill>
              </a:rPr>
              <a:t>Tais justificativas são primárias e não resistem às mínimas evidências.</a:t>
            </a:r>
          </a:p>
        </p:txBody>
      </p:sp>
      <p:cxnSp>
        <p:nvCxnSpPr>
          <p:cNvPr id="8" name="Conector reto 7">
            <a:extLst>
              <a:ext uri="{FF2B5EF4-FFF2-40B4-BE49-F238E27FC236}">
                <a16:creationId xmlns:a16="http://schemas.microsoft.com/office/drawing/2014/main" id="{180CFB6A-017A-475F-985C-194983F90D8B}"/>
              </a:ext>
            </a:extLst>
          </p:cNvPr>
          <p:cNvCxnSpPr>
            <a:cxnSpLocks/>
          </p:cNvCxnSpPr>
          <p:nvPr/>
        </p:nvCxnSpPr>
        <p:spPr>
          <a:xfrm flipH="1">
            <a:off x="1763459" y="2175309"/>
            <a:ext cx="1104869" cy="326139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CE9666F0-F122-46C5-A198-8130DFBFEDC6}"/>
              </a:ext>
            </a:extLst>
          </p:cNvPr>
          <p:cNvCxnSpPr>
            <a:cxnSpLocks/>
          </p:cNvCxnSpPr>
          <p:nvPr/>
        </p:nvCxnSpPr>
        <p:spPr>
          <a:xfrm>
            <a:off x="1763459" y="2175309"/>
            <a:ext cx="1496579" cy="32514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575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C070AC3-1861-472D-B5A8-D84505F6F0B6}"/>
              </a:ext>
            </a:extLst>
          </p:cNvPr>
          <p:cNvSpPr/>
          <p:nvPr/>
        </p:nvSpPr>
        <p:spPr>
          <a:xfrm>
            <a:off x="258417" y="305076"/>
            <a:ext cx="8637105" cy="5869171"/>
          </a:xfrm>
          <a:prstGeom prst="rect">
            <a:avLst/>
          </a:prstGeom>
        </p:spPr>
        <p:txBody>
          <a:bodyPr wrap="square">
            <a:spAutoFit/>
          </a:bodyPr>
          <a:lstStyle/>
          <a:p>
            <a:pPr indent="449580" algn="ctr">
              <a:lnSpc>
                <a:spcPct val="107000"/>
              </a:lnSpc>
              <a:spcAft>
                <a:spcPts val="400"/>
              </a:spcAft>
            </a:pPr>
            <a:r>
              <a:rPr lang="pt-BR"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estultícia e os estultos</a:t>
            </a:r>
          </a:p>
          <a:p>
            <a:pPr indent="449580">
              <a:lnSpc>
                <a:spcPct val="107000"/>
              </a:lnSpc>
              <a:spcAft>
                <a:spcPts val="400"/>
              </a:spcAft>
            </a:pP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estultícia</a:t>
            </a: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é a condição daqueles que teimam em permanecer onde estão, não compreendem ―porque não querem ou não conseguem compreender― o que se lhes diz e mostra; e, por isso, não saem do lugar, não se movem. </a:t>
            </a:r>
            <a:endParaRPr lang="pt-B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449580">
              <a:lnSpc>
                <a:spcPct val="107000"/>
              </a:lnSpc>
              <a:spcAft>
                <a:spcPts val="400"/>
              </a:spcAft>
            </a:pP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Na </a:t>
            </a:r>
            <a:r>
              <a:rPr lang="pt-B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estultícia</a:t>
            </a: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parece haver uma lamentável combinação entre a </a:t>
            </a:r>
            <a:r>
              <a:rPr lang="pt-BR"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ignorância</a:t>
            </a: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e a </a:t>
            </a:r>
            <a:r>
              <a:rPr lang="pt-BR"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teimosia</a:t>
            </a: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449580">
              <a:lnSpc>
                <a:spcPct val="107000"/>
              </a:lnSpc>
              <a:spcAft>
                <a:spcPts val="400"/>
              </a:spcAft>
            </a:pP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lado da </a:t>
            </a:r>
            <a:r>
              <a:rPr lang="pt-BR"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ignorância</a:t>
            </a: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está a incapacidade mental decorrente do não conhecimento do mundo e do não reconhecimento do(s) outro(s) e, consequentemente, da desconsideração e desprezo pelo(s) outro(s). </a:t>
            </a:r>
          </a:p>
          <a:p>
            <a:pPr indent="449580">
              <a:lnSpc>
                <a:spcPct val="107000"/>
              </a:lnSpc>
              <a:spcAft>
                <a:spcPts val="400"/>
              </a:spcAft>
            </a:pP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lado da </a:t>
            </a:r>
            <a:r>
              <a:rPr lang="pt-BR"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teimosia</a:t>
            </a: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está a manifestação infantil e perversa de contrariar, cujas raízes situam-se nas profundezas da área </a:t>
            </a:r>
            <a:r>
              <a:rPr lang="pt-BR" sz="2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psi</a:t>
            </a: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e cujas origens sabe-se lá de onde vêm...</a:t>
            </a:r>
          </a:p>
        </p:txBody>
      </p:sp>
    </p:spTree>
    <p:extLst>
      <p:ext uri="{BB962C8B-B14F-4D97-AF65-F5344CB8AC3E}">
        <p14:creationId xmlns:p14="http://schemas.microsoft.com/office/powerpoint/2010/main" val="2163175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m 1" descr="Peste"/>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294858"/>
            <a:ext cx="6800850" cy="4777085"/>
          </a:xfrm>
          <a:prstGeom prst="rect">
            <a:avLst/>
          </a:prstGeom>
          <a:noFill/>
          <a:ln>
            <a:noFill/>
          </a:ln>
        </p:spPr>
      </p:pic>
      <p:sp>
        <p:nvSpPr>
          <p:cNvPr id="3" name="CaixaDeTexto 2"/>
          <p:cNvSpPr txBox="1"/>
          <p:nvPr/>
        </p:nvSpPr>
        <p:spPr>
          <a:xfrm>
            <a:off x="3176341" y="221574"/>
            <a:ext cx="2815384" cy="892552"/>
          </a:xfrm>
          <a:prstGeom prst="rect">
            <a:avLst/>
          </a:prstGeom>
          <a:noFill/>
        </p:spPr>
        <p:txBody>
          <a:bodyPr wrap="square" rtlCol="0">
            <a:spAutoFit/>
          </a:bodyPr>
          <a:lstStyle/>
          <a:p>
            <a:pPr algn="ctr"/>
            <a:r>
              <a:rPr lang="pt-BR" sz="2800" b="1" dirty="0">
                <a:solidFill>
                  <a:schemeClr val="bg1"/>
                </a:solidFill>
              </a:rPr>
              <a:t>Teatralização</a:t>
            </a:r>
          </a:p>
          <a:p>
            <a:pPr algn="ctr"/>
            <a:r>
              <a:rPr lang="pt-BR" sz="2400" dirty="0">
                <a:solidFill>
                  <a:schemeClr val="bg1"/>
                </a:solidFill>
              </a:rPr>
              <a:t>Danças macabras</a:t>
            </a:r>
          </a:p>
        </p:txBody>
      </p:sp>
      <p:sp>
        <p:nvSpPr>
          <p:cNvPr id="4" name="CaixaDeTexto 3"/>
          <p:cNvSpPr txBox="1"/>
          <p:nvPr/>
        </p:nvSpPr>
        <p:spPr>
          <a:xfrm>
            <a:off x="3609976" y="6127585"/>
            <a:ext cx="1924049" cy="369332"/>
          </a:xfrm>
          <a:prstGeom prst="rect">
            <a:avLst/>
          </a:prstGeom>
          <a:noFill/>
        </p:spPr>
        <p:txBody>
          <a:bodyPr wrap="square" rtlCol="0">
            <a:spAutoFit/>
          </a:bodyPr>
          <a:lstStyle/>
          <a:p>
            <a:r>
              <a:rPr lang="pt-BR" b="1" dirty="0">
                <a:solidFill>
                  <a:schemeClr val="bg1"/>
                </a:solidFill>
              </a:rPr>
              <a:t>A Dança da morte</a:t>
            </a:r>
            <a:endParaRPr lang="pt-BR" dirty="0">
              <a:solidFill>
                <a:schemeClr val="bg1"/>
              </a:solidFill>
            </a:endParaRPr>
          </a:p>
        </p:txBody>
      </p:sp>
      <p:sp>
        <p:nvSpPr>
          <p:cNvPr id="5" name="CaixaDeTexto 4"/>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22</a:t>
            </a:r>
          </a:p>
        </p:txBody>
      </p:sp>
    </p:spTree>
    <p:extLst>
      <p:ext uri="{BB962C8B-B14F-4D97-AF65-F5344CB8AC3E}">
        <p14:creationId xmlns:p14="http://schemas.microsoft.com/office/powerpoint/2010/main" val="1125214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Cine Festivais | Danças Macabras, Esqueletos e Outras Fantasia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084" y="663284"/>
            <a:ext cx="4695775" cy="26340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Brief History of the 'Danse Macabre' em 2020 (com image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125" y="3410206"/>
            <a:ext cx="4307734" cy="32308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descr="Peste"/>
          <p:cNvPicPr/>
          <p:nvPr/>
        </p:nvPicPr>
        <p:blipFill>
          <a:blip r:embed="rId4">
            <a:extLst>
              <a:ext uri="{28A0092B-C50C-407E-A947-70E740481C1C}">
                <a14:useLocalDpi xmlns:a14="http://schemas.microsoft.com/office/drawing/2010/main" val="0"/>
              </a:ext>
            </a:extLst>
          </a:blip>
          <a:srcRect/>
          <a:stretch>
            <a:fillRect/>
          </a:stretch>
        </p:blipFill>
        <p:spPr bwMode="auto">
          <a:xfrm>
            <a:off x="171472" y="3494430"/>
            <a:ext cx="4183960" cy="3176341"/>
          </a:xfrm>
          <a:prstGeom prst="rect">
            <a:avLst/>
          </a:prstGeom>
          <a:noFill/>
          <a:ln>
            <a:noFill/>
          </a:ln>
        </p:spPr>
      </p:pic>
      <p:sp>
        <p:nvSpPr>
          <p:cNvPr id="8" name="CaixaDeTexto 7"/>
          <p:cNvSpPr txBox="1"/>
          <p:nvPr/>
        </p:nvSpPr>
        <p:spPr>
          <a:xfrm>
            <a:off x="577518" y="1075807"/>
            <a:ext cx="2815384" cy="1631216"/>
          </a:xfrm>
          <a:prstGeom prst="rect">
            <a:avLst/>
          </a:prstGeom>
          <a:noFill/>
        </p:spPr>
        <p:txBody>
          <a:bodyPr wrap="square" rtlCol="0">
            <a:spAutoFit/>
          </a:bodyPr>
          <a:lstStyle/>
          <a:p>
            <a:pPr algn="ctr"/>
            <a:r>
              <a:rPr lang="pt-BR" sz="2800" b="1" dirty="0">
                <a:solidFill>
                  <a:schemeClr val="bg1"/>
                </a:solidFill>
              </a:rPr>
              <a:t>Teatralização</a:t>
            </a:r>
          </a:p>
          <a:p>
            <a:pPr algn="ctr"/>
            <a:r>
              <a:rPr lang="pt-BR" sz="2400" dirty="0">
                <a:solidFill>
                  <a:schemeClr val="bg1"/>
                </a:solidFill>
              </a:rPr>
              <a:t>Danças macabras</a:t>
            </a:r>
          </a:p>
          <a:p>
            <a:pPr algn="ctr"/>
            <a:r>
              <a:rPr lang="pt-BR" sz="2400" dirty="0">
                <a:solidFill>
                  <a:schemeClr val="bg1"/>
                </a:solidFill>
              </a:rPr>
              <a:t>ou</a:t>
            </a:r>
          </a:p>
          <a:p>
            <a:pPr algn="ctr"/>
            <a:r>
              <a:rPr lang="pt-BR" sz="2400" dirty="0">
                <a:solidFill>
                  <a:schemeClr val="bg1"/>
                </a:solidFill>
              </a:rPr>
              <a:t>Danças da Morte</a:t>
            </a:r>
          </a:p>
        </p:txBody>
      </p:sp>
      <p:sp>
        <p:nvSpPr>
          <p:cNvPr id="9" name="CaixaDeTexto 8"/>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23</a:t>
            </a:r>
          </a:p>
        </p:txBody>
      </p:sp>
    </p:spTree>
    <p:extLst>
      <p:ext uri="{BB962C8B-B14F-4D97-AF65-F5344CB8AC3E}">
        <p14:creationId xmlns:p14="http://schemas.microsoft.com/office/powerpoint/2010/main" val="2535609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m 1" descr="Uniforme utilizado por médicos para tratar pacientes infectado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25" y="965200"/>
            <a:ext cx="3105150" cy="1746250"/>
          </a:xfrm>
          <a:prstGeom prst="rect">
            <a:avLst/>
          </a:prstGeom>
          <a:noFill/>
          <a:ln>
            <a:noFill/>
          </a:ln>
        </p:spPr>
      </p:pic>
      <p:pic>
        <p:nvPicPr>
          <p:cNvPr id="3" name="Imagem 2" descr="https://aventurasnahistoria.uol.com.br/media/uploads/legacy/2019/01/14/medico-peste-112357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1269999"/>
            <a:ext cx="2800350" cy="5235576"/>
          </a:xfrm>
          <a:prstGeom prst="rect">
            <a:avLst/>
          </a:prstGeom>
          <a:noFill/>
          <a:ln>
            <a:noFill/>
          </a:ln>
        </p:spPr>
      </p:pic>
      <p:pic>
        <p:nvPicPr>
          <p:cNvPr id="4" name="Imagem 3" descr="C:\Users\Alfredo\AppData\Local\Microsoft\Windows\Temporary Internet Files\Content.MSO\AD77A4C.tmp"/>
          <p:cNvPicPr/>
          <p:nvPr/>
        </p:nvPicPr>
        <p:blipFill>
          <a:blip r:embed="rId4">
            <a:extLst>
              <a:ext uri="{28A0092B-C50C-407E-A947-70E740481C1C}">
                <a14:useLocalDpi xmlns:a14="http://schemas.microsoft.com/office/drawing/2010/main" val="0"/>
              </a:ext>
            </a:extLst>
          </a:blip>
          <a:srcRect/>
          <a:stretch>
            <a:fillRect/>
          </a:stretch>
        </p:blipFill>
        <p:spPr bwMode="auto">
          <a:xfrm>
            <a:off x="276224" y="2853035"/>
            <a:ext cx="5705475" cy="3652540"/>
          </a:xfrm>
          <a:prstGeom prst="rect">
            <a:avLst/>
          </a:prstGeom>
          <a:noFill/>
          <a:ln>
            <a:noFill/>
          </a:ln>
        </p:spPr>
      </p:pic>
      <p:sp>
        <p:nvSpPr>
          <p:cNvPr id="5" name="CaixaDeTexto 4"/>
          <p:cNvSpPr txBox="1"/>
          <p:nvPr/>
        </p:nvSpPr>
        <p:spPr>
          <a:xfrm>
            <a:off x="3048000" y="361950"/>
            <a:ext cx="3048000" cy="461665"/>
          </a:xfrm>
          <a:prstGeom prst="rect">
            <a:avLst/>
          </a:prstGeom>
          <a:noFill/>
        </p:spPr>
        <p:txBody>
          <a:bodyPr wrap="square" rtlCol="0">
            <a:spAutoFit/>
          </a:bodyPr>
          <a:lstStyle/>
          <a:p>
            <a:r>
              <a:rPr lang="pt-BR" sz="2400" b="1" dirty="0">
                <a:solidFill>
                  <a:schemeClr val="bg1"/>
                </a:solidFill>
              </a:rPr>
              <a:t>Médicos e atendentes</a:t>
            </a:r>
          </a:p>
        </p:txBody>
      </p:sp>
      <p:sp>
        <p:nvSpPr>
          <p:cNvPr id="6" name="CaixaDeTexto 5"/>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24</a:t>
            </a:r>
          </a:p>
        </p:txBody>
      </p:sp>
    </p:spTree>
    <p:extLst>
      <p:ext uri="{BB962C8B-B14F-4D97-AF65-F5344CB8AC3E}">
        <p14:creationId xmlns:p14="http://schemas.microsoft.com/office/powerpoint/2010/main" val="3584499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Esquerda erra ao minimizar &quot;Deus e a família&quot; - Alceu Castil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434" y="275465"/>
            <a:ext cx="6610440" cy="581128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768639" y="6086751"/>
            <a:ext cx="5618747" cy="307777"/>
          </a:xfrm>
          <a:prstGeom prst="rect">
            <a:avLst/>
          </a:prstGeom>
          <a:noFill/>
        </p:spPr>
        <p:txBody>
          <a:bodyPr wrap="square" rtlCol="0">
            <a:spAutoFit/>
          </a:bodyPr>
          <a:lstStyle/>
          <a:p>
            <a:pPr algn="ctr"/>
            <a:r>
              <a:rPr lang="pt-BR" sz="1400" dirty="0" err="1">
                <a:solidFill>
                  <a:schemeClr val="bg1"/>
                </a:solidFill>
              </a:rPr>
              <a:t>Hyeronimus</a:t>
            </a:r>
            <a:r>
              <a:rPr lang="pt-BR" sz="1400" dirty="0">
                <a:solidFill>
                  <a:schemeClr val="bg1"/>
                </a:solidFill>
              </a:rPr>
              <a:t> Bosch (1450-1516) - </a:t>
            </a:r>
            <a:r>
              <a:rPr lang="pt-BR" sz="1400" i="1" dirty="0">
                <a:solidFill>
                  <a:schemeClr val="bg1"/>
                </a:solidFill>
              </a:rPr>
              <a:t>Cristo carregando a cruz </a:t>
            </a:r>
            <a:r>
              <a:rPr lang="pt-BR" sz="1400" dirty="0">
                <a:solidFill>
                  <a:schemeClr val="bg1"/>
                </a:solidFill>
              </a:rPr>
              <a:t>(após 1500)</a:t>
            </a:r>
          </a:p>
        </p:txBody>
      </p:sp>
      <p:sp>
        <p:nvSpPr>
          <p:cNvPr id="5" name="CaixaDeTexto 4"/>
          <p:cNvSpPr txBox="1"/>
          <p:nvPr/>
        </p:nvSpPr>
        <p:spPr>
          <a:xfrm rot="16200000">
            <a:off x="-577526" y="2625959"/>
            <a:ext cx="2815391" cy="523220"/>
          </a:xfrm>
          <a:prstGeom prst="rect">
            <a:avLst/>
          </a:prstGeom>
          <a:noFill/>
        </p:spPr>
        <p:txBody>
          <a:bodyPr wrap="square" rtlCol="0">
            <a:spAutoFit/>
          </a:bodyPr>
          <a:lstStyle/>
          <a:p>
            <a:r>
              <a:rPr lang="pt-BR" sz="2800" b="1" dirty="0">
                <a:solidFill>
                  <a:schemeClr val="bg1"/>
                </a:solidFill>
              </a:rPr>
              <a:t>A    R u p t u r a</a:t>
            </a:r>
          </a:p>
        </p:txBody>
      </p:sp>
      <p:sp>
        <p:nvSpPr>
          <p:cNvPr id="6" name="CaixaDeTexto 5"/>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25</a:t>
            </a:r>
          </a:p>
        </p:txBody>
      </p:sp>
    </p:spTree>
    <p:extLst>
      <p:ext uri="{BB962C8B-B14F-4D97-AF65-F5344CB8AC3E}">
        <p14:creationId xmlns:p14="http://schemas.microsoft.com/office/powerpoint/2010/main" val="363105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28600" y="896176"/>
            <a:ext cx="8658225" cy="5181600"/>
          </a:xfrm>
        </p:spPr>
        <p:txBody>
          <a:bodyPr>
            <a:normAutofit fontScale="92500" lnSpcReduction="10000"/>
          </a:bodyPr>
          <a:lstStyle/>
          <a:p>
            <a:pPr algn="l"/>
            <a:r>
              <a:rPr lang="pt-BR" dirty="0">
                <a:solidFill>
                  <a:schemeClr val="bg1"/>
                </a:solidFill>
              </a:rPr>
              <a:t>		              </a:t>
            </a:r>
            <a:r>
              <a:rPr lang="pt-BR" b="1" dirty="0">
                <a:solidFill>
                  <a:schemeClr val="bg1"/>
                </a:solidFill>
              </a:rPr>
              <a:t>UNICAMP</a:t>
            </a:r>
          </a:p>
          <a:p>
            <a:endParaRPr lang="pt-BR" dirty="0">
              <a:solidFill>
                <a:schemeClr val="bg1"/>
              </a:solidFill>
            </a:endParaRPr>
          </a:p>
          <a:p>
            <a:endParaRPr lang="pt-BR" b="1" dirty="0">
              <a:solidFill>
                <a:schemeClr val="bg1"/>
              </a:solidFill>
            </a:endParaRPr>
          </a:p>
          <a:p>
            <a:endParaRPr lang="pt-BR" b="1" dirty="0">
              <a:solidFill>
                <a:schemeClr val="bg1"/>
              </a:solidFill>
            </a:endParaRPr>
          </a:p>
          <a:p>
            <a:endParaRPr lang="pt-BR" b="1" dirty="0">
              <a:solidFill>
                <a:schemeClr val="bg1"/>
              </a:solidFill>
            </a:endParaRPr>
          </a:p>
          <a:p>
            <a:endParaRPr lang="pt-BR" b="1" dirty="0">
              <a:solidFill>
                <a:schemeClr val="bg1"/>
              </a:solidFill>
            </a:endParaRPr>
          </a:p>
          <a:p>
            <a:r>
              <a:rPr lang="pt-BR" b="1" dirty="0">
                <a:solidFill>
                  <a:schemeClr val="bg1"/>
                </a:solidFill>
              </a:rPr>
              <a:t>	       	    </a:t>
            </a:r>
            <a:r>
              <a:rPr lang="pt-BR" sz="3000" b="1" dirty="0">
                <a:solidFill>
                  <a:schemeClr val="bg1"/>
                </a:solidFill>
              </a:rPr>
              <a:t>As pandemias medievais e as Artes</a:t>
            </a:r>
            <a:endParaRPr lang="pt-BR" sz="2800" dirty="0">
              <a:solidFill>
                <a:schemeClr val="bg1"/>
              </a:solidFill>
            </a:endParaRPr>
          </a:p>
          <a:p>
            <a:endParaRPr lang="pt-BR" dirty="0">
              <a:solidFill>
                <a:schemeClr val="bg1"/>
              </a:solidFill>
            </a:endParaRPr>
          </a:p>
          <a:p>
            <a:endParaRPr lang="pt-BR" dirty="0">
              <a:solidFill>
                <a:schemeClr val="bg1"/>
              </a:solidFill>
            </a:endParaRPr>
          </a:p>
          <a:p>
            <a:pPr algn="l"/>
            <a:r>
              <a:rPr lang="pt-BR" dirty="0">
                <a:solidFill>
                  <a:schemeClr val="bg1"/>
                </a:solidFill>
              </a:rPr>
              <a:t>	Silvio </a:t>
            </a:r>
            <a:r>
              <a:rPr lang="pt-BR" dirty="0" err="1">
                <a:solidFill>
                  <a:schemeClr val="bg1"/>
                </a:solidFill>
              </a:rPr>
              <a:t>Gallo</a:t>
            </a:r>
            <a:r>
              <a:rPr lang="pt-BR" dirty="0">
                <a:solidFill>
                  <a:schemeClr val="bg1"/>
                </a:solidFill>
              </a:rPr>
              <a:t> </a:t>
            </a:r>
            <a:r>
              <a:rPr lang="pt-BR" sz="1900" dirty="0">
                <a:solidFill>
                  <a:schemeClr val="bg1"/>
                </a:solidFill>
              </a:rPr>
              <a:t>(UNICAMP – Brasil) </a:t>
            </a:r>
            <a:r>
              <a:rPr lang="pt-BR" sz="2000" dirty="0">
                <a:solidFill>
                  <a:schemeClr val="bg1"/>
                </a:solidFill>
              </a:rPr>
              <a:t>	</a:t>
            </a:r>
            <a:r>
              <a:rPr lang="pt-BR" dirty="0">
                <a:solidFill>
                  <a:schemeClr val="bg1"/>
                </a:solidFill>
              </a:rPr>
              <a:t>		</a:t>
            </a:r>
          </a:p>
          <a:p>
            <a:pPr algn="l"/>
            <a:r>
              <a:rPr lang="pt-BR" dirty="0">
                <a:solidFill>
                  <a:schemeClr val="bg1"/>
                </a:solidFill>
              </a:rPr>
              <a:t>	Alfredo Veiga-Neto</a:t>
            </a:r>
            <a:r>
              <a:rPr lang="pt-BR" sz="2000" dirty="0">
                <a:solidFill>
                  <a:schemeClr val="bg1"/>
                </a:solidFill>
              </a:rPr>
              <a:t> </a:t>
            </a:r>
            <a:r>
              <a:rPr lang="pt-BR" sz="1900" dirty="0">
                <a:solidFill>
                  <a:schemeClr val="bg1"/>
                </a:solidFill>
              </a:rPr>
              <a:t>(UFRGS – Brasil)</a:t>
            </a:r>
          </a:p>
          <a:p>
            <a:pPr algn="l"/>
            <a:endParaRPr lang="pt-BR" sz="2000" dirty="0">
              <a:solidFill>
                <a:schemeClr val="bg1"/>
              </a:solidFill>
            </a:endParaRPr>
          </a:p>
          <a:p>
            <a:r>
              <a:rPr lang="pt-BR" dirty="0">
                <a:solidFill>
                  <a:schemeClr val="bg1"/>
                </a:solidFill>
              </a:rPr>
              <a:t>						         </a:t>
            </a:r>
            <a:r>
              <a:rPr lang="pt-BR" sz="1800" dirty="0">
                <a:solidFill>
                  <a:schemeClr val="bg1"/>
                </a:solidFill>
              </a:rPr>
              <a:t>26/Maio/2020</a:t>
            </a:r>
            <a:r>
              <a:rPr lang="pt-BR" sz="2000" dirty="0">
                <a:solidFill>
                  <a:schemeClr val="bg1"/>
                </a:solidFill>
              </a:rPr>
              <a:t> </a:t>
            </a:r>
          </a:p>
        </p:txBody>
      </p:sp>
      <p:sp>
        <p:nvSpPr>
          <p:cNvPr id="5" name="CaixaDeTexto 4"/>
          <p:cNvSpPr txBox="1"/>
          <p:nvPr/>
        </p:nvSpPr>
        <p:spPr>
          <a:xfrm>
            <a:off x="228600" y="279400"/>
            <a:ext cx="535484" cy="369332"/>
          </a:xfrm>
          <a:prstGeom prst="rect">
            <a:avLst/>
          </a:prstGeom>
          <a:noFill/>
        </p:spPr>
        <p:txBody>
          <a:bodyPr wrap="square" rtlCol="0">
            <a:spAutoFit/>
          </a:bodyPr>
          <a:lstStyle/>
          <a:p>
            <a:pPr algn="ctr"/>
            <a:r>
              <a:rPr lang="pt-BR" b="1" dirty="0">
                <a:solidFill>
                  <a:schemeClr val="bg1"/>
                </a:solidFill>
              </a:rPr>
              <a:t>2</a:t>
            </a:r>
          </a:p>
        </p:txBody>
      </p:sp>
      <p:pic>
        <p:nvPicPr>
          <p:cNvPr id="1026" name="Picture 2" descr="Iní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20" y="1010476"/>
            <a:ext cx="2040680" cy="2669783"/>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959101" y="1354022"/>
            <a:ext cx="4699000" cy="1015663"/>
          </a:xfrm>
          <a:prstGeom prst="rect">
            <a:avLst/>
          </a:prstGeom>
          <a:noFill/>
        </p:spPr>
        <p:txBody>
          <a:bodyPr wrap="square" rtlCol="0">
            <a:spAutoFit/>
          </a:bodyPr>
          <a:lstStyle/>
          <a:p>
            <a:r>
              <a:rPr lang="pt-BR" sz="2400" b="1" dirty="0">
                <a:solidFill>
                  <a:schemeClr val="bg1"/>
                </a:solidFill>
              </a:rPr>
              <a:t>Grupo Transversal PHALA</a:t>
            </a:r>
          </a:p>
          <a:p>
            <a:r>
              <a:rPr lang="pt-BR" b="1" dirty="0">
                <a:solidFill>
                  <a:schemeClr val="bg1"/>
                </a:solidFill>
              </a:rPr>
              <a:t>Grupo de Pesquisa Educação, Linguagem </a:t>
            </a:r>
          </a:p>
          <a:p>
            <a:r>
              <a:rPr lang="pt-BR" b="1" dirty="0">
                <a:solidFill>
                  <a:schemeClr val="bg1"/>
                </a:solidFill>
              </a:rPr>
              <a:t>e Práticas Socioculturais</a:t>
            </a:r>
            <a:endParaRPr lang="pt-BR" dirty="0">
              <a:solidFill>
                <a:schemeClr val="bg1"/>
              </a:solidFill>
            </a:endParaRPr>
          </a:p>
        </p:txBody>
      </p:sp>
    </p:spTree>
    <p:extLst>
      <p:ext uri="{BB962C8B-B14F-4D97-AF65-F5344CB8AC3E}">
        <p14:creationId xmlns:p14="http://schemas.microsoft.com/office/powerpoint/2010/main" val="2434548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4" descr="As 10 obras mais polêmicas da história da arte | Revista B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9" y="910486"/>
            <a:ext cx="8825320" cy="502509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601578" y="6081356"/>
            <a:ext cx="7916779" cy="523220"/>
          </a:xfrm>
          <a:prstGeom prst="rect">
            <a:avLst/>
          </a:prstGeom>
          <a:noFill/>
        </p:spPr>
        <p:txBody>
          <a:bodyPr wrap="square" rtlCol="0">
            <a:spAutoFit/>
          </a:bodyPr>
          <a:lstStyle/>
          <a:p>
            <a:pPr algn="ctr"/>
            <a:r>
              <a:rPr lang="pt-BR" sz="1400" dirty="0" err="1">
                <a:solidFill>
                  <a:schemeClr val="bg1"/>
                </a:solidFill>
              </a:rPr>
              <a:t>Hieronymus</a:t>
            </a:r>
            <a:r>
              <a:rPr lang="pt-BR" sz="1400" dirty="0">
                <a:solidFill>
                  <a:schemeClr val="bg1"/>
                </a:solidFill>
              </a:rPr>
              <a:t> Bosch (1450-1516) - </a:t>
            </a:r>
            <a:r>
              <a:rPr lang="pt-BR" sz="1400" i="1" dirty="0">
                <a:solidFill>
                  <a:schemeClr val="bg1"/>
                </a:solidFill>
              </a:rPr>
              <a:t>O Jardim das Delícias Terrenas - tríptico</a:t>
            </a:r>
            <a:r>
              <a:rPr lang="pt-BR" sz="1400" dirty="0">
                <a:solidFill>
                  <a:schemeClr val="bg1"/>
                </a:solidFill>
              </a:rPr>
              <a:t> (1504)</a:t>
            </a:r>
          </a:p>
          <a:p>
            <a:pPr algn="ctr"/>
            <a:r>
              <a:rPr lang="pt-BR" sz="1400" dirty="0">
                <a:solidFill>
                  <a:schemeClr val="bg1"/>
                </a:solidFill>
                <a:hlinkClick r:id="rId3"/>
              </a:rPr>
              <a:t>http://www.scielo.mec.pt/scielo.php?script=sci_arttext&amp;pid=S2183-35752017000100008</a:t>
            </a:r>
            <a:r>
              <a:rPr lang="pt-BR" sz="1400" dirty="0">
                <a:solidFill>
                  <a:schemeClr val="bg1"/>
                </a:solidFill>
              </a:rPr>
              <a:t> </a:t>
            </a:r>
          </a:p>
        </p:txBody>
      </p:sp>
      <p:sp>
        <p:nvSpPr>
          <p:cNvPr id="5" name="CaixaDeTexto 4"/>
          <p:cNvSpPr txBox="1"/>
          <p:nvPr/>
        </p:nvSpPr>
        <p:spPr>
          <a:xfrm>
            <a:off x="2418347" y="204536"/>
            <a:ext cx="2875547" cy="584775"/>
          </a:xfrm>
          <a:prstGeom prst="rect">
            <a:avLst/>
          </a:prstGeom>
          <a:noFill/>
        </p:spPr>
        <p:txBody>
          <a:bodyPr wrap="square" rtlCol="0">
            <a:spAutoFit/>
          </a:bodyPr>
          <a:lstStyle/>
          <a:p>
            <a:pPr algn="ctr"/>
            <a:r>
              <a:rPr lang="pt-BR" sz="3200" b="1" dirty="0">
                <a:solidFill>
                  <a:schemeClr val="bg1"/>
                </a:solidFill>
              </a:rPr>
              <a:t>A ruptura</a:t>
            </a:r>
          </a:p>
        </p:txBody>
      </p:sp>
      <p:sp>
        <p:nvSpPr>
          <p:cNvPr id="6" name="CaixaDeTexto 5"/>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26</a:t>
            </a:r>
          </a:p>
        </p:txBody>
      </p:sp>
    </p:spTree>
    <p:extLst>
      <p:ext uri="{BB962C8B-B14F-4D97-AF65-F5344CB8AC3E}">
        <p14:creationId xmlns:p14="http://schemas.microsoft.com/office/powerpoint/2010/main" val="4182187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Jardim das Delícias Terrenas - 3 Telas de Hieronymus Bosch | Te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273" y="93228"/>
            <a:ext cx="4540472" cy="593513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416506" y="6108035"/>
            <a:ext cx="6367921" cy="307777"/>
          </a:xfrm>
          <a:prstGeom prst="rect">
            <a:avLst/>
          </a:prstGeom>
          <a:noFill/>
        </p:spPr>
        <p:txBody>
          <a:bodyPr wrap="square" rtlCol="0">
            <a:spAutoFit/>
          </a:bodyPr>
          <a:lstStyle/>
          <a:p>
            <a:pPr algn="ctr"/>
            <a:r>
              <a:rPr lang="pt-BR" sz="1400" dirty="0">
                <a:solidFill>
                  <a:schemeClr val="bg1"/>
                </a:solidFill>
              </a:rPr>
              <a:t>H. Bosch (1450-1516). </a:t>
            </a:r>
            <a:r>
              <a:rPr lang="pt-BR" sz="1400" i="1" dirty="0">
                <a:solidFill>
                  <a:schemeClr val="bg1"/>
                </a:solidFill>
              </a:rPr>
              <a:t>O Jardim das Delícias Terrenas </a:t>
            </a:r>
            <a:r>
              <a:rPr lang="pt-BR" sz="1400" dirty="0">
                <a:solidFill>
                  <a:schemeClr val="bg1"/>
                </a:solidFill>
              </a:rPr>
              <a:t>(detalhes painel central), 1504. </a:t>
            </a:r>
          </a:p>
        </p:txBody>
      </p:sp>
      <p:sp>
        <p:nvSpPr>
          <p:cNvPr id="5" name="CaixaDeTexto 4"/>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27</a:t>
            </a:r>
          </a:p>
        </p:txBody>
      </p:sp>
    </p:spTree>
    <p:extLst>
      <p:ext uri="{BB962C8B-B14F-4D97-AF65-F5344CB8AC3E}">
        <p14:creationId xmlns:p14="http://schemas.microsoft.com/office/powerpoint/2010/main" val="2491590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O Jardim das Delícias Terrenas (detalhe) - Bosch, Hieronymus - (Renascimento) Holandê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59" y="755973"/>
            <a:ext cx="4116736" cy="500869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261473" y="5837271"/>
            <a:ext cx="3586048" cy="738664"/>
          </a:xfrm>
          <a:prstGeom prst="rect">
            <a:avLst/>
          </a:prstGeom>
          <a:noFill/>
        </p:spPr>
        <p:txBody>
          <a:bodyPr wrap="square" rtlCol="0">
            <a:spAutoFit/>
          </a:bodyPr>
          <a:lstStyle/>
          <a:p>
            <a:pPr algn="ctr"/>
            <a:r>
              <a:rPr lang="pt-BR" sz="1400" dirty="0">
                <a:solidFill>
                  <a:schemeClr val="bg1"/>
                </a:solidFill>
              </a:rPr>
              <a:t>H. Bosch (1450-1516)</a:t>
            </a:r>
          </a:p>
          <a:p>
            <a:pPr algn="ctr"/>
            <a:r>
              <a:rPr lang="pt-BR" sz="1400" i="1" dirty="0">
                <a:solidFill>
                  <a:schemeClr val="bg1"/>
                </a:solidFill>
              </a:rPr>
              <a:t>O Jardim das Delícias Terrenas </a:t>
            </a:r>
            <a:r>
              <a:rPr lang="pt-BR" sz="1400" dirty="0">
                <a:solidFill>
                  <a:schemeClr val="bg1"/>
                </a:solidFill>
              </a:rPr>
              <a:t>(detalhes painel direito), 1504. </a:t>
            </a:r>
          </a:p>
        </p:txBody>
      </p:sp>
      <p:pic>
        <p:nvPicPr>
          <p:cNvPr id="4102" name="Picture 6" descr="Hieronymus Bosc: conheça as obras fundamentais do artist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556" y="3212431"/>
            <a:ext cx="4382559" cy="340865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4"/>
          <a:stretch>
            <a:fillRect/>
          </a:stretch>
        </p:blipFill>
        <p:spPr>
          <a:xfrm>
            <a:off x="5426242" y="156844"/>
            <a:ext cx="3462828" cy="2980577"/>
          </a:xfrm>
          <a:prstGeom prst="rect">
            <a:avLst/>
          </a:prstGeom>
        </p:spPr>
      </p:pic>
      <p:sp>
        <p:nvSpPr>
          <p:cNvPr id="9" name="CaixaDeTexto 8"/>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28</a:t>
            </a:r>
          </a:p>
        </p:txBody>
      </p:sp>
    </p:spTree>
    <p:extLst>
      <p:ext uri="{BB962C8B-B14F-4D97-AF65-F5344CB8AC3E}">
        <p14:creationId xmlns:p14="http://schemas.microsoft.com/office/powerpoint/2010/main" val="67955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Gilles Li Muisis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797912"/>
            <a:ext cx="3924300" cy="5331126"/>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609850" y="323850"/>
            <a:ext cx="3990975" cy="461665"/>
          </a:xfrm>
          <a:prstGeom prst="rect">
            <a:avLst/>
          </a:prstGeom>
          <a:noFill/>
        </p:spPr>
        <p:txBody>
          <a:bodyPr wrap="square" rtlCol="0">
            <a:spAutoFit/>
          </a:bodyPr>
          <a:lstStyle/>
          <a:p>
            <a:r>
              <a:rPr lang="pt-BR" sz="2400" b="1" dirty="0">
                <a:solidFill>
                  <a:schemeClr val="bg1"/>
                </a:solidFill>
              </a:rPr>
              <a:t>Literatura: crônicas e poemas</a:t>
            </a:r>
          </a:p>
        </p:txBody>
      </p:sp>
      <p:sp>
        <p:nvSpPr>
          <p:cNvPr id="3" name="CaixaDeTexto 2"/>
          <p:cNvSpPr txBox="1"/>
          <p:nvPr/>
        </p:nvSpPr>
        <p:spPr>
          <a:xfrm>
            <a:off x="1971673" y="6162675"/>
            <a:ext cx="5248277" cy="338554"/>
          </a:xfrm>
          <a:prstGeom prst="rect">
            <a:avLst/>
          </a:prstGeom>
          <a:noFill/>
        </p:spPr>
        <p:txBody>
          <a:bodyPr wrap="square" rtlCol="0">
            <a:spAutoFit/>
          </a:bodyPr>
          <a:lstStyle/>
          <a:p>
            <a:r>
              <a:rPr lang="pt-BR" sz="1600" dirty="0">
                <a:solidFill>
                  <a:schemeClr val="bg1"/>
                </a:solidFill>
              </a:rPr>
              <a:t>Gilles Le </a:t>
            </a:r>
            <a:r>
              <a:rPr lang="pt-BR" sz="1600" dirty="0" err="1">
                <a:solidFill>
                  <a:schemeClr val="bg1"/>
                </a:solidFill>
              </a:rPr>
              <a:t>Muisis</a:t>
            </a:r>
            <a:r>
              <a:rPr lang="pt-BR" sz="1600" dirty="0">
                <a:solidFill>
                  <a:schemeClr val="bg1"/>
                </a:solidFill>
              </a:rPr>
              <a:t> (1272-1352). </a:t>
            </a:r>
            <a:r>
              <a:rPr lang="pt-BR" sz="1600" i="1" dirty="0">
                <a:solidFill>
                  <a:schemeClr val="bg1"/>
                </a:solidFill>
              </a:rPr>
              <a:t>Flagelantes</a:t>
            </a:r>
            <a:r>
              <a:rPr lang="pt-BR" sz="1600" dirty="0">
                <a:solidFill>
                  <a:schemeClr val="bg1"/>
                </a:solidFill>
              </a:rPr>
              <a:t>. Crônicas e poemas. </a:t>
            </a:r>
            <a:endParaRPr lang="pt-BR" sz="1600" dirty="0"/>
          </a:p>
        </p:txBody>
      </p:sp>
      <p:sp>
        <p:nvSpPr>
          <p:cNvPr id="5" name="CaixaDeTexto 4"/>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29</a:t>
            </a:r>
          </a:p>
        </p:txBody>
      </p:sp>
    </p:spTree>
    <p:extLst>
      <p:ext uri="{BB962C8B-B14F-4D97-AF65-F5344CB8AC3E}">
        <p14:creationId xmlns:p14="http://schemas.microsoft.com/office/powerpoint/2010/main" val="3984302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ângulo 1"/>
          <p:cNvSpPr/>
          <p:nvPr/>
        </p:nvSpPr>
        <p:spPr>
          <a:xfrm>
            <a:off x="304800" y="332750"/>
            <a:ext cx="8543925" cy="5847755"/>
          </a:xfrm>
          <a:prstGeom prst="rect">
            <a:avLst/>
          </a:prstGeom>
        </p:spPr>
        <p:txBody>
          <a:bodyPr wrap="square">
            <a:spAutoFit/>
          </a:bodyPr>
          <a:lstStyle/>
          <a:p>
            <a:pPr algn="ctr"/>
            <a:r>
              <a:rPr lang="pt-BR" sz="3200" b="1" dirty="0" err="1">
                <a:solidFill>
                  <a:schemeClr val="bg1"/>
                </a:solidFill>
              </a:rPr>
              <a:t>Decameron</a:t>
            </a:r>
            <a:r>
              <a:rPr lang="pt-BR" sz="2400" b="1" dirty="0">
                <a:solidFill>
                  <a:schemeClr val="bg1"/>
                </a:solidFill>
                <a:latin typeface="ff2"/>
              </a:rPr>
              <a:t> – </a:t>
            </a:r>
            <a:r>
              <a:rPr lang="pt-BR" sz="2400" dirty="0">
                <a:solidFill>
                  <a:schemeClr val="bg1"/>
                </a:solidFill>
                <a:latin typeface="ff2"/>
              </a:rPr>
              <a:t>Giovanni Boccaccio </a:t>
            </a:r>
            <a:r>
              <a:rPr lang="pt-BR" dirty="0">
                <a:solidFill>
                  <a:schemeClr val="bg1"/>
                </a:solidFill>
                <a:latin typeface="ff2"/>
              </a:rPr>
              <a:t>(1313-1375)</a:t>
            </a:r>
          </a:p>
          <a:p>
            <a:endParaRPr lang="pt-BR" sz="2400" b="1" dirty="0">
              <a:solidFill>
                <a:schemeClr val="bg1"/>
              </a:solidFill>
              <a:latin typeface="ff2"/>
            </a:endParaRPr>
          </a:p>
          <a:p>
            <a:r>
              <a:rPr lang="pt-BR" dirty="0">
                <a:solidFill>
                  <a:schemeClr val="bg1"/>
                </a:solidFill>
                <a:latin typeface="ff2"/>
              </a:rPr>
              <a:t>Enquanto a cidade de Florença explode em degradação física e moral causada pela </a:t>
            </a:r>
            <a:r>
              <a:rPr lang="pt-BR" b="1" dirty="0">
                <a:solidFill>
                  <a:schemeClr val="bg1"/>
                </a:solidFill>
                <a:latin typeface="ff2"/>
              </a:rPr>
              <a:t>peste negra</a:t>
            </a:r>
            <a:r>
              <a:rPr lang="pt-BR" dirty="0">
                <a:solidFill>
                  <a:schemeClr val="bg1"/>
                </a:solidFill>
                <a:latin typeface="ff2"/>
              </a:rPr>
              <a:t>, dez jovens retiram-se para uma vila distante onde, entre prazeres amenos e poesia, praticam a alta moralidade. Como centro de suas atividades, contam dez histórias diariamente, durante dez dias. Toda a vida humana, com seus desencontros, sentimentos, morte e superação é ali narrada. Vai-se da degradação à elevação. Nada do que é humano lhe é estranho. </a:t>
            </a:r>
          </a:p>
          <a:p>
            <a:endParaRPr lang="pt-BR" sz="800" dirty="0">
              <a:solidFill>
                <a:schemeClr val="bg1"/>
              </a:solidFill>
              <a:latin typeface="ff2"/>
            </a:endParaRPr>
          </a:p>
          <a:p>
            <a:endParaRPr lang="pt-BR" sz="800" dirty="0">
              <a:solidFill>
                <a:schemeClr val="bg1"/>
              </a:solidFill>
              <a:latin typeface="ff2"/>
            </a:endParaRPr>
          </a:p>
          <a:p>
            <a:r>
              <a:rPr lang="pt-BR" dirty="0">
                <a:solidFill>
                  <a:schemeClr val="bg1"/>
                </a:solidFill>
                <a:latin typeface="ff2"/>
              </a:rPr>
              <a:t>Um novo mundo nasce, e uma nova vida. Este é o</a:t>
            </a:r>
            <a:r>
              <a:rPr lang="pt-BR" dirty="0">
                <a:solidFill>
                  <a:schemeClr val="bg1"/>
                </a:solidFill>
                <a:latin typeface="Roboto"/>
              </a:rPr>
              <a:t> </a:t>
            </a:r>
            <a:r>
              <a:rPr lang="pt-BR" i="1" dirty="0" err="1">
                <a:solidFill>
                  <a:schemeClr val="bg1"/>
                </a:solidFill>
                <a:latin typeface="ff0"/>
              </a:rPr>
              <a:t>Decameron</a:t>
            </a:r>
            <a:r>
              <a:rPr lang="pt-BR" dirty="0">
                <a:solidFill>
                  <a:schemeClr val="bg1"/>
                </a:solidFill>
                <a:latin typeface="ff2"/>
              </a:rPr>
              <a:t> </a:t>
            </a:r>
            <a:r>
              <a:rPr lang="pt-BR" sz="1600" dirty="0">
                <a:solidFill>
                  <a:schemeClr val="bg1"/>
                </a:solidFill>
                <a:latin typeface="ff2"/>
              </a:rPr>
              <a:t>(1348-1353)</a:t>
            </a:r>
            <a:r>
              <a:rPr lang="pt-BR" dirty="0">
                <a:solidFill>
                  <a:schemeClr val="bg1"/>
                </a:solidFill>
                <a:latin typeface="ff2"/>
              </a:rPr>
              <a:t> de </a:t>
            </a:r>
            <a:r>
              <a:rPr lang="pt-BR" b="1" dirty="0">
                <a:solidFill>
                  <a:schemeClr val="bg1"/>
                </a:solidFill>
                <a:latin typeface="ff2"/>
              </a:rPr>
              <a:t>Giovanni Boccaccio</a:t>
            </a:r>
            <a:r>
              <a:rPr lang="pt-BR" dirty="0">
                <a:solidFill>
                  <a:schemeClr val="bg1"/>
                </a:solidFill>
                <a:latin typeface="ff2"/>
              </a:rPr>
              <a:t>, que formou, ao lado de </a:t>
            </a:r>
            <a:r>
              <a:rPr lang="pt-BR" b="1" dirty="0">
                <a:solidFill>
                  <a:schemeClr val="bg1"/>
                </a:solidFill>
                <a:latin typeface="ff2"/>
              </a:rPr>
              <a:t>Dante Alighieri</a:t>
            </a:r>
            <a:r>
              <a:rPr lang="pt-BR" dirty="0">
                <a:solidFill>
                  <a:schemeClr val="bg1"/>
                </a:solidFill>
                <a:latin typeface="ff2"/>
              </a:rPr>
              <a:t> (</a:t>
            </a:r>
            <a:r>
              <a:rPr lang="pt-BR" i="1" dirty="0">
                <a:solidFill>
                  <a:schemeClr val="bg1"/>
                </a:solidFill>
                <a:latin typeface="ff2"/>
              </a:rPr>
              <a:t>A Divina Comédia</a:t>
            </a:r>
            <a:r>
              <a:rPr lang="pt-BR" dirty="0">
                <a:solidFill>
                  <a:schemeClr val="bg1"/>
                </a:solidFill>
                <a:latin typeface="ff2"/>
              </a:rPr>
              <a:t>) e </a:t>
            </a:r>
            <a:r>
              <a:rPr lang="pt-BR" b="1" dirty="0">
                <a:solidFill>
                  <a:schemeClr val="bg1"/>
                </a:solidFill>
                <a:latin typeface="ff2"/>
              </a:rPr>
              <a:t>Francesco Petrarca </a:t>
            </a:r>
            <a:r>
              <a:rPr lang="pt-BR" dirty="0">
                <a:solidFill>
                  <a:schemeClr val="bg1"/>
                </a:solidFill>
                <a:latin typeface="ff2"/>
              </a:rPr>
              <a:t>(</a:t>
            </a:r>
            <a:r>
              <a:rPr lang="pt-BR" i="1" dirty="0">
                <a:solidFill>
                  <a:schemeClr val="bg1"/>
                </a:solidFill>
                <a:latin typeface="ff2"/>
              </a:rPr>
              <a:t>Sonetos</a:t>
            </a:r>
            <a:r>
              <a:rPr lang="pt-BR" dirty="0">
                <a:solidFill>
                  <a:schemeClr val="bg1"/>
                </a:solidFill>
                <a:latin typeface="ff2"/>
              </a:rPr>
              <a:t>), o maior terceto da literatura italiana. </a:t>
            </a:r>
          </a:p>
          <a:p>
            <a:endParaRPr lang="pt-BR" sz="800" dirty="0">
              <a:solidFill>
                <a:schemeClr val="bg1"/>
              </a:solidFill>
              <a:latin typeface="ff2"/>
            </a:endParaRPr>
          </a:p>
          <a:p>
            <a:endParaRPr lang="pt-BR" sz="800" dirty="0">
              <a:solidFill>
                <a:schemeClr val="bg1"/>
              </a:solidFill>
              <a:latin typeface="ff2"/>
            </a:endParaRPr>
          </a:p>
          <a:p>
            <a:r>
              <a:rPr lang="pt-BR" dirty="0">
                <a:solidFill>
                  <a:schemeClr val="bg1"/>
                </a:solidFill>
                <a:latin typeface="ff2"/>
              </a:rPr>
              <a:t>Durante o período chamado</a:t>
            </a:r>
            <a:r>
              <a:rPr lang="pt-BR" dirty="0">
                <a:solidFill>
                  <a:schemeClr val="bg1"/>
                </a:solidFill>
                <a:latin typeface="Roboto"/>
              </a:rPr>
              <a:t> </a:t>
            </a:r>
            <a:r>
              <a:rPr lang="pt-BR" i="1" dirty="0" err="1">
                <a:solidFill>
                  <a:schemeClr val="bg1"/>
                </a:solidFill>
                <a:latin typeface="ff0"/>
              </a:rPr>
              <a:t>Trecento</a:t>
            </a:r>
            <a:r>
              <a:rPr lang="pt-BR" dirty="0">
                <a:solidFill>
                  <a:schemeClr val="bg1"/>
                </a:solidFill>
                <a:latin typeface="Roboto"/>
              </a:rPr>
              <a:t> </a:t>
            </a:r>
            <a:r>
              <a:rPr lang="pt-BR" dirty="0">
                <a:solidFill>
                  <a:schemeClr val="bg1"/>
                </a:solidFill>
                <a:latin typeface="ff2"/>
              </a:rPr>
              <a:t>florentino (o século XIV literário), esses gigantes colocaram a literatura italiana numa posição dominante sobre todas as demais. Mais ainda, eles criaram as bases intelectuais do mundo moderno. Coube a Giovanni Boccaccio, entre eles, ser o iniciador da moderna prosa de ficção.</a:t>
            </a:r>
          </a:p>
          <a:p>
            <a:endParaRPr lang="pt-BR" sz="800" dirty="0">
              <a:solidFill>
                <a:schemeClr val="bg1"/>
              </a:solidFill>
              <a:latin typeface="ff2"/>
            </a:endParaRPr>
          </a:p>
          <a:p>
            <a:endParaRPr lang="pt-BR" sz="800" dirty="0">
              <a:solidFill>
                <a:schemeClr val="bg1"/>
              </a:solidFill>
              <a:latin typeface="ff2"/>
            </a:endParaRPr>
          </a:p>
          <a:p>
            <a:r>
              <a:rPr lang="pt-BR" sz="1600" dirty="0">
                <a:solidFill>
                  <a:schemeClr val="bg1"/>
                </a:solidFill>
              </a:rPr>
              <a:t>				</a:t>
            </a:r>
            <a:r>
              <a:rPr lang="pt-BR" sz="1600" b="1" dirty="0">
                <a:solidFill>
                  <a:schemeClr val="accent1">
                    <a:lumMod val="60000"/>
                    <a:lumOff val="40000"/>
                  </a:schemeClr>
                </a:solidFill>
              </a:rPr>
              <a:t>https://www.academia.edu/35011473/Decameron_-_Giovanni_Boccaccio</a:t>
            </a:r>
            <a:endParaRPr lang="pt-BR" sz="1600" b="1" i="0" dirty="0">
              <a:solidFill>
                <a:schemeClr val="accent1">
                  <a:lumMod val="60000"/>
                  <a:lumOff val="40000"/>
                </a:schemeClr>
              </a:solidFill>
              <a:effectLst/>
              <a:latin typeface="Roboto"/>
            </a:endParaRPr>
          </a:p>
        </p:txBody>
      </p:sp>
      <p:sp>
        <p:nvSpPr>
          <p:cNvPr id="3" name="CaixaDeTexto 2"/>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30</a:t>
            </a:r>
          </a:p>
        </p:txBody>
      </p:sp>
    </p:spTree>
    <p:extLst>
      <p:ext uri="{BB962C8B-B14F-4D97-AF65-F5344CB8AC3E}">
        <p14:creationId xmlns:p14="http://schemas.microsoft.com/office/powerpoint/2010/main" val="2477446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ângulo 1"/>
          <p:cNvSpPr/>
          <p:nvPr/>
        </p:nvSpPr>
        <p:spPr>
          <a:xfrm>
            <a:off x="247651" y="157193"/>
            <a:ext cx="6248400" cy="6494085"/>
          </a:xfrm>
          <a:prstGeom prst="rect">
            <a:avLst/>
          </a:prstGeom>
        </p:spPr>
        <p:txBody>
          <a:bodyPr wrap="square">
            <a:spAutoFit/>
          </a:bodyPr>
          <a:lstStyle/>
          <a:p>
            <a:pPr algn="ctr"/>
            <a:r>
              <a:rPr lang="pt-BR" sz="2800" b="1" dirty="0">
                <a:solidFill>
                  <a:schemeClr val="bg1"/>
                </a:solidFill>
              </a:rPr>
              <a:t>Representação direta</a:t>
            </a:r>
          </a:p>
          <a:p>
            <a:r>
              <a:rPr lang="pt-BR" sz="2000" b="1" i="1" dirty="0" err="1">
                <a:solidFill>
                  <a:schemeClr val="bg1"/>
                </a:solidFill>
              </a:rPr>
              <a:t>Decameron</a:t>
            </a:r>
            <a:endParaRPr lang="pt-BR" sz="2000" b="1" i="1" dirty="0">
              <a:solidFill>
                <a:schemeClr val="bg1"/>
              </a:solidFill>
            </a:endParaRPr>
          </a:p>
          <a:p>
            <a:r>
              <a:rPr lang="pt-BR" sz="2400" dirty="0">
                <a:solidFill>
                  <a:schemeClr val="bg1"/>
                </a:solidFill>
                <a:latin typeface="Times New Roman" panose="02020603050405020304" pitchFamily="18" charset="0"/>
                <a:cs typeface="Times New Roman" panose="02020603050405020304" pitchFamily="18" charset="0"/>
              </a:rPr>
              <a:t>A realística descrição da peste negra, na introdução ao </a:t>
            </a:r>
            <a:r>
              <a:rPr lang="pt-BR" sz="2400" b="1" i="1" dirty="0" err="1">
                <a:solidFill>
                  <a:schemeClr val="bg1"/>
                </a:solidFill>
                <a:latin typeface="Times New Roman" panose="02020603050405020304" pitchFamily="18" charset="0"/>
                <a:cs typeface="Times New Roman" panose="02020603050405020304" pitchFamily="18" charset="0"/>
              </a:rPr>
              <a:t>Decameron</a:t>
            </a:r>
            <a:r>
              <a:rPr lang="pt-BR" sz="2400" dirty="0">
                <a:solidFill>
                  <a:schemeClr val="bg1"/>
                </a:solidFill>
                <a:latin typeface="Times New Roman" panose="02020603050405020304" pitchFamily="18" charset="0"/>
                <a:cs typeface="Times New Roman" panose="02020603050405020304" pitchFamily="18" charset="0"/>
              </a:rPr>
              <a:t>, de Giovanni Boccaccio, desempenha uma dupla função na narrativa. </a:t>
            </a:r>
          </a:p>
          <a:p>
            <a:r>
              <a:rPr lang="pt-BR" sz="2400" dirty="0">
                <a:solidFill>
                  <a:schemeClr val="bg1"/>
                </a:solidFill>
                <a:latin typeface="Times New Roman" panose="02020603050405020304" pitchFamily="18" charset="0"/>
                <a:cs typeface="Times New Roman" panose="02020603050405020304" pitchFamily="18" charset="0"/>
              </a:rPr>
              <a:t>Por um lado, os nefastos efeitos da pestilência colocam o mundo às avessas, minando todas as certezas de futuro do homem medieval.</a:t>
            </a:r>
          </a:p>
          <a:p>
            <a:r>
              <a:rPr lang="pt-BR" sz="2400" dirty="0">
                <a:solidFill>
                  <a:schemeClr val="bg1"/>
                </a:solidFill>
                <a:latin typeface="Times New Roman" panose="02020603050405020304" pitchFamily="18" charset="0"/>
                <a:cs typeface="Times New Roman" panose="02020603050405020304" pitchFamily="18" charset="0"/>
              </a:rPr>
              <a:t>Por outro lado, as ações humanas que se desenrolam neste cenário servem de artifício ao projeto cômico-</a:t>
            </a:r>
            <a:r>
              <a:rPr lang="pt-BR" sz="2400" dirty="0" err="1">
                <a:solidFill>
                  <a:schemeClr val="bg1"/>
                </a:solidFill>
                <a:latin typeface="Times New Roman" panose="02020603050405020304" pitchFamily="18" charset="0"/>
                <a:cs typeface="Times New Roman" panose="02020603050405020304" pitchFamily="18" charset="0"/>
              </a:rPr>
              <a:t>desmascarador</a:t>
            </a:r>
            <a:r>
              <a:rPr lang="pt-BR" sz="2400" dirty="0">
                <a:solidFill>
                  <a:schemeClr val="bg1"/>
                </a:solidFill>
                <a:latin typeface="Times New Roman" panose="02020603050405020304" pitchFamily="18" charset="0"/>
                <a:cs typeface="Times New Roman" panose="02020603050405020304" pitchFamily="18" charset="0"/>
              </a:rPr>
              <a:t> de Boccaccio, uma vez que, diante do iminente perigo da morte, enquanto as máscaras caem por terra, revelando a verdadeira natureza do homem, os corpos se põem à mostra, promovendo a “ressureição da carne” mortificada pela filosofia eclesiástica.</a:t>
            </a:r>
          </a:p>
        </p:txBody>
      </p:sp>
      <p:pic>
        <p:nvPicPr>
          <p:cNvPr id="9218" name="Picture 2" descr="https://upload.wikimedia.org/wikipedia/commons/thumb/0/00/Boccaccio_-_Decameron%2C_MCCCCLXXXXII_ad_di_XX_de_giugno_-_3852856_Scan00015.tif/lossy-page1-220px-Boccaccio_-_Decameron%2C_MCCCCLXXXXII_ad_di_XX_de_giugno_-_3852856_Scan00015.t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347693"/>
            <a:ext cx="2762584" cy="4181549"/>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229475" y="4429125"/>
            <a:ext cx="1733550" cy="338554"/>
          </a:xfrm>
          <a:prstGeom prst="rect">
            <a:avLst/>
          </a:prstGeom>
          <a:noFill/>
        </p:spPr>
        <p:txBody>
          <a:bodyPr wrap="square" rtlCol="0">
            <a:spAutoFit/>
          </a:bodyPr>
          <a:lstStyle/>
          <a:p>
            <a:r>
              <a:rPr lang="pt-BR" sz="1600" dirty="0" err="1">
                <a:solidFill>
                  <a:schemeClr val="bg1"/>
                </a:solidFill>
              </a:rPr>
              <a:t>Decameron</a:t>
            </a:r>
            <a:r>
              <a:rPr lang="pt-BR" sz="1600" dirty="0">
                <a:solidFill>
                  <a:schemeClr val="bg1"/>
                </a:solidFill>
              </a:rPr>
              <a:t> (1492)</a:t>
            </a:r>
          </a:p>
        </p:txBody>
      </p:sp>
      <p:sp>
        <p:nvSpPr>
          <p:cNvPr id="5" name="CaixaDeTexto 4"/>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31</a:t>
            </a:r>
          </a:p>
        </p:txBody>
      </p:sp>
    </p:spTree>
    <p:extLst>
      <p:ext uri="{BB962C8B-B14F-4D97-AF65-F5344CB8AC3E}">
        <p14:creationId xmlns:p14="http://schemas.microsoft.com/office/powerpoint/2010/main" val="2313509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https://upload.wikimedia.org/wikipedia/commons/thumb/0/0d/Chaucer_ellesmere.jpg/220px-Chaucer_ellesm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1462721"/>
            <a:ext cx="3308351" cy="430085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5953124" y="6010275"/>
            <a:ext cx="3048001" cy="338554"/>
          </a:xfrm>
          <a:prstGeom prst="rect">
            <a:avLst/>
          </a:prstGeom>
          <a:noFill/>
        </p:spPr>
        <p:txBody>
          <a:bodyPr wrap="square" rtlCol="0">
            <a:spAutoFit/>
          </a:bodyPr>
          <a:lstStyle/>
          <a:p>
            <a:r>
              <a:rPr lang="pt-BR" sz="1600" dirty="0" err="1">
                <a:solidFill>
                  <a:schemeClr val="bg1"/>
                </a:solidFill>
              </a:rPr>
              <a:t>Chaucer</a:t>
            </a:r>
            <a:r>
              <a:rPr lang="pt-BR" sz="1600" dirty="0">
                <a:solidFill>
                  <a:schemeClr val="bg1"/>
                </a:solidFill>
              </a:rPr>
              <a:t> retratado como peregrino</a:t>
            </a:r>
          </a:p>
        </p:txBody>
      </p:sp>
      <p:sp>
        <p:nvSpPr>
          <p:cNvPr id="3" name="CaixaDeTexto 2"/>
          <p:cNvSpPr txBox="1"/>
          <p:nvPr/>
        </p:nvSpPr>
        <p:spPr>
          <a:xfrm>
            <a:off x="228600" y="276225"/>
            <a:ext cx="5486399" cy="6063198"/>
          </a:xfrm>
          <a:prstGeom prst="rect">
            <a:avLst/>
          </a:prstGeom>
          <a:noFill/>
        </p:spPr>
        <p:txBody>
          <a:bodyPr wrap="square" rtlCol="0">
            <a:spAutoFit/>
          </a:bodyPr>
          <a:lstStyle/>
          <a:p>
            <a:pPr algn="ctr"/>
            <a:r>
              <a:rPr lang="pt-BR" sz="2800" b="1" dirty="0">
                <a:solidFill>
                  <a:schemeClr val="bg1"/>
                </a:solidFill>
              </a:rPr>
              <a:t>Representação indireta</a:t>
            </a:r>
          </a:p>
          <a:p>
            <a:pPr algn="ctr"/>
            <a:r>
              <a:rPr lang="pt-BR" sz="2800" i="1" dirty="0">
                <a:solidFill>
                  <a:schemeClr val="bg1"/>
                </a:solidFill>
              </a:rPr>
              <a:t>Ressonâncias</a:t>
            </a:r>
          </a:p>
          <a:p>
            <a:endParaRPr lang="pt-BR" sz="1000" dirty="0">
              <a:solidFill>
                <a:schemeClr val="bg1"/>
              </a:solidFill>
            </a:endParaRPr>
          </a:p>
          <a:p>
            <a:r>
              <a:rPr lang="pt-BR" sz="2400" i="1" dirty="0">
                <a:solidFill>
                  <a:schemeClr val="bg1"/>
                </a:solidFill>
                <a:latin typeface="Times New Roman" panose="02020603050405020304" pitchFamily="18" charset="0"/>
                <a:cs typeface="Times New Roman" panose="02020603050405020304" pitchFamily="18" charset="0"/>
              </a:rPr>
              <a:t>Os contos de </a:t>
            </a:r>
            <a:r>
              <a:rPr lang="pt-BR" sz="2400" i="1" dirty="0" err="1">
                <a:solidFill>
                  <a:schemeClr val="bg1"/>
                </a:solidFill>
                <a:latin typeface="Times New Roman" panose="02020603050405020304" pitchFamily="18" charset="0"/>
                <a:cs typeface="Times New Roman" panose="02020603050405020304" pitchFamily="18" charset="0"/>
              </a:rPr>
              <a:t>Cantuária</a:t>
            </a:r>
            <a:r>
              <a:rPr lang="pt-BR" sz="2400" i="1" dirty="0">
                <a:solidFill>
                  <a:schemeClr val="bg1"/>
                </a:solidFill>
                <a:latin typeface="Times New Roman" panose="02020603050405020304" pitchFamily="18" charset="0"/>
                <a:cs typeface="Times New Roman" panose="02020603050405020304" pitchFamily="18" charset="0"/>
              </a:rPr>
              <a:t> </a:t>
            </a:r>
            <a:r>
              <a:rPr lang="pt-BR" sz="2400" dirty="0">
                <a:solidFill>
                  <a:schemeClr val="bg1"/>
                </a:solidFill>
                <a:latin typeface="Times New Roman" panose="02020603050405020304" pitchFamily="18" charset="0"/>
                <a:cs typeface="Times New Roman" panose="02020603050405020304" pitchFamily="18" charset="0"/>
              </a:rPr>
              <a:t>(</a:t>
            </a:r>
            <a:r>
              <a:rPr lang="pt-BR" sz="2400" i="1" dirty="0">
                <a:solidFill>
                  <a:schemeClr val="bg1"/>
                </a:solidFill>
                <a:latin typeface="Times New Roman" panose="02020603050405020304" pitchFamily="18" charset="0"/>
                <a:cs typeface="Times New Roman" panose="02020603050405020304" pitchFamily="18" charset="0"/>
              </a:rPr>
              <a:t>The </a:t>
            </a:r>
            <a:r>
              <a:rPr lang="pt-BR" sz="2400" i="1" dirty="0" err="1">
                <a:solidFill>
                  <a:schemeClr val="bg1"/>
                </a:solidFill>
                <a:latin typeface="Times New Roman" panose="02020603050405020304" pitchFamily="18" charset="0"/>
                <a:cs typeface="Times New Roman" panose="02020603050405020304" pitchFamily="18" charset="0"/>
              </a:rPr>
              <a:t>Canterbury</a:t>
            </a:r>
            <a:r>
              <a:rPr lang="pt-BR" sz="2400" i="1" dirty="0">
                <a:solidFill>
                  <a:schemeClr val="bg1"/>
                </a:solidFill>
                <a:latin typeface="Times New Roman" panose="02020603050405020304" pitchFamily="18" charset="0"/>
                <a:cs typeface="Times New Roman" panose="02020603050405020304" pitchFamily="18" charset="0"/>
              </a:rPr>
              <a:t> Tales</a:t>
            </a:r>
            <a:r>
              <a:rPr lang="pt-BR" sz="2400" dirty="0">
                <a:solidFill>
                  <a:schemeClr val="bg1"/>
                </a:solidFill>
                <a:latin typeface="Times New Roman" panose="02020603050405020304" pitchFamily="18" charset="0"/>
                <a:cs typeface="Times New Roman" panose="02020603050405020304" pitchFamily="18" charset="0"/>
              </a:rPr>
              <a:t>) – Geoffrey </a:t>
            </a:r>
            <a:r>
              <a:rPr lang="pt-BR" sz="2400" dirty="0" err="1">
                <a:solidFill>
                  <a:schemeClr val="bg1"/>
                </a:solidFill>
                <a:latin typeface="Times New Roman" panose="02020603050405020304" pitchFamily="18" charset="0"/>
                <a:cs typeface="Times New Roman" panose="02020603050405020304" pitchFamily="18" charset="0"/>
              </a:rPr>
              <a:t>Chaucer</a:t>
            </a:r>
            <a:endParaRPr lang="pt-BR" sz="2400" dirty="0">
              <a:solidFill>
                <a:schemeClr val="bg1"/>
              </a:solidFill>
              <a:latin typeface="Times New Roman" panose="02020603050405020304" pitchFamily="18" charset="0"/>
              <a:cs typeface="Times New Roman" panose="02020603050405020304" pitchFamily="18" charset="0"/>
            </a:endParaRPr>
          </a:p>
          <a:p>
            <a:endParaRPr lang="pt-BR" sz="1000" dirty="0">
              <a:solidFill>
                <a:schemeClr val="bg1"/>
              </a:solidFill>
              <a:latin typeface="Times New Roman" panose="02020603050405020304" pitchFamily="18" charset="0"/>
              <a:cs typeface="Times New Roman" panose="02020603050405020304" pitchFamily="18" charset="0"/>
            </a:endParaRPr>
          </a:p>
          <a:p>
            <a:r>
              <a:rPr lang="pt-BR" sz="2400" dirty="0">
                <a:solidFill>
                  <a:schemeClr val="bg1"/>
                </a:solidFill>
                <a:latin typeface="Times New Roman" panose="02020603050405020304" pitchFamily="18" charset="0"/>
                <a:cs typeface="Times New Roman" panose="02020603050405020304" pitchFamily="18" charset="0"/>
              </a:rPr>
              <a:t>Coleção de histórias (2 em prosa, e 22 em verso) escritas a partir de 1387 por</a:t>
            </a:r>
          </a:p>
          <a:p>
            <a:r>
              <a:rPr lang="pt-BR" sz="2400" dirty="0">
                <a:solidFill>
                  <a:schemeClr val="bg1"/>
                </a:solidFill>
                <a:latin typeface="Times New Roman" panose="02020603050405020304" pitchFamily="18" charset="0"/>
                <a:cs typeface="Times New Roman" panose="02020603050405020304" pitchFamily="18" charset="0"/>
              </a:rPr>
              <a:t>Geoffrey </a:t>
            </a:r>
            <a:r>
              <a:rPr lang="pt-BR" sz="2400" dirty="0" err="1">
                <a:solidFill>
                  <a:schemeClr val="bg1"/>
                </a:solidFill>
                <a:latin typeface="Times New Roman" panose="02020603050405020304" pitchFamily="18" charset="0"/>
                <a:cs typeface="Times New Roman" panose="02020603050405020304" pitchFamily="18" charset="0"/>
              </a:rPr>
              <a:t>Chaucer</a:t>
            </a:r>
            <a:r>
              <a:rPr lang="pt-BR" sz="2400" dirty="0">
                <a:solidFill>
                  <a:schemeClr val="bg1"/>
                </a:solidFill>
                <a:latin typeface="Times New Roman" panose="02020603050405020304" pitchFamily="18" charset="0"/>
                <a:cs typeface="Times New Roman" panose="02020603050405020304" pitchFamily="18" charset="0"/>
              </a:rPr>
              <a:t>, considerado um dos consolidadores da língua inglesa. Na obra, cada conto é narrado por um peregrino de um grupo socialmente heterogêneo, que realiza uma viagem desde Southwark </a:t>
            </a:r>
          </a:p>
          <a:p>
            <a:r>
              <a:rPr lang="pt-BR" sz="2400" dirty="0">
                <a:solidFill>
                  <a:schemeClr val="bg1"/>
                </a:solidFill>
                <a:latin typeface="Times New Roman" panose="02020603050405020304" pitchFamily="18" charset="0"/>
                <a:cs typeface="Times New Roman" panose="02020603050405020304" pitchFamily="18" charset="0"/>
              </a:rPr>
              <a:t>(Londres) à Catedral de </a:t>
            </a:r>
            <a:r>
              <a:rPr lang="pt-BR" sz="2400" dirty="0" err="1">
                <a:solidFill>
                  <a:schemeClr val="bg1"/>
                </a:solidFill>
                <a:latin typeface="Times New Roman" panose="02020603050405020304" pitchFamily="18" charset="0"/>
                <a:cs typeface="Times New Roman" panose="02020603050405020304" pitchFamily="18" charset="0"/>
              </a:rPr>
              <a:t>Cantuária</a:t>
            </a:r>
            <a:r>
              <a:rPr lang="pt-BR" sz="2400" dirty="0">
                <a:solidFill>
                  <a:schemeClr val="bg1"/>
                </a:solidFill>
                <a:latin typeface="Times New Roman" panose="02020603050405020304" pitchFamily="18" charset="0"/>
                <a:cs typeface="Times New Roman" panose="02020603050405020304" pitchFamily="18" charset="0"/>
              </a:rPr>
              <a:t>, para visitar o túmulo de São Thomas </a:t>
            </a:r>
            <a:r>
              <a:rPr lang="pt-BR" sz="2400" dirty="0" err="1">
                <a:solidFill>
                  <a:schemeClr val="bg1"/>
                </a:solidFill>
                <a:latin typeface="Times New Roman" panose="02020603050405020304" pitchFamily="18" charset="0"/>
                <a:cs typeface="Times New Roman" panose="02020603050405020304" pitchFamily="18" charset="0"/>
              </a:rPr>
              <a:t>Becket</a:t>
            </a:r>
            <a:r>
              <a:rPr lang="pt-BR" sz="2400" dirty="0">
                <a:solidFill>
                  <a:schemeClr val="bg1"/>
                </a:solidFill>
                <a:latin typeface="Times New Roman" panose="02020603050405020304" pitchFamily="18" charset="0"/>
                <a:cs typeface="Times New Roman" panose="02020603050405020304" pitchFamily="18" charset="0"/>
              </a:rPr>
              <a:t>. A estrutura geral é inspirada no </a:t>
            </a:r>
            <a:r>
              <a:rPr lang="pt-BR" sz="2400" b="1" i="1" dirty="0" err="1">
                <a:solidFill>
                  <a:schemeClr val="bg1"/>
                </a:solidFill>
                <a:latin typeface="Times New Roman" panose="02020603050405020304" pitchFamily="18" charset="0"/>
                <a:cs typeface="Times New Roman" panose="02020603050405020304" pitchFamily="18" charset="0"/>
              </a:rPr>
              <a:t>Decameron</a:t>
            </a:r>
            <a:r>
              <a:rPr lang="pt-BR" sz="2400" dirty="0">
                <a:solidFill>
                  <a:schemeClr val="bg1"/>
                </a:solidFill>
                <a:latin typeface="Times New Roman" panose="02020603050405020304" pitchFamily="18" charset="0"/>
                <a:cs typeface="Times New Roman" panose="02020603050405020304" pitchFamily="18" charset="0"/>
              </a:rPr>
              <a:t>, de Boccaccio.</a:t>
            </a:r>
            <a:endParaRPr lang="pt-BR" dirty="0">
              <a:solidFill>
                <a:schemeClr val="bg1"/>
              </a:solidFill>
              <a:latin typeface="Times New Roman" panose="02020603050405020304" pitchFamily="18" charset="0"/>
              <a:cs typeface="Times New Roman" panose="02020603050405020304" pitchFamily="18" charset="0"/>
            </a:endParaRPr>
          </a:p>
        </p:txBody>
      </p:sp>
      <p:sp>
        <p:nvSpPr>
          <p:cNvPr id="5" name="CaixaDeTexto 4"/>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32</a:t>
            </a:r>
          </a:p>
        </p:txBody>
      </p:sp>
    </p:spTree>
    <p:extLst>
      <p:ext uri="{BB962C8B-B14F-4D97-AF65-F5344CB8AC3E}">
        <p14:creationId xmlns:p14="http://schemas.microsoft.com/office/powerpoint/2010/main" val="2165121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57174" y="198006"/>
            <a:ext cx="5219701" cy="4322763"/>
          </a:xfrm>
        </p:spPr>
        <p:txBody>
          <a:bodyPr>
            <a:normAutofit lnSpcReduction="10000"/>
          </a:bodyPr>
          <a:lstStyle/>
          <a:p>
            <a:r>
              <a:rPr lang="pt-BR" b="1" dirty="0">
                <a:solidFill>
                  <a:schemeClr val="bg1"/>
                </a:solidFill>
              </a:rPr>
              <a:t>Arquitetura</a:t>
            </a:r>
          </a:p>
          <a:p>
            <a:r>
              <a:rPr lang="pt-BR" b="1" dirty="0">
                <a:solidFill>
                  <a:schemeClr val="bg1"/>
                </a:solidFill>
              </a:rPr>
              <a:t>O caso Leonardo </a:t>
            </a:r>
            <a:r>
              <a:rPr lang="pt-BR" sz="2000" dirty="0">
                <a:solidFill>
                  <a:schemeClr val="bg1"/>
                </a:solidFill>
              </a:rPr>
              <a:t>(1452-1519)</a:t>
            </a:r>
          </a:p>
          <a:p>
            <a:r>
              <a:rPr lang="pt-BR" sz="2000" b="1" dirty="0">
                <a:solidFill>
                  <a:schemeClr val="bg1"/>
                </a:solidFill>
              </a:rPr>
              <a:t>O sanitarista</a:t>
            </a:r>
          </a:p>
          <a:p>
            <a:endParaRPr lang="pt-BR" sz="1000" dirty="0">
              <a:solidFill>
                <a:schemeClr val="bg1"/>
              </a:solidFill>
            </a:endParaRPr>
          </a:p>
          <a:p>
            <a:pPr algn="l"/>
            <a:r>
              <a:rPr lang="pt-BR" b="1" dirty="0">
                <a:solidFill>
                  <a:schemeClr val="bg1"/>
                </a:solidFill>
                <a:latin typeface="Times New Roman" panose="02020603050405020304" pitchFamily="18" charset="0"/>
                <a:cs typeface="Times New Roman" panose="02020603050405020304" pitchFamily="18" charset="0"/>
              </a:rPr>
              <a:t>Leonardo da Vinci </a:t>
            </a:r>
            <a:r>
              <a:rPr lang="pt-BR" dirty="0">
                <a:solidFill>
                  <a:schemeClr val="bg1"/>
                </a:solidFill>
                <a:latin typeface="Times New Roman" panose="02020603050405020304" pitchFamily="18" charset="0"/>
                <a:cs typeface="Times New Roman" panose="02020603050405020304" pitchFamily="18" charset="0"/>
              </a:rPr>
              <a:t>sobreviveu a uma série de surtos da peste bubônica que atingiram Milão entre 1484 e 1485. Essas epidemias mataram cerca de 5 mil pessoas (1/3 da população da cidade) e inspiraram novos conceitos renascentistas sobre a “cidade do futuro”. Da Vinci ilustrou essas ideias em uma série de desenhos.</a:t>
            </a:r>
            <a:endParaRPr lang="pt-BR" sz="2000" b="1" dirty="0">
              <a:solidFill>
                <a:schemeClr val="bg1"/>
              </a:solidFill>
              <a:latin typeface="Times New Roman" panose="02020603050405020304" pitchFamily="18" charset="0"/>
              <a:cs typeface="Times New Roman" panose="02020603050405020304" pitchFamily="18" charset="0"/>
            </a:endParaRPr>
          </a:p>
        </p:txBody>
      </p:sp>
      <p:pic>
        <p:nvPicPr>
          <p:cNvPr id="16386" name="Picture 2" descr="Leonardo da Vinci (Foto: Hulton Archive/Gett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5" y="1276349"/>
            <a:ext cx="3422650" cy="247866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i.em.com.br/7FmfsTkGkBPNjvqJpz4yxCjl4II=/675x/smart/imgsapp.em.com.br/app/noticia_127983242361/2015/01/05/604747/20150105104419742728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428" y="4387009"/>
            <a:ext cx="6768098" cy="204547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33</a:t>
            </a:r>
          </a:p>
        </p:txBody>
      </p:sp>
      <p:sp>
        <p:nvSpPr>
          <p:cNvPr id="3" name="CaixaDeTexto 2"/>
          <p:cNvSpPr txBox="1"/>
          <p:nvPr/>
        </p:nvSpPr>
        <p:spPr>
          <a:xfrm>
            <a:off x="6232360" y="603050"/>
            <a:ext cx="1792705" cy="523220"/>
          </a:xfrm>
          <a:prstGeom prst="rect">
            <a:avLst/>
          </a:prstGeom>
          <a:noFill/>
        </p:spPr>
        <p:txBody>
          <a:bodyPr wrap="square" rtlCol="0">
            <a:spAutoFit/>
          </a:bodyPr>
          <a:lstStyle/>
          <a:p>
            <a:r>
              <a:rPr lang="pt-BR" sz="2800" dirty="0">
                <a:solidFill>
                  <a:schemeClr val="bg1"/>
                </a:solidFill>
              </a:rPr>
              <a:t>A inversão</a:t>
            </a:r>
          </a:p>
        </p:txBody>
      </p:sp>
    </p:spTree>
    <p:extLst>
      <p:ext uri="{BB962C8B-B14F-4D97-AF65-F5344CB8AC3E}">
        <p14:creationId xmlns:p14="http://schemas.microsoft.com/office/powerpoint/2010/main" val="87331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ângulo 1"/>
          <p:cNvSpPr/>
          <p:nvPr/>
        </p:nvSpPr>
        <p:spPr>
          <a:xfrm>
            <a:off x="266700" y="107190"/>
            <a:ext cx="5686426" cy="5386090"/>
          </a:xfrm>
          <a:prstGeom prst="rect">
            <a:avLst/>
          </a:prstGeom>
        </p:spPr>
        <p:txBody>
          <a:bodyPr wrap="square">
            <a:spAutoFit/>
          </a:bodyPr>
          <a:lstStyle/>
          <a:p>
            <a:pPr algn="ctr"/>
            <a:r>
              <a:rPr lang="pt-BR" sz="2800" b="1" dirty="0">
                <a:solidFill>
                  <a:schemeClr val="bg1"/>
                </a:solidFill>
              </a:rPr>
              <a:t>Representação indireta</a:t>
            </a:r>
          </a:p>
          <a:p>
            <a:pPr algn="ctr"/>
            <a:r>
              <a:rPr lang="pt-BR" sz="2800" i="1" dirty="0">
                <a:solidFill>
                  <a:schemeClr val="bg1"/>
                </a:solidFill>
              </a:rPr>
              <a:t>Ressonâncias</a:t>
            </a:r>
          </a:p>
          <a:p>
            <a:endParaRPr lang="pt-BR" sz="800" dirty="0">
              <a:solidFill>
                <a:schemeClr val="bg1"/>
              </a:solidFill>
              <a:latin typeface="Droid Serif"/>
            </a:endParaRPr>
          </a:p>
          <a:p>
            <a:r>
              <a:rPr lang="pt-BR" sz="2000" dirty="0">
                <a:solidFill>
                  <a:schemeClr val="bg1"/>
                </a:solidFill>
                <a:latin typeface="Times New Roman" panose="02020603050405020304" pitchFamily="18" charset="0"/>
                <a:cs typeface="Times New Roman" panose="02020603050405020304" pitchFamily="18" charset="0"/>
              </a:rPr>
              <a:t>Em 1947, o escritor argelino Albert Camus (1913-1960) publicou </a:t>
            </a:r>
            <a:r>
              <a:rPr lang="pt-BR" sz="2000" b="1" i="1" dirty="0">
                <a:solidFill>
                  <a:schemeClr val="bg1"/>
                </a:solidFill>
                <a:latin typeface="Times New Roman" panose="02020603050405020304" pitchFamily="18" charset="0"/>
                <a:cs typeface="Times New Roman" panose="02020603050405020304" pitchFamily="18" charset="0"/>
              </a:rPr>
              <a:t>A peste</a:t>
            </a:r>
            <a:r>
              <a:rPr lang="pt-BR" sz="2000" dirty="0">
                <a:solidFill>
                  <a:schemeClr val="bg1"/>
                </a:solidFill>
                <a:latin typeface="Times New Roman" panose="02020603050405020304" pitchFamily="18" charset="0"/>
                <a:cs typeface="Times New Roman" panose="02020603050405020304" pitchFamily="18" charset="0"/>
              </a:rPr>
              <a:t>. Versão romanceada da filosofia existencialista, </a:t>
            </a:r>
            <a:r>
              <a:rPr lang="pt-BR" sz="2000" i="1" dirty="0">
                <a:solidFill>
                  <a:schemeClr val="bg1"/>
                </a:solidFill>
                <a:latin typeface="Times New Roman" panose="02020603050405020304" pitchFamily="18" charset="0"/>
                <a:cs typeface="Times New Roman" panose="02020603050405020304" pitchFamily="18" charset="0"/>
              </a:rPr>
              <a:t>A peste</a:t>
            </a:r>
            <a:r>
              <a:rPr lang="pt-BR" sz="2000" dirty="0">
                <a:solidFill>
                  <a:schemeClr val="bg1"/>
                </a:solidFill>
                <a:latin typeface="Times New Roman" panose="02020603050405020304" pitchFamily="18" charset="0"/>
                <a:cs typeface="Times New Roman" panose="02020603050405020304" pitchFamily="18" charset="0"/>
              </a:rPr>
              <a:t> é um livro que trata da solidariedade que a todos devemos, da liberdade de escolha e da responsabilidade sobre nossas escolhas.</a:t>
            </a:r>
          </a:p>
          <a:p>
            <a:r>
              <a:rPr lang="pt-BR" sz="2000" dirty="0">
                <a:solidFill>
                  <a:schemeClr val="bg1"/>
                </a:solidFill>
                <a:latin typeface="Times New Roman" panose="02020603050405020304" pitchFamily="18" charset="0"/>
                <a:cs typeface="Times New Roman" panose="02020603050405020304" pitchFamily="18" charset="0"/>
              </a:rPr>
              <a:t>Camus concluiu esse desesperado livro lembrando que o bacilo da peste não morre e não desaparece. Avisou-nos que o bacilo da peste fica “dezenas de anos a dormir nos móveis e nas roupas”. Ainda, advertiu que a peste “espera com paciência nos quartos, nos porões, nas malas, nos papéis, nos lenços”. E quando volta, “para nossa desgraça, manda os ratos morrerem numa cidade feliz”.</a:t>
            </a:r>
          </a:p>
        </p:txBody>
      </p:sp>
      <p:pic>
        <p:nvPicPr>
          <p:cNvPr id="8198" name="Picture 6" descr="Frases de Albert Ca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490" y="334413"/>
            <a:ext cx="2896560" cy="197008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La Peste. Albert Camus.pdf [klzoxow0ze4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6" y="2526840"/>
            <a:ext cx="2051050" cy="289751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84411" y="5627166"/>
            <a:ext cx="8198043" cy="369332"/>
          </a:xfrm>
          <a:prstGeom prst="rect">
            <a:avLst/>
          </a:prstGeom>
          <a:noFill/>
        </p:spPr>
        <p:txBody>
          <a:bodyPr wrap="square" rtlCol="0">
            <a:spAutoFit/>
          </a:bodyPr>
          <a:lstStyle/>
          <a:p>
            <a:r>
              <a:rPr lang="pt-BR" sz="1600" b="1" dirty="0">
                <a:solidFill>
                  <a:schemeClr val="bg1"/>
                </a:solidFill>
              </a:rPr>
              <a:t>Original: </a:t>
            </a:r>
            <a:r>
              <a:rPr lang="pt-BR" b="1" u="sng" dirty="0">
                <a:solidFill>
                  <a:schemeClr val="bg1"/>
                </a:solidFill>
              </a:rPr>
              <a:t>https://archive.org/details/albertcamus-lapeste-1947/page/n13/mode/2up</a:t>
            </a:r>
            <a:endParaRPr lang="pt-BR" b="1" dirty="0">
              <a:solidFill>
                <a:schemeClr val="bg1"/>
              </a:solidFill>
            </a:endParaRPr>
          </a:p>
        </p:txBody>
      </p:sp>
      <p:sp>
        <p:nvSpPr>
          <p:cNvPr id="6" name="CaixaDeTexto 5"/>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34</a:t>
            </a:r>
          </a:p>
        </p:txBody>
      </p:sp>
      <p:sp>
        <p:nvSpPr>
          <p:cNvPr id="4" name="CaixaDeTexto 3">
            <a:extLst>
              <a:ext uri="{FF2B5EF4-FFF2-40B4-BE49-F238E27FC236}">
                <a16:creationId xmlns:a16="http://schemas.microsoft.com/office/drawing/2014/main" id="{987A1E9B-147D-4F0E-9794-0012583DC6D3}"/>
              </a:ext>
            </a:extLst>
          </p:cNvPr>
          <p:cNvSpPr txBox="1"/>
          <p:nvPr/>
        </p:nvSpPr>
        <p:spPr>
          <a:xfrm>
            <a:off x="266700" y="6035041"/>
            <a:ext cx="8667205" cy="584775"/>
          </a:xfrm>
          <a:prstGeom prst="rect">
            <a:avLst/>
          </a:prstGeom>
          <a:noFill/>
        </p:spPr>
        <p:txBody>
          <a:bodyPr wrap="square" rtlCol="0">
            <a:spAutoFit/>
          </a:bodyPr>
          <a:lstStyle/>
          <a:p>
            <a:pPr algn="ctr"/>
            <a:r>
              <a:rPr lang="pt-BR" sz="1600" u="sng" dirty="0">
                <a:solidFill>
                  <a:schemeClr val="bg1"/>
                </a:solidFill>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https://www.teses.usp.br/teses/disponiveis/8/8146/tde-08112007-144148/publico/TESE_CRISTIANNE_APARECIDA_BRITO_LAMEIRINHA.pdf</a:t>
            </a:r>
            <a:endParaRPr lang="pt-BR" sz="1600" dirty="0">
              <a:solidFill>
                <a:schemeClr val="bg1"/>
              </a:solidFill>
            </a:endParaRPr>
          </a:p>
        </p:txBody>
      </p:sp>
    </p:spTree>
    <p:extLst>
      <p:ext uri="{BB962C8B-B14F-4D97-AF65-F5344CB8AC3E}">
        <p14:creationId xmlns:p14="http://schemas.microsoft.com/office/powerpoint/2010/main" val="1260351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p:cNvSpPr txBox="1"/>
          <p:nvPr/>
        </p:nvSpPr>
        <p:spPr>
          <a:xfrm>
            <a:off x="266700" y="169438"/>
            <a:ext cx="5019675" cy="6278642"/>
          </a:xfrm>
          <a:prstGeom prst="rect">
            <a:avLst/>
          </a:prstGeom>
          <a:noFill/>
        </p:spPr>
        <p:txBody>
          <a:bodyPr wrap="square" rtlCol="0">
            <a:spAutoFit/>
          </a:bodyPr>
          <a:lstStyle/>
          <a:p>
            <a:pPr algn="ctr"/>
            <a:r>
              <a:rPr lang="pt-BR" sz="3200" b="1" dirty="0">
                <a:solidFill>
                  <a:schemeClr val="bg1"/>
                </a:solidFill>
              </a:rPr>
              <a:t>Música</a:t>
            </a:r>
          </a:p>
          <a:p>
            <a:pPr algn="ctr"/>
            <a:endParaRPr lang="pt-BR" sz="1000" dirty="0">
              <a:solidFill>
                <a:schemeClr val="bg1"/>
              </a:solidFill>
            </a:endParaRPr>
          </a:p>
          <a:p>
            <a:pPr algn="ctr"/>
            <a:r>
              <a:rPr lang="pt-BR" sz="2400" dirty="0">
                <a:solidFill>
                  <a:schemeClr val="bg1"/>
                </a:solidFill>
              </a:rPr>
              <a:t>O caso Palestrina </a:t>
            </a:r>
            <a:r>
              <a:rPr lang="pt-BR" dirty="0">
                <a:solidFill>
                  <a:schemeClr val="bg1"/>
                </a:solidFill>
              </a:rPr>
              <a:t>(1525-1594)</a:t>
            </a:r>
          </a:p>
          <a:p>
            <a:pPr algn="ctr"/>
            <a:endParaRPr lang="pt-BR" sz="1000" dirty="0">
              <a:solidFill>
                <a:schemeClr val="bg1"/>
              </a:solidFill>
            </a:endParaRPr>
          </a:p>
          <a:p>
            <a:r>
              <a:rPr lang="pt-BR" sz="2000" dirty="0">
                <a:solidFill>
                  <a:schemeClr val="bg1"/>
                </a:solidFill>
              </a:rPr>
              <a:t>Giovanni Palestrina compôs o madrigal “Gia fu chi m’</a:t>
            </a:r>
            <a:r>
              <a:rPr lang="pt-BR" sz="2000" dirty="0" err="1">
                <a:solidFill>
                  <a:schemeClr val="bg1"/>
                </a:solidFill>
              </a:rPr>
              <a:t>ebbe</a:t>
            </a:r>
            <a:r>
              <a:rPr lang="pt-BR" sz="2000" dirty="0">
                <a:solidFill>
                  <a:schemeClr val="bg1"/>
                </a:solidFill>
              </a:rPr>
              <a:t> cara e </a:t>
            </a:r>
            <a:r>
              <a:rPr lang="pt-BR" sz="2000" dirty="0" err="1">
                <a:solidFill>
                  <a:schemeClr val="bg1"/>
                </a:solidFill>
              </a:rPr>
              <a:t>volontieri</a:t>
            </a:r>
            <a:r>
              <a:rPr lang="pt-BR" sz="2000" dirty="0">
                <a:solidFill>
                  <a:schemeClr val="bg1"/>
                </a:solidFill>
              </a:rPr>
              <a:t> </a:t>
            </a:r>
            <a:r>
              <a:rPr lang="pt-BR" sz="2000" dirty="0" err="1">
                <a:solidFill>
                  <a:schemeClr val="bg1"/>
                </a:solidFill>
              </a:rPr>
              <a:t>giovinetta</a:t>
            </a:r>
            <a:r>
              <a:rPr lang="pt-BR" sz="2000" dirty="0">
                <a:solidFill>
                  <a:schemeClr val="bg1"/>
                </a:solidFill>
              </a:rPr>
              <a:t>” (corso) (</a:t>
            </a:r>
            <a:r>
              <a:rPr lang="pt-BR" sz="2000" i="1" dirty="0" err="1">
                <a:solidFill>
                  <a:schemeClr val="bg1"/>
                </a:solidFill>
              </a:rPr>
              <a:t>Decameron</a:t>
            </a:r>
            <a:r>
              <a:rPr lang="pt-BR" sz="2000" i="1" dirty="0">
                <a:solidFill>
                  <a:schemeClr val="bg1"/>
                </a:solidFill>
              </a:rPr>
              <a:t>, Jornada III</a:t>
            </a:r>
            <a:r>
              <a:rPr lang="pt-BR" sz="2000" b="1" i="1" dirty="0">
                <a:solidFill>
                  <a:srgbClr val="FFFF00"/>
                </a:solidFill>
              </a:rPr>
              <a:t>*</a:t>
            </a:r>
            <a:r>
              <a:rPr lang="pt-BR" sz="2000" dirty="0">
                <a:solidFill>
                  <a:schemeClr val="bg1"/>
                </a:solidFill>
              </a:rPr>
              <a:t>) com tanto êxito que, a partir dele, escreveu uma missa sobre a melodia (</a:t>
            </a:r>
            <a:r>
              <a:rPr lang="pt-BR" sz="2000" i="1" dirty="0">
                <a:solidFill>
                  <a:schemeClr val="bg1"/>
                </a:solidFill>
              </a:rPr>
              <a:t>missa paródia</a:t>
            </a:r>
            <a:r>
              <a:rPr lang="pt-BR" sz="2000" dirty="0">
                <a:solidFill>
                  <a:schemeClr val="bg1"/>
                </a:solidFill>
              </a:rPr>
              <a:t>).</a:t>
            </a:r>
          </a:p>
          <a:p>
            <a:endParaRPr lang="pt-BR" sz="2000" dirty="0">
              <a:solidFill>
                <a:schemeClr val="bg1"/>
              </a:solidFill>
            </a:endParaRPr>
          </a:p>
          <a:p>
            <a:r>
              <a:rPr lang="pt-BR" sz="2000" dirty="0">
                <a:solidFill>
                  <a:schemeClr val="bg1"/>
                </a:solidFill>
              </a:rPr>
              <a:t>Madrigal </a:t>
            </a:r>
            <a:r>
              <a:rPr lang="pt-BR" sz="2000" dirty="0">
                <a:solidFill>
                  <a:srgbClr val="FFFF00"/>
                </a:solidFill>
              </a:rPr>
              <a:t>**</a:t>
            </a:r>
            <a:r>
              <a:rPr lang="pt-BR" sz="2000" dirty="0">
                <a:solidFill>
                  <a:schemeClr val="bg1"/>
                </a:solidFill>
              </a:rPr>
              <a:t> </a:t>
            </a:r>
            <a:r>
              <a:rPr lang="pt-BR" dirty="0">
                <a:solidFill>
                  <a:schemeClr val="bg1"/>
                </a:solidFill>
              </a:rPr>
              <a:t>(Veneza, 1594)</a:t>
            </a:r>
            <a:r>
              <a:rPr lang="pt-BR" sz="2000" dirty="0">
                <a:solidFill>
                  <a:schemeClr val="bg1"/>
                </a:solidFill>
              </a:rPr>
              <a:t> Livro 1</a:t>
            </a:r>
          </a:p>
          <a:p>
            <a:r>
              <a:rPr lang="pt-BR" sz="2400" b="1" dirty="0">
                <a:solidFill>
                  <a:schemeClr val="bg1"/>
                </a:solidFill>
                <a:hlinkClick r:id="rId2">
                  <a:extLst>
                    <a:ext uri="{A12FA001-AC4F-418D-AE19-62706E023703}">
                      <ahyp:hlinkClr xmlns:ahyp="http://schemas.microsoft.com/office/drawing/2018/hyperlinkcolor" val="tx"/>
                    </a:ext>
                  </a:extLst>
                </a:hlinkClick>
              </a:rPr>
              <a:t>https://youtu.be/sI3Na1hn0d8</a:t>
            </a:r>
            <a:endParaRPr lang="pt-BR" sz="2400" b="1" dirty="0">
              <a:solidFill>
                <a:schemeClr val="bg1"/>
              </a:solidFill>
            </a:endParaRPr>
          </a:p>
          <a:p>
            <a:endParaRPr lang="pt-BR" dirty="0">
              <a:solidFill>
                <a:schemeClr val="bg1"/>
              </a:solidFill>
            </a:endParaRPr>
          </a:p>
          <a:p>
            <a:endParaRPr lang="pt-BR" dirty="0">
              <a:solidFill>
                <a:schemeClr val="bg1"/>
              </a:solidFill>
            </a:endParaRPr>
          </a:p>
          <a:p>
            <a:pPr fontAlgn="base"/>
            <a:r>
              <a:rPr lang="es-ES" sz="1600" b="1" dirty="0">
                <a:solidFill>
                  <a:srgbClr val="FFFF00"/>
                </a:solidFill>
              </a:rPr>
              <a:t>*</a:t>
            </a:r>
            <a:r>
              <a:rPr lang="es-ES" sz="1600" dirty="0">
                <a:solidFill>
                  <a:schemeClr val="bg1"/>
                </a:solidFill>
              </a:rPr>
              <a:t> Jornada III:</a:t>
            </a:r>
          </a:p>
          <a:p>
            <a:pPr fontAlgn="base"/>
            <a:r>
              <a:rPr lang="es-ES" sz="1600" i="1" dirty="0">
                <a:solidFill>
                  <a:schemeClr val="bg1"/>
                </a:solidFill>
              </a:rPr>
              <a:t>“</a:t>
            </a:r>
            <a:r>
              <a:rPr lang="es-ES" sz="1600" dirty="0">
                <a:solidFill>
                  <a:schemeClr val="bg1"/>
                </a:solidFill>
              </a:rPr>
              <a:t>Ninguna desdichada</a:t>
            </a:r>
          </a:p>
          <a:p>
            <a:pPr fontAlgn="base"/>
            <a:r>
              <a:rPr lang="es-ES" sz="1600" dirty="0">
                <a:solidFill>
                  <a:schemeClr val="bg1"/>
                </a:solidFill>
              </a:rPr>
              <a:t>lo es tanto como yo,</a:t>
            </a:r>
          </a:p>
          <a:p>
            <a:pPr fontAlgn="base"/>
            <a:r>
              <a:rPr lang="es-ES" sz="1600" dirty="0">
                <a:solidFill>
                  <a:schemeClr val="bg1"/>
                </a:solidFill>
              </a:rPr>
              <a:t>pues gimo en vano, triste enamorada”</a:t>
            </a:r>
          </a:p>
          <a:p>
            <a:endParaRPr lang="pt-BR" dirty="0">
              <a:solidFill>
                <a:schemeClr val="bg1"/>
              </a:solidFill>
            </a:endParaRPr>
          </a:p>
          <a:p>
            <a:r>
              <a:rPr lang="pt-BR" b="1" dirty="0">
                <a:solidFill>
                  <a:srgbClr val="FFFF00"/>
                </a:solidFill>
              </a:rPr>
              <a:t>**</a:t>
            </a:r>
            <a:r>
              <a:rPr lang="pt-BR" dirty="0">
                <a:solidFill>
                  <a:schemeClr val="bg1"/>
                </a:solidFill>
              </a:rPr>
              <a:t> </a:t>
            </a:r>
            <a:r>
              <a:rPr lang="pt-BR" sz="1600" dirty="0">
                <a:solidFill>
                  <a:schemeClr val="bg1"/>
                </a:solidFill>
              </a:rPr>
              <a:t>gênero de composição vocal do Renascimento italiano, feita a partir da forma poética de mesmo nome</a:t>
            </a:r>
          </a:p>
          <a:p>
            <a:endParaRPr lang="pt-BR" sz="1000" dirty="0">
              <a:solidFill>
                <a:schemeClr val="bg1"/>
              </a:solidFill>
            </a:endParaRPr>
          </a:p>
        </p:txBody>
      </p:sp>
      <p:pic>
        <p:nvPicPr>
          <p:cNvPr id="12294" name="Picture 6" descr="Giovanni Pierluigi da Palestrina – Wikipédia, a enciclopédia liv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466" y="757294"/>
            <a:ext cx="3420884" cy="437915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to 6"/>
          <p:cNvCxnSpPr/>
          <p:nvPr/>
        </p:nvCxnSpPr>
        <p:spPr>
          <a:xfrm>
            <a:off x="276225" y="4152900"/>
            <a:ext cx="5010150" cy="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CaixaDeTexto 4"/>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35</a:t>
            </a:r>
          </a:p>
        </p:txBody>
      </p:sp>
    </p:spTree>
    <p:extLst>
      <p:ext uri="{BB962C8B-B14F-4D97-AF65-F5344CB8AC3E}">
        <p14:creationId xmlns:p14="http://schemas.microsoft.com/office/powerpoint/2010/main" val="127206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14159"/>
            <a:ext cx="7772400" cy="945428"/>
          </a:xfrm>
        </p:spPr>
        <p:txBody>
          <a:bodyPr>
            <a:normAutofit/>
          </a:bodyPr>
          <a:lstStyle/>
          <a:p>
            <a:r>
              <a:rPr lang="pt-BR" sz="3600" b="1" dirty="0">
                <a:solidFill>
                  <a:schemeClr val="bg1"/>
                </a:solidFill>
                <a:latin typeface="+mn-lt"/>
              </a:rPr>
              <a:t>Objetivos</a:t>
            </a:r>
          </a:p>
        </p:txBody>
      </p:sp>
      <p:sp>
        <p:nvSpPr>
          <p:cNvPr id="3" name="Subtítulo 2"/>
          <p:cNvSpPr>
            <a:spLocks noGrp="1"/>
          </p:cNvSpPr>
          <p:nvPr>
            <p:ph type="subTitle" idx="1"/>
          </p:nvPr>
        </p:nvSpPr>
        <p:spPr>
          <a:xfrm>
            <a:off x="228599" y="1257299"/>
            <a:ext cx="8676409" cy="5018809"/>
          </a:xfrm>
        </p:spPr>
        <p:txBody>
          <a:bodyPr>
            <a:normAutofit lnSpcReduction="10000"/>
          </a:bodyPr>
          <a:lstStyle/>
          <a:p>
            <a:pPr algn="l"/>
            <a:r>
              <a:rPr lang="pt-BR" sz="2800" b="1" dirty="0">
                <a:solidFill>
                  <a:schemeClr val="bg1"/>
                </a:solidFill>
              </a:rPr>
              <a:t>Principal:</a:t>
            </a:r>
          </a:p>
          <a:p>
            <a:pPr algn="l"/>
            <a:endParaRPr lang="pt-BR" sz="800" b="1" dirty="0">
              <a:solidFill>
                <a:schemeClr val="bg1"/>
              </a:solidFill>
            </a:endParaRPr>
          </a:p>
          <a:p>
            <a:r>
              <a:rPr lang="pt-BR" sz="2800" dirty="0">
                <a:solidFill>
                  <a:schemeClr val="bg1"/>
                </a:solidFill>
              </a:rPr>
              <a:t>Descrever e problematizar as </a:t>
            </a:r>
            <a:r>
              <a:rPr lang="pt-BR" sz="2800" i="1" dirty="0">
                <a:solidFill>
                  <a:schemeClr val="bg1"/>
                </a:solidFill>
              </a:rPr>
              <a:t>relações</a:t>
            </a:r>
            <a:r>
              <a:rPr lang="pt-BR" sz="2800" dirty="0">
                <a:solidFill>
                  <a:schemeClr val="bg1"/>
                </a:solidFill>
              </a:rPr>
              <a:t> que as principais </a:t>
            </a:r>
            <a:r>
              <a:rPr lang="pt-BR" sz="2800" i="1" dirty="0">
                <a:solidFill>
                  <a:schemeClr val="bg1"/>
                </a:solidFill>
              </a:rPr>
              <a:t>pandemias</a:t>
            </a:r>
            <a:r>
              <a:rPr lang="pt-BR" sz="2800" dirty="0">
                <a:solidFill>
                  <a:schemeClr val="bg1"/>
                </a:solidFill>
              </a:rPr>
              <a:t> </a:t>
            </a:r>
            <a:r>
              <a:rPr lang="pt-BR" sz="2800" i="1" dirty="0">
                <a:solidFill>
                  <a:schemeClr val="bg1"/>
                </a:solidFill>
              </a:rPr>
              <a:t>medievais</a:t>
            </a:r>
            <a:r>
              <a:rPr lang="pt-BR" sz="2800" dirty="0">
                <a:solidFill>
                  <a:schemeClr val="bg1"/>
                </a:solidFill>
              </a:rPr>
              <a:t> tiveram com as </a:t>
            </a:r>
            <a:r>
              <a:rPr lang="pt-BR" sz="2800" i="1" dirty="0">
                <a:solidFill>
                  <a:schemeClr val="bg1"/>
                </a:solidFill>
              </a:rPr>
              <a:t>produções artísticas</a:t>
            </a:r>
            <a:r>
              <a:rPr lang="pt-BR" sz="2800" dirty="0">
                <a:solidFill>
                  <a:schemeClr val="bg1"/>
                </a:solidFill>
              </a:rPr>
              <a:t>, tanto naquele período quanto posteriormente.</a:t>
            </a:r>
          </a:p>
          <a:p>
            <a:pPr algn="l"/>
            <a:endParaRPr lang="pt-BR" sz="3600" dirty="0">
              <a:solidFill>
                <a:schemeClr val="bg1"/>
              </a:solidFill>
            </a:endParaRPr>
          </a:p>
          <a:p>
            <a:pPr algn="l"/>
            <a:r>
              <a:rPr lang="pt-BR" sz="2800" b="1" dirty="0">
                <a:solidFill>
                  <a:schemeClr val="bg1"/>
                </a:solidFill>
              </a:rPr>
              <a:t>Secundário:</a:t>
            </a:r>
          </a:p>
          <a:p>
            <a:pPr algn="l"/>
            <a:endParaRPr lang="pt-BR" sz="800" b="1" dirty="0">
              <a:solidFill>
                <a:schemeClr val="bg1"/>
              </a:solidFill>
            </a:endParaRPr>
          </a:p>
          <a:p>
            <a:r>
              <a:rPr lang="pt-BR" sz="2800" dirty="0">
                <a:solidFill>
                  <a:schemeClr val="bg1"/>
                </a:solidFill>
              </a:rPr>
              <a:t>Discutir algumas das diferentes maneiras de estabelecer as relações entre, de um lado, </a:t>
            </a:r>
            <a:r>
              <a:rPr lang="pt-BR" sz="2800" i="1" dirty="0">
                <a:solidFill>
                  <a:schemeClr val="bg1"/>
                </a:solidFill>
              </a:rPr>
              <a:t>práticas</a:t>
            </a:r>
            <a:r>
              <a:rPr lang="pt-BR" sz="2800" dirty="0">
                <a:solidFill>
                  <a:schemeClr val="bg1"/>
                </a:solidFill>
              </a:rPr>
              <a:t>, </a:t>
            </a:r>
            <a:r>
              <a:rPr lang="pt-BR" sz="2800" i="1" dirty="0">
                <a:solidFill>
                  <a:schemeClr val="bg1"/>
                </a:solidFill>
              </a:rPr>
              <a:t>acontecimentos </a:t>
            </a:r>
            <a:r>
              <a:rPr lang="pt-BR" sz="2800" dirty="0">
                <a:solidFill>
                  <a:schemeClr val="bg1"/>
                </a:solidFill>
              </a:rPr>
              <a:t>e</a:t>
            </a:r>
            <a:r>
              <a:rPr lang="pt-BR" sz="2800" i="1" dirty="0">
                <a:solidFill>
                  <a:schemeClr val="bg1"/>
                </a:solidFill>
              </a:rPr>
              <a:t> experiências</a:t>
            </a:r>
            <a:r>
              <a:rPr lang="pt-BR" sz="2800" dirty="0">
                <a:solidFill>
                  <a:schemeClr val="bg1"/>
                </a:solidFill>
              </a:rPr>
              <a:t> sociais no âmbito da vida e, de outro lado, as </a:t>
            </a:r>
            <a:r>
              <a:rPr lang="pt-BR" sz="2800" i="1" dirty="0">
                <a:solidFill>
                  <a:schemeClr val="bg1"/>
                </a:solidFill>
              </a:rPr>
              <a:t>Artes</a:t>
            </a:r>
            <a:r>
              <a:rPr lang="pt-BR" sz="2800" dirty="0">
                <a:solidFill>
                  <a:schemeClr val="bg1"/>
                </a:solidFill>
              </a:rPr>
              <a:t>.</a:t>
            </a:r>
          </a:p>
        </p:txBody>
      </p:sp>
      <p:sp>
        <p:nvSpPr>
          <p:cNvPr id="4" name="CaixaDeTexto 3"/>
          <p:cNvSpPr txBox="1"/>
          <p:nvPr/>
        </p:nvSpPr>
        <p:spPr>
          <a:xfrm>
            <a:off x="228600" y="279400"/>
            <a:ext cx="535484" cy="369332"/>
          </a:xfrm>
          <a:prstGeom prst="rect">
            <a:avLst/>
          </a:prstGeom>
          <a:noFill/>
        </p:spPr>
        <p:txBody>
          <a:bodyPr wrap="square" rtlCol="0">
            <a:spAutoFit/>
          </a:bodyPr>
          <a:lstStyle/>
          <a:p>
            <a:pPr algn="ctr"/>
            <a:r>
              <a:rPr lang="pt-BR" b="1" dirty="0">
                <a:solidFill>
                  <a:schemeClr val="bg1"/>
                </a:solidFill>
              </a:rPr>
              <a:t>3</a:t>
            </a:r>
          </a:p>
        </p:txBody>
      </p:sp>
    </p:spTree>
    <p:extLst>
      <p:ext uri="{BB962C8B-B14F-4D97-AF65-F5344CB8AC3E}">
        <p14:creationId xmlns:p14="http://schemas.microsoft.com/office/powerpoint/2010/main" val="4040698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57175" y="401637"/>
            <a:ext cx="5743575" cy="5913438"/>
          </a:xfrm>
        </p:spPr>
        <p:txBody>
          <a:bodyPr>
            <a:normAutofit/>
          </a:bodyPr>
          <a:lstStyle/>
          <a:p>
            <a:r>
              <a:rPr lang="pt-BR" sz="2800" b="1" dirty="0">
                <a:solidFill>
                  <a:schemeClr val="bg1"/>
                </a:solidFill>
              </a:rPr>
              <a:t>Música</a:t>
            </a:r>
          </a:p>
          <a:p>
            <a:r>
              <a:rPr lang="pt-BR" dirty="0">
                <a:solidFill>
                  <a:schemeClr val="bg1"/>
                </a:solidFill>
              </a:rPr>
              <a:t>O caso </a:t>
            </a:r>
            <a:r>
              <a:rPr lang="pt-BR" dirty="0" err="1">
                <a:solidFill>
                  <a:schemeClr val="bg1"/>
                </a:solidFill>
              </a:rPr>
              <a:t>Monteverdi</a:t>
            </a:r>
            <a:r>
              <a:rPr lang="pt-BR" dirty="0">
                <a:solidFill>
                  <a:schemeClr val="bg1"/>
                </a:solidFill>
              </a:rPr>
              <a:t> (1567-1643)</a:t>
            </a:r>
          </a:p>
          <a:p>
            <a:pPr algn="l"/>
            <a:endParaRPr lang="es-ES" sz="1500" dirty="0">
              <a:solidFill>
                <a:schemeClr val="bg1"/>
              </a:solidFill>
            </a:endParaRPr>
          </a:p>
          <a:p>
            <a:pPr algn="l"/>
            <a:r>
              <a:rPr lang="es-ES" dirty="0">
                <a:solidFill>
                  <a:schemeClr val="bg1"/>
                </a:solidFill>
              </a:rPr>
              <a:t>“</a:t>
            </a:r>
            <a:r>
              <a:rPr lang="es-ES" dirty="0" err="1">
                <a:solidFill>
                  <a:schemeClr val="bg1"/>
                </a:solidFill>
              </a:rPr>
              <a:t>Io</a:t>
            </a:r>
            <a:r>
              <a:rPr lang="es-ES" dirty="0">
                <a:solidFill>
                  <a:schemeClr val="bg1"/>
                </a:solidFill>
              </a:rPr>
              <a:t> mi son </a:t>
            </a:r>
            <a:r>
              <a:rPr lang="es-ES" dirty="0" err="1">
                <a:solidFill>
                  <a:schemeClr val="bg1"/>
                </a:solidFill>
              </a:rPr>
              <a:t>giovinetta</a:t>
            </a:r>
            <a:r>
              <a:rPr lang="es-ES" dirty="0">
                <a:solidFill>
                  <a:schemeClr val="bg1"/>
                </a:solidFill>
              </a:rPr>
              <a:t>” (</a:t>
            </a:r>
            <a:r>
              <a:rPr lang="es-ES" i="1" dirty="0">
                <a:solidFill>
                  <a:schemeClr val="bg1"/>
                </a:solidFill>
              </a:rPr>
              <a:t>Jornada IX</a:t>
            </a:r>
            <a:r>
              <a:rPr lang="es-ES" dirty="0">
                <a:solidFill>
                  <a:schemeClr val="bg1"/>
                </a:solidFill>
              </a:rPr>
              <a:t>), </a:t>
            </a:r>
            <a:r>
              <a:rPr lang="es-ES" dirty="0" err="1">
                <a:solidFill>
                  <a:schemeClr val="bg1"/>
                </a:solidFill>
              </a:rPr>
              <a:t>musicado</a:t>
            </a:r>
            <a:r>
              <a:rPr lang="es-ES" dirty="0">
                <a:solidFill>
                  <a:schemeClr val="bg1"/>
                </a:solidFill>
              </a:rPr>
              <a:t> por </a:t>
            </a:r>
            <a:r>
              <a:rPr lang="es-ES" dirty="0" err="1">
                <a:solidFill>
                  <a:schemeClr val="bg1"/>
                </a:solidFill>
              </a:rPr>
              <a:t>Nasco</a:t>
            </a:r>
            <a:r>
              <a:rPr lang="es-ES" dirty="0">
                <a:solidFill>
                  <a:schemeClr val="bg1"/>
                </a:solidFill>
              </a:rPr>
              <a:t> de Verona, </a:t>
            </a:r>
            <a:r>
              <a:rPr lang="es-ES" dirty="0" err="1">
                <a:solidFill>
                  <a:schemeClr val="bg1"/>
                </a:solidFill>
              </a:rPr>
              <a:t>Ferrabosco</a:t>
            </a:r>
            <a:r>
              <a:rPr lang="es-ES" dirty="0">
                <a:solidFill>
                  <a:schemeClr val="bg1"/>
                </a:solidFill>
              </a:rPr>
              <a:t> o </a:t>
            </a:r>
            <a:r>
              <a:rPr lang="es-ES" dirty="0" err="1">
                <a:solidFill>
                  <a:schemeClr val="bg1"/>
                </a:solidFill>
              </a:rPr>
              <a:t>Manenti</a:t>
            </a:r>
            <a:r>
              <a:rPr lang="es-ES" dirty="0">
                <a:solidFill>
                  <a:schemeClr val="bg1"/>
                </a:solidFill>
              </a:rPr>
              <a:t>, o que el </a:t>
            </a:r>
            <a:r>
              <a:rPr lang="es-ES" dirty="0" err="1">
                <a:solidFill>
                  <a:schemeClr val="bg1"/>
                </a:solidFill>
              </a:rPr>
              <a:t>próprio</a:t>
            </a:r>
            <a:r>
              <a:rPr lang="es-ES" u="sng" dirty="0">
                <a:solidFill>
                  <a:schemeClr val="bg1"/>
                </a:solidFill>
              </a:rPr>
              <a:t> </a:t>
            </a:r>
            <a:r>
              <a:rPr lang="es-ES" dirty="0">
                <a:solidFill>
                  <a:schemeClr val="bg1"/>
                </a:solidFill>
              </a:rPr>
              <a:t>Monteverdi </a:t>
            </a:r>
            <a:r>
              <a:rPr lang="es-ES" dirty="0" err="1">
                <a:solidFill>
                  <a:schemeClr val="bg1"/>
                </a:solidFill>
              </a:rPr>
              <a:t>converteu</a:t>
            </a:r>
            <a:r>
              <a:rPr lang="es-ES" dirty="0">
                <a:solidFill>
                  <a:schemeClr val="bg1"/>
                </a:solidFill>
              </a:rPr>
              <a:t> </a:t>
            </a:r>
            <a:r>
              <a:rPr lang="es-ES" dirty="0" err="1">
                <a:solidFill>
                  <a:schemeClr val="bg1"/>
                </a:solidFill>
              </a:rPr>
              <a:t>num</a:t>
            </a:r>
            <a:r>
              <a:rPr lang="es-ES" dirty="0">
                <a:solidFill>
                  <a:schemeClr val="bg1"/>
                </a:solidFill>
              </a:rPr>
              <a:t> </a:t>
            </a:r>
            <a:r>
              <a:rPr lang="es-ES" dirty="0" err="1">
                <a:solidFill>
                  <a:schemeClr val="bg1"/>
                </a:solidFill>
              </a:rPr>
              <a:t>autêntico</a:t>
            </a:r>
            <a:r>
              <a:rPr lang="es-ES" dirty="0">
                <a:solidFill>
                  <a:schemeClr val="bg1"/>
                </a:solidFill>
              </a:rPr>
              <a:t> canto participativo de </a:t>
            </a:r>
            <a:r>
              <a:rPr lang="es-ES" dirty="0" err="1">
                <a:solidFill>
                  <a:schemeClr val="bg1"/>
                </a:solidFill>
              </a:rPr>
              <a:t>inocência</a:t>
            </a:r>
            <a:r>
              <a:rPr lang="es-ES" dirty="0">
                <a:solidFill>
                  <a:schemeClr val="bg1"/>
                </a:solidFill>
              </a:rPr>
              <a:t> e </a:t>
            </a:r>
            <a:r>
              <a:rPr lang="es-ES" dirty="0" err="1">
                <a:solidFill>
                  <a:schemeClr val="bg1"/>
                </a:solidFill>
              </a:rPr>
              <a:t>leveza</a:t>
            </a:r>
            <a:r>
              <a:rPr lang="es-ES" dirty="0">
                <a:solidFill>
                  <a:schemeClr val="bg1"/>
                </a:solidFill>
              </a:rPr>
              <a:t>, </a:t>
            </a:r>
            <a:r>
              <a:rPr lang="es-ES" dirty="0" err="1">
                <a:solidFill>
                  <a:schemeClr val="bg1"/>
                </a:solidFill>
              </a:rPr>
              <a:t>diante</a:t>
            </a:r>
            <a:r>
              <a:rPr lang="es-ES" dirty="0">
                <a:solidFill>
                  <a:schemeClr val="bg1"/>
                </a:solidFill>
              </a:rPr>
              <a:t> da muerte </a:t>
            </a:r>
            <a:r>
              <a:rPr lang="es-ES" dirty="0" err="1">
                <a:solidFill>
                  <a:schemeClr val="bg1"/>
                </a:solidFill>
              </a:rPr>
              <a:t>ameaçadora</a:t>
            </a:r>
            <a:r>
              <a:rPr lang="es-ES" dirty="0">
                <a:solidFill>
                  <a:schemeClr val="bg1"/>
                </a:solidFill>
              </a:rPr>
              <a:t>:</a:t>
            </a:r>
            <a:endParaRPr lang="pt-BR" dirty="0">
              <a:solidFill>
                <a:schemeClr val="bg1"/>
              </a:solidFill>
            </a:endParaRPr>
          </a:p>
          <a:p>
            <a:pPr algn="l" fontAlgn="base"/>
            <a:endParaRPr lang="es-ES" sz="2000" dirty="0">
              <a:solidFill>
                <a:schemeClr val="bg1"/>
              </a:solidFill>
            </a:endParaRPr>
          </a:p>
          <a:p>
            <a:pPr algn="l" fontAlgn="base"/>
            <a:r>
              <a:rPr lang="es-ES" sz="2000" dirty="0">
                <a:solidFill>
                  <a:schemeClr val="bg1"/>
                </a:solidFill>
              </a:rPr>
              <a:t>Jornada IX:</a:t>
            </a:r>
            <a:endParaRPr lang="es-ES" sz="2000" dirty="0"/>
          </a:p>
          <a:p>
            <a:pPr algn="l" fontAlgn="base"/>
            <a:r>
              <a:rPr lang="es-ES" sz="2000" i="1" dirty="0">
                <a:solidFill>
                  <a:schemeClr val="bg1"/>
                </a:solidFill>
              </a:rPr>
              <a:t>Como soy jovencita, de buen grado</a:t>
            </a:r>
          </a:p>
          <a:p>
            <a:pPr algn="l" fontAlgn="base"/>
            <a:r>
              <a:rPr lang="es-ES" sz="2000" i="1" dirty="0">
                <a:solidFill>
                  <a:schemeClr val="bg1"/>
                </a:solidFill>
              </a:rPr>
              <a:t>me alegro y canto en la estación primera</a:t>
            </a:r>
          </a:p>
          <a:p>
            <a:pPr algn="l" fontAlgn="base"/>
            <a:r>
              <a:rPr lang="es-ES" sz="2000" i="1" dirty="0">
                <a:solidFill>
                  <a:schemeClr val="bg1"/>
                </a:solidFill>
              </a:rPr>
              <a:t>por obra del amor ensimismado”</a:t>
            </a:r>
          </a:p>
          <a:p>
            <a:pPr algn="l"/>
            <a:r>
              <a:rPr lang="pt-BR" b="1" dirty="0">
                <a:solidFill>
                  <a:schemeClr val="bg1"/>
                </a:solidFill>
                <a:hlinkClick r:id="rId2">
                  <a:extLst>
                    <a:ext uri="{A12FA001-AC4F-418D-AE19-62706E023703}">
                      <ahyp:hlinkClr xmlns:ahyp="http://schemas.microsoft.com/office/drawing/2018/hyperlinkcolor" val="tx"/>
                    </a:ext>
                  </a:extLst>
                </a:hlinkClick>
              </a:rPr>
              <a:t>https://youtu.be/1gKXoeM6LGw</a:t>
            </a:r>
            <a:endParaRPr lang="pt-BR" dirty="0">
              <a:solidFill>
                <a:schemeClr val="bg1"/>
              </a:solidFill>
            </a:endParaRPr>
          </a:p>
        </p:txBody>
      </p:sp>
      <p:pic>
        <p:nvPicPr>
          <p:cNvPr id="17410" name="Picture 2" descr="https://upload.wikimedia.org/wikipedia/commons/thumb/0/02/Bernardo_Strozzi_-_Claudio_Monteverdi_%28c.1630%29.jpg/250px-Bernardo_Strozzi_-_Claudio_Monteverdi_%28c.163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852" y="999412"/>
            <a:ext cx="2824673" cy="3536492"/>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36</a:t>
            </a:r>
          </a:p>
        </p:txBody>
      </p:sp>
    </p:spTree>
    <p:extLst>
      <p:ext uri="{BB962C8B-B14F-4D97-AF65-F5344CB8AC3E}">
        <p14:creationId xmlns:p14="http://schemas.microsoft.com/office/powerpoint/2010/main" val="2308741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tângulo 2"/>
          <p:cNvSpPr/>
          <p:nvPr/>
        </p:nvSpPr>
        <p:spPr>
          <a:xfrm>
            <a:off x="289907" y="1186934"/>
            <a:ext cx="4767867" cy="1538883"/>
          </a:xfrm>
          <a:prstGeom prst="rect">
            <a:avLst/>
          </a:prstGeom>
        </p:spPr>
        <p:txBody>
          <a:bodyPr wrap="square">
            <a:spAutoFit/>
          </a:bodyPr>
          <a:lstStyle/>
          <a:p>
            <a:r>
              <a:rPr lang="pt-BR" sz="2000" i="1" dirty="0">
                <a:solidFill>
                  <a:schemeClr val="bg1"/>
                </a:solidFill>
              </a:rPr>
              <a:t>Griselda</a:t>
            </a:r>
            <a:r>
              <a:rPr lang="pt-BR" sz="2000" dirty="0">
                <a:solidFill>
                  <a:schemeClr val="bg1"/>
                </a:solidFill>
              </a:rPr>
              <a:t> (1735) – ópera do Barroco Tardio, em 3 atos, de Antonio Vivaldi e referente à pandemia europeia de gripe de 1732.</a:t>
            </a:r>
            <a:endParaRPr lang="pt-BR" dirty="0">
              <a:solidFill>
                <a:srgbClr val="FFFFFF"/>
              </a:solidFill>
              <a:latin typeface="YouTube Noto"/>
            </a:endParaRPr>
          </a:p>
          <a:p>
            <a:endParaRPr lang="pt-BR" sz="1000" dirty="0">
              <a:solidFill>
                <a:srgbClr val="0563C1"/>
              </a:solidFill>
              <a:latin typeface="YouTube Noto"/>
              <a:hlinkClick r:id="rId2">
                <a:extLst>
                  <a:ext uri="{A12FA001-AC4F-418D-AE19-62706E023703}">
                    <ahyp:hlinkClr xmlns:ahyp="http://schemas.microsoft.com/office/drawing/2018/hyperlinkcolor" val="tx"/>
                  </a:ext>
                </a:extLst>
              </a:hlinkClick>
            </a:endParaRPr>
          </a:p>
          <a:p>
            <a:r>
              <a:rPr lang="pt-BR" sz="2400" b="1" dirty="0">
                <a:solidFill>
                  <a:schemeClr val="bg1"/>
                </a:solidFill>
                <a:latin typeface="YouTube Noto"/>
                <a:hlinkClick r:id="rId2">
                  <a:extLst>
                    <a:ext uri="{A12FA001-AC4F-418D-AE19-62706E023703}">
                      <ahyp:hlinkClr xmlns:ahyp="http://schemas.microsoft.com/office/drawing/2018/hyperlinkcolor" val="tx"/>
                    </a:ext>
                  </a:extLst>
                </a:hlinkClick>
              </a:rPr>
              <a:t>https://youtu.be/H4It44mYw2I</a:t>
            </a:r>
            <a:endParaRPr lang="pt-BR" sz="2400" b="1" dirty="0">
              <a:solidFill>
                <a:schemeClr val="bg1"/>
              </a:solidFill>
            </a:endParaRPr>
          </a:p>
        </p:txBody>
      </p:sp>
      <p:pic>
        <p:nvPicPr>
          <p:cNvPr id="11266" name="Picture 2" descr="https://upload.wikimedia.org/wikipedia/commons/thumb/b/b3/Griselda_by_Vivaldi_Libretto_Cover.jpg/200px-Griselda_by_Vivaldi_Libretto_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6" y="1076325"/>
            <a:ext cx="2939178" cy="5408087"/>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2286000" y="192584"/>
            <a:ext cx="4572000" cy="830997"/>
          </a:xfrm>
          <a:prstGeom prst="rect">
            <a:avLst/>
          </a:prstGeom>
        </p:spPr>
        <p:txBody>
          <a:bodyPr>
            <a:spAutoFit/>
          </a:bodyPr>
          <a:lstStyle/>
          <a:p>
            <a:pPr algn="ctr"/>
            <a:r>
              <a:rPr lang="pt-BR" sz="2400" b="1" dirty="0">
                <a:solidFill>
                  <a:schemeClr val="bg1"/>
                </a:solidFill>
              </a:rPr>
              <a:t>Música</a:t>
            </a:r>
          </a:p>
          <a:p>
            <a:pPr algn="ctr"/>
            <a:r>
              <a:rPr lang="pt-BR" sz="2400" dirty="0">
                <a:solidFill>
                  <a:schemeClr val="bg1"/>
                </a:solidFill>
              </a:rPr>
              <a:t>O caso Vivaldi </a:t>
            </a:r>
            <a:r>
              <a:rPr lang="pt-BR" dirty="0">
                <a:solidFill>
                  <a:schemeClr val="bg1"/>
                </a:solidFill>
              </a:rPr>
              <a:t>(1678-1741)</a:t>
            </a:r>
          </a:p>
        </p:txBody>
      </p:sp>
      <p:pic>
        <p:nvPicPr>
          <p:cNvPr id="11268" name="Picture 4" descr="Antonio Vival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2796837"/>
            <a:ext cx="3098800" cy="368757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381000" y="266700"/>
            <a:ext cx="535484" cy="369332"/>
          </a:xfrm>
          <a:prstGeom prst="rect">
            <a:avLst/>
          </a:prstGeom>
          <a:noFill/>
        </p:spPr>
        <p:txBody>
          <a:bodyPr wrap="square" rtlCol="0">
            <a:spAutoFit/>
          </a:bodyPr>
          <a:lstStyle/>
          <a:p>
            <a:pPr algn="ctr"/>
            <a:r>
              <a:rPr lang="pt-BR" b="1" dirty="0">
                <a:solidFill>
                  <a:schemeClr val="bg1"/>
                </a:solidFill>
              </a:rPr>
              <a:t>37</a:t>
            </a:r>
          </a:p>
        </p:txBody>
      </p:sp>
    </p:spTree>
    <p:extLst>
      <p:ext uri="{BB962C8B-B14F-4D97-AF65-F5344CB8AC3E}">
        <p14:creationId xmlns:p14="http://schemas.microsoft.com/office/powerpoint/2010/main" val="385802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47135" y="185345"/>
            <a:ext cx="8662087" cy="6326664"/>
          </a:xfrm>
        </p:spPr>
        <p:txBody>
          <a:bodyPr/>
          <a:lstStyle/>
          <a:p>
            <a:r>
              <a:rPr lang="pt-BR" sz="3600" b="1" dirty="0">
                <a:solidFill>
                  <a:schemeClr val="bg1"/>
                </a:solidFill>
              </a:rPr>
              <a:t>Relações</a:t>
            </a:r>
          </a:p>
          <a:p>
            <a:r>
              <a:rPr lang="pt-BR" dirty="0">
                <a:solidFill>
                  <a:schemeClr val="bg1"/>
                </a:solidFill>
              </a:rPr>
              <a:t>entre</a:t>
            </a:r>
          </a:p>
          <a:p>
            <a:r>
              <a:rPr lang="pt-BR" sz="2800" b="1" i="1" dirty="0">
                <a:solidFill>
                  <a:schemeClr val="bg1"/>
                </a:solidFill>
              </a:rPr>
              <a:t>práticas</a:t>
            </a:r>
            <a:r>
              <a:rPr lang="pt-BR" sz="2800" dirty="0">
                <a:solidFill>
                  <a:schemeClr val="bg1"/>
                </a:solidFill>
              </a:rPr>
              <a:t>, </a:t>
            </a:r>
            <a:r>
              <a:rPr lang="pt-BR" sz="2800" b="1" i="1" dirty="0">
                <a:solidFill>
                  <a:schemeClr val="bg1"/>
                </a:solidFill>
              </a:rPr>
              <a:t>acontecimentos</a:t>
            </a:r>
            <a:r>
              <a:rPr lang="pt-BR" sz="2800" i="1" dirty="0">
                <a:solidFill>
                  <a:schemeClr val="bg1"/>
                </a:solidFill>
              </a:rPr>
              <a:t> </a:t>
            </a:r>
            <a:r>
              <a:rPr lang="pt-BR" sz="2800" dirty="0">
                <a:solidFill>
                  <a:schemeClr val="bg1"/>
                </a:solidFill>
              </a:rPr>
              <a:t>e</a:t>
            </a:r>
            <a:r>
              <a:rPr lang="pt-BR" sz="2800" i="1" dirty="0">
                <a:solidFill>
                  <a:schemeClr val="bg1"/>
                </a:solidFill>
              </a:rPr>
              <a:t> </a:t>
            </a:r>
            <a:r>
              <a:rPr lang="pt-BR" sz="2800" b="1" i="1" dirty="0">
                <a:solidFill>
                  <a:schemeClr val="bg1"/>
                </a:solidFill>
              </a:rPr>
              <a:t>experiências</a:t>
            </a:r>
            <a:r>
              <a:rPr lang="pt-BR" sz="2800" dirty="0">
                <a:solidFill>
                  <a:schemeClr val="bg1"/>
                </a:solidFill>
              </a:rPr>
              <a:t> </a:t>
            </a:r>
          </a:p>
          <a:p>
            <a:r>
              <a:rPr lang="pt-BR" dirty="0">
                <a:solidFill>
                  <a:schemeClr val="bg1"/>
                </a:solidFill>
              </a:rPr>
              <a:t>(individuais e sociais no âmbito da vida) </a:t>
            </a:r>
          </a:p>
          <a:p>
            <a:r>
              <a:rPr lang="pt-BR" dirty="0">
                <a:solidFill>
                  <a:schemeClr val="bg1"/>
                </a:solidFill>
              </a:rPr>
              <a:t>e </a:t>
            </a:r>
            <a:r>
              <a:rPr lang="pt-BR" sz="2800" dirty="0">
                <a:solidFill>
                  <a:schemeClr val="bg1"/>
                </a:solidFill>
              </a:rPr>
              <a:t>as </a:t>
            </a:r>
            <a:r>
              <a:rPr lang="pt-BR" sz="2800" b="1" i="1" dirty="0">
                <a:solidFill>
                  <a:schemeClr val="bg1"/>
                </a:solidFill>
              </a:rPr>
              <a:t>Artes</a:t>
            </a:r>
            <a:endParaRPr lang="pt-BR" b="1" dirty="0">
              <a:solidFill>
                <a:schemeClr val="bg1"/>
              </a:solidFill>
            </a:endParaRPr>
          </a:p>
          <a:p>
            <a:endParaRPr lang="pt-BR" sz="1000" dirty="0">
              <a:solidFill>
                <a:schemeClr val="bg1"/>
              </a:solidFill>
            </a:endParaRPr>
          </a:p>
          <a:p>
            <a:pPr algn="l"/>
            <a:r>
              <a:rPr lang="pt-BR" sz="3200" dirty="0">
                <a:solidFill>
                  <a:schemeClr val="bg1"/>
                </a:solidFill>
              </a:rPr>
              <a:t>    </a:t>
            </a:r>
            <a:r>
              <a:rPr lang="pt-BR" sz="3200" b="1" dirty="0">
                <a:solidFill>
                  <a:srgbClr val="FFFF00"/>
                </a:solidFill>
              </a:rPr>
              <a:t>Diretas</a:t>
            </a:r>
            <a:r>
              <a:rPr lang="pt-BR" sz="3200" dirty="0">
                <a:solidFill>
                  <a:schemeClr val="bg1"/>
                </a:solidFill>
              </a:rPr>
              <a:t> – denotação, significado literal </a:t>
            </a:r>
          </a:p>
          <a:p>
            <a:pPr algn="l"/>
            <a:r>
              <a:rPr lang="pt-BR" sz="3200" dirty="0">
                <a:solidFill>
                  <a:schemeClr val="bg1"/>
                </a:solidFill>
              </a:rPr>
              <a:t>		</a:t>
            </a:r>
            <a:r>
              <a:rPr lang="pt-BR" i="1" dirty="0" err="1">
                <a:solidFill>
                  <a:schemeClr val="bg1"/>
                </a:solidFill>
              </a:rPr>
              <a:t>Bedeutung</a:t>
            </a:r>
            <a:r>
              <a:rPr lang="pt-BR" i="1" dirty="0">
                <a:solidFill>
                  <a:schemeClr val="bg1"/>
                </a:solidFill>
              </a:rPr>
              <a:t> – </a:t>
            </a:r>
            <a:r>
              <a:rPr lang="pt-BR" dirty="0">
                <a:solidFill>
                  <a:schemeClr val="bg1"/>
                </a:solidFill>
              </a:rPr>
              <a:t>as </a:t>
            </a:r>
            <a:r>
              <a:rPr lang="pt-BR" b="1" dirty="0">
                <a:solidFill>
                  <a:schemeClr val="bg1"/>
                </a:solidFill>
              </a:rPr>
              <a:t>palavras</a:t>
            </a:r>
            <a:r>
              <a:rPr lang="pt-BR" dirty="0">
                <a:solidFill>
                  <a:schemeClr val="bg1"/>
                </a:solidFill>
              </a:rPr>
              <a:t> significam coisas</a:t>
            </a:r>
          </a:p>
          <a:p>
            <a:pPr algn="l"/>
            <a:r>
              <a:rPr lang="pt-BR" sz="2000" dirty="0">
                <a:solidFill>
                  <a:schemeClr val="bg1"/>
                </a:solidFill>
              </a:rPr>
              <a:t>						Ex.: isto é uma estrada</a:t>
            </a:r>
          </a:p>
          <a:p>
            <a:pPr algn="l"/>
            <a:endParaRPr lang="pt-BR" sz="1000" dirty="0">
              <a:solidFill>
                <a:schemeClr val="bg1"/>
              </a:solidFill>
            </a:endParaRPr>
          </a:p>
          <a:p>
            <a:pPr algn="l"/>
            <a:r>
              <a:rPr lang="pt-BR" sz="3200" dirty="0">
                <a:solidFill>
                  <a:schemeClr val="bg1"/>
                </a:solidFill>
              </a:rPr>
              <a:t>    </a:t>
            </a:r>
            <a:r>
              <a:rPr lang="pt-BR" sz="3200" b="1" dirty="0">
                <a:solidFill>
                  <a:srgbClr val="FFFF00"/>
                </a:solidFill>
              </a:rPr>
              <a:t>Indiretas</a:t>
            </a:r>
            <a:r>
              <a:rPr lang="pt-BR" sz="3200" dirty="0">
                <a:solidFill>
                  <a:schemeClr val="bg1"/>
                </a:solidFill>
              </a:rPr>
              <a:t> – conotação, sentido </a:t>
            </a:r>
            <a:r>
              <a:rPr lang="pt-BR" dirty="0">
                <a:solidFill>
                  <a:schemeClr val="bg1"/>
                </a:solidFill>
              </a:rPr>
              <a:t>(ressonâncias)</a:t>
            </a:r>
          </a:p>
          <a:p>
            <a:pPr algn="l"/>
            <a:r>
              <a:rPr lang="pt-BR" sz="3200" dirty="0">
                <a:solidFill>
                  <a:schemeClr val="bg1"/>
                </a:solidFill>
              </a:rPr>
              <a:t>		</a:t>
            </a:r>
            <a:r>
              <a:rPr lang="pt-BR" i="1" dirty="0" err="1">
                <a:solidFill>
                  <a:schemeClr val="bg1"/>
                </a:solidFill>
              </a:rPr>
              <a:t>Sinn</a:t>
            </a:r>
            <a:r>
              <a:rPr lang="pt-BR" i="1" dirty="0">
                <a:solidFill>
                  <a:schemeClr val="bg1"/>
                </a:solidFill>
              </a:rPr>
              <a:t> – </a:t>
            </a:r>
            <a:r>
              <a:rPr lang="pt-BR" dirty="0">
                <a:solidFill>
                  <a:schemeClr val="bg1"/>
                </a:solidFill>
              </a:rPr>
              <a:t>os </a:t>
            </a:r>
            <a:r>
              <a:rPr lang="pt-BR" b="1" dirty="0">
                <a:solidFill>
                  <a:schemeClr val="bg1"/>
                </a:solidFill>
              </a:rPr>
              <a:t>enunciados</a:t>
            </a:r>
            <a:r>
              <a:rPr lang="pt-BR" dirty="0">
                <a:solidFill>
                  <a:schemeClr val="bg1"/>
                </a:solidFill>
              </a:rPr>
              <a:t> dão sentidos às palavras</a:t>
            </a:r>
          </a:p>
          <a:p>
            <a:pPr algn="l"/>
            <a:r>
              <a:rPr lang="pt-BR" sz="2000" i="1" dirty="0">
                <a:solidFill>
                  <a:schemeClr val="bg1"/>
                </a:solidFill>
              </a:rPr>
              <a:t>						</a:t>
            </a:r>
            <a:r>
              <a:rPr lang="pt-BR" sz="2000" dirty="0">
                <a:solidFill>
                  <a:schemeClr val="bg1"/>
                </a:solidFill>
              </a:rPr>
              <a:t>Ex.: a estrada da vida</a:t>
            </a:r>
          </a:p>
        </p:txBody>
      </p:sp>
      <p:sp>
        <p:nvSpPr>
          <p:cNvPr id="3" name="CaixaDeTexto 2"/>
          <p:cNvSpPr txBox="1"/>
          <p:nvPr/>
        </p:nvSpPr>
        <p:spPr>
          <a:xfrm>
            <a:off x="228600" y="279400"/>
            <a:ext cx="535484" cy="369332"/>
          </a:xfrm>
          <a:prstGeom prst="rect">
            <a:avLst/>
          </a:prstGeom>
          <a:noFill/>
        </p:spPr>
        <p:txBody>
          <a:bodyPr wrap="square" rtlCol="0">
            <a:spAutoFit/>
          </a:bodyPr>
          <a:lstStyle/>
          <a:p>
            <a:pPr algn="ctr"/>
            <a:r>
              <a:rPr lang="pt-BR" b="1" dirty="0">
                <a:solidFill>
                  <a:schemeClr val="bg1"/>
                </a:solidFill>
              </a:rPr>
              <a:t>4</a:t>
            </a:r>
          </a:p>
        </p:txBody>
      </p:sp>
    </p:spTree>
    <p:extLst>
      <p:ext uri="{BB962C8B-B14F-4D97-AF65-F5344CB8AC3E}">
        <p14:creationId xmlns:p14="http://schemas.microsoft.com/office/powerpoint/2010/main" val="220717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89367" y="254624"/>
            <a:ext cx="8576841" cy="6285071"/>
          </a:xfrm>
        </p:spPr>
        <p:txBody>
          <a:bodyPr>
            <a:normAutofit lnSpcReduction="10000"/>
          </a:bodyPr>
          <a:lstStyle/>
          <a:p>
            <a:r>
              <a:rPr lang="pt-BR" sz="2800" b="1" dirty="0">
                <a:solidFill>
                  <a:schemeClr val="bg1"/>
                </a:solidFill>
              </a:rPr>
              <a:t>Cuidados necessários:</a:t>
            </a:r>
          </a:p>
          <a:p>
            <a:pPr algn="l"/>
            <a:endParaRPr lang="pt-BR" sz="1400" dirty="0">
              <a:solidFill>
                <a:schemeClr val="bg1"/>
              </a:solidFill>
            </a:endParaRPr>
          </a:p>
          <a:p>
            <a:pPr algn="l"/>
            <a:r>
              <a:rPr lang="pt-BR" dirty="0">
                <a:solidFill>
                  <a:schemeClr val="bg1"/>
                </a:solidFill>
              </a:rPr>
              <a:t>Numa perspectiva wittgensteiniana:</a:t>
            </a:r>
          </a:p>
          <a:p>
            <a:pPr algn="l"/>
            <a:endParaRPr lang="pt-BR" sz="1000" dirty="0">
              <a:solidFill>
                <a:schemeClr val="bg1"/>
              </a:solidFill>
            </a:endParaRPr>
          </a:p>
          <a:p>
            <a:r>
              <a:rPr lang="pt-BR" dirty="0">
                <a:solidFill>
                  <a:schemeClr val="bg1"/>
                </a:solidFill>
              </a:rPr>
              <a:t>A correspondência entre as palavras e as coisas são </a:t>
            </a:r>
            <a:r>
              <a:rPr lang="pt-BR" i="1" dirty="0">
                <a:solidFill>
                  <a:schemeClr val="bg1"/>
                </a:solidFill>
              </a:rPr>
              <a:t>representações</a:t>
            </a:r>
            <a:r>
              <a:rPr lang="pt-BR" dirty="0">
                <a:solidFill>
                  <a:schemeClr val="bg1"/>
                </a:solidFill>
              </a:rPr>
              <a:t>, ou seja, reapresentam (apresentam novamente) o que </a:t>
            </a:r>
            <a:r>
              <a:rPr lang="pt-BR" i="1" dirty="0">
                <a:solidFill>
                  <a:schemeClr val="bg1"/>
                </a:solidFill>
              </a:rPr>
              <a:t>já estava aí</a:t>
            </a:r>
            <a:r>
              <a:rPr lang="pt-BR" dirty="0">
                <a:solidFill>
                  <a:schemeClr val="bg1"/>
                </a:solidFill>
              </a:rPr>
              <a:t>, o que </a:t>
            </a:r>
            <a:r>
              <a:rPr lang="pt-BR" i="1" dirty="0">
                <a:solidFill>
                  <a:schemeClr val="bg1"/>
                </a:solidFill>
              </a:rPr>
              <a:t>já estava dado</a:t>
            </a:r>
            <a:r>
              <a:rPr lang="pt-BR" dirty="0">
                <a:solidFill>
                  <a:schemeClr val="bg1"/>
                </a:solidFill>
              </a:rPr>
              <a:t>, </a:t>
            </a:r>
            <a:r>
              <a:rPr lang="pt-BR" i="1" dirty="0">
                <a:solidFill>
                  <a:schemeClr val="bg1"/>
                </a:solidFill>
              </a:rPr>
              <a:t>codificado e pensado</a:t>
            </a:r>
            <a:r>
              <a:rPr lang="pt-BR" dirty="0">
                <a:solidFill>
                  <a:schemeClr val="bg1"/>
                </a:solidFill>
              </a:rPr>
              <a:t> linguageiramente no interior de uma cultura. </a:t>
            </a:r>
          </a:p>
          <a:p>
            <a:endParaRPr lang="pt-BR" sz="1000" dirty="0">
              <a:solidFill>
                <a:schemeClr val="bg1"/>
              </a:solidFill>
            </a:endParaRPr>
          </a:p>
          <a:p>
            <a:r>
              <a:rPr lang="pt-BR" dirty="0">
                <a:solidFill>
                  <a:schemeClr val="bg1"/>
                </a:solidFill>
              </a:rPr>
              <a:t>Os </a:t>
            </a:r>
            <a:r>
              <a:rPr lang="pt-BR" b="1" i="1" dirty="0">
                <a:solidFill>
                  <a:schemeClr val="bg1"/>
                </a:solidFill>
              </a:rPr>
              <a:t>significados</a:t>
            </a:r>
            <a:r>
              <a:rPr lang="pt-BR" dirty="0">
                <a:solidFill>
                  <a:schemeClr val="bg1"/>
                </a:solidFill>
              </a:rPr>
              <a:t> e </a:t>
            </a:r>
            <a:r>
              <a:rPr lang="pt-BR" b="1" i="1" dirty="0">
                <a:solidFill>
                  <a:schemeClr val="bg1"/>
                </a:solidFill>
              </a:rPr>
              <a:t>sentidos</a:t>
            </a:r>
            <a:r>
              <a:rPr lang="pt-BR" dirty="0">
                <a:solidFill>
                  <a:schemeClr val="bg1"/>
                </a:solidFill>
              </a:rPr>
              <a:t> são sempre abertos –isso é, não há um fim da história e, por isso, sempre algo novo pode ser dito e pensado. Assim, as palavras nunca são suficientes (estritas, definitivas, fechadas, seguras, imutáveis, terminais, totais).</a:t>
            </a:r>
          </a:p>
          <a:p>
            <a:endParaRPr lang="pt-BR" sz="2000" dirty="0">
              <a:solidFill>
                <a:schemeClr val="bg1"/>
              </a:solidFill>
            </a:endParaRPr>
          </a:p>
          <a:p>
            <a:pPr algn="l"/>
            <a:r>
              <a:rPr lang="pt-BR" sz="2000" dirty="0">
                <a:solidFill>
                  <a:schemeClr val="bg1"/>
                </a:solidFill>
              </a:rPr>
              <a:t>Duas analogias: </a:t>
            </a:r>
          </a:p>
          <a:p>
            <a:pPr marL="457200" indent="-457200" algn="l">
              <a:buAutoNum type="arabicPeriod"/>
            </a:pPr>
            <a:r>
              <a:rPr lang="pt-BR" sz="2000" dirty="0">
                <a:solidFill>
                  <a:schemeClr val="bg1"/>
                </a:solidFill>
              </a:rPr>
              <a:t>o mapa de um terreno nunca </a:t>
            </a:r>
            <a:r>
              <a:rPr lang="pt-BR" sz="2000" b="1" dirty="0">
                <a:solidFill>
                  <a:schemeClr val="bg1"/>
                </a:solidFill>
              </a:rPr>
              <a:t>é</a:t>
            </a:r>
            <a:r>
              <a:rPr lang="pt-BR" sz="2000" dirty="0">
                <a:solidFill>
                  <a:schemeClr val="bg1"/>
                </a:solidFill>
              </a:rPr>
              <a:t> o terreno. Assim, não existe o </a:t>
            </a:r>
            <a:r>
              <a:rPr lang="pt-BR" sz="2000" i="1" dirty="0">
                <a:solidFill>
                  <a:schemeClr val="bg1"/>
                </a:solidFill>
              </a:rPr>
              <a:t>mapa total</a:t>
            </a:r>
            <a:r>
              <a:rPr lang="pt-BR" sz="2000" dirty="0">
                <a:solidFill>
                  <a:schemeClr val="bg1"/>
                </a:solidFill>
              </a:rPr>
              <a:t> </a:t>
            </a:r>
            <a:r>
              <a:rPr lang="pt-BR" sz="1800" dirty="0">
                <a:solidFill>
                  <a:schemeClr val="bg1"/>
                </a:solidFill>
              </a:rPr>
              <a:t>(Jorge Luiz Borges). </a:t>
            </a:r>
          </a:p>
          <a:p>
            <a:pPr marL="457200" indent="-457200" algn="l">
              <a:buAutoNum type="arabicPeriod"/>
            </a:pPr>
            <a:r>
              <a:rPr lang="pt-BR" sz="2000" dirty="0">
                <a:solidFill>
                  <a:schemeClr val="bg1"/>
                </a:solidFill>
              </a:rPr>
              <a:t>Por melhor e mais detalhada que seja uma imagem –como uma fotografia–, ela apenas representa a coisa.</a:t>
            </a:r>
          </a:p>
        </p:txBody>
      </p:sp>
      <p:sp>
        <p:nvSpPr>
          <p:cNvPr id="3" name="CaixaDeTexto 2"/>
          <p:cNvSpPr txBox="1"/>
          <p:nvPr/>
        </p:nvSpPr>
        <p:spPr>
          <a:xfrm>
            <a:off x="228600" y="279400"/>
            <a:ext cx="535484" cy="369332"/>
          </a:xfrm>
          <a:prstGeom prst="rect">
            <a:avLst/>
          </a:prstGeom>
          <a:noFill/>
        </p:spPr>
        <p:txBody>
          <a:bodyPr wrap="square" rtlCol="0">
            <a:spAutoFit/>
          </a:bodyPr>
          <a:lstStyle/>
          <a:p>
            <a:pPr algn="ctr"/>
            <a:r>
              <a:rPr lang="pt-BR" b="1" dirty="0">
                <a:solidFill>
                  <a:schemeClr val="bg1"/>
                </a:solidFill>
              </a:rPr>
              <a:t>5</a:t>
            </a:r>
          </a:p>
        </p:txBody>
      </p:sp>
    </p:spTree>
    <p:extLst>
      <p:ext uri="{BB962C8B-B14F-4D97-AF65-F5344CB8AC3E}">
        <p14:creationId xmlns:p14="http://schemas.microsoft.com/office/powerpoint/2010/main" val="274534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885188" y="5042454"/>
            <a:ext cx="2936475" cy="417512"/>
          </a:xfrm>
        </p:spPr>
        <p:txBody>
          <a:bodyPr>
            <a:noAutofit/>
          </a:bodyPr>
          <a:lstStyle/>
          <a:p>
            <a:r>
              <a:rPr lang="en-US" sz="1600" dirty="0" err="1">
                <a:solidFill>
                  <a:schemeClr val="bg1"/>
                </a:solidFill>
              </a:rPr>
              <a:t>Edvard</a:t>
            </a:r>
            <a:r>
              <a:rPr lang="en-US" sz="1600" dirty="0">
                <a:solidFill>
                  <a:schemeClr val="bg1"/>
                </a:solidFill>
              </a:rPr>
              <a:t> Munch, auto-</a:t>
            </a:r>
            <a:r>
              <a:rPr lang="en-US" sz="1600" dirty="0" err="1">
                <a:solidFill>
                  <a:schemeClr val="bg1"/>
                </a:solidFill>
              </a:rPr>
              <a:t>retrato</a:t>
            </a:r>
            <a:r>
              <a:rPr lang="en-US" sz="1600" dirty="0">
                <a:solidFill>
                  <a:schemeClr val="bg1"/>
                </a:solidFill>
              </a:rPr>
              <a:t>.</a:t>
            </a:r>
            <a:r>
              <a:rPr lang="en-US" sz="1600" i="1" dirty="0">
                <a:solidFill>
                  <a:schemeClr val="bg1"/>
                </a:solidFill>
              </a:rPr>
              <a:t> After Spanish Influenza</a:t>
            </a:r>
            <a:r>
              <a:rPr lang="en-US" sz="1600" dirty="0">
                <a:solidFill>
                  <a:schemeClr val="bg1"/>
                </a:solidFill>
              </a:rPr>
              <a:t>, 1919</a:t>
            </a:r>
            <a:endParaRPr lang="pt-BR" sz="1600" dirty="0">
              <a:solidFill>
                <a:schemeClr val="bg1"/>
              </a:solidFill>
            </a:endParaRPr>
          </a:p>
        </p:txBody>
      </p:sp>
      <p:pic>
        <p:nvPicPr>
          <p:cNvPr id="2050" name="Picture 2" descr="Plague in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691" y="1221185"/>
            <a:ext cx="3191727" cy="3740306"/>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28600" y="245847"/>
            <a:ext cx="8661818" cy="954107"/>
          </a:xfrm>
          <a:prstGeom prst="rect">
            <a:avLst/>
          </a:prstGeom>
          <a:noFill/>
        </p:spPr>
        <p:txBody>
          <a:bodyPr wrap="square" rtlCol="0">
            <a:spAutoFit/>
          </a:bodyPr>
          <a:lstStyle/>
          <a:p>
            <a:pPr algn="ctr"/>
            <a:r>
              <a:rPr lang="pt-BR" sz="2800" b="1" dirty="0">
                <a:solidFill>
                  <a:schemeClr val="bg1"/>
                </a:solidFill>
              </a:rPr>
              <a:t>Relações diretas</a:t>
            </a:r>
          </a:p>
          <a:p>
            <a:r>
              <a:rPr lang="pt-BR" sz="2800" b="1" dirty="0">
                <a:solidFill>
                  <a:schemeClr val="bg1"/>
                </a:solidFill>
              </a:rPr>
              <a:t>          </a:t>
            </a:r>
            <a:r>
              <a:rPr lang="pt-BR" sz="2400" dirty="0">
                <a:solidFill>
                  <a:schemeClr val="bg1"/>
                </a:solidFill>
              </a:rPr>
              <a:t>O turismo 								   A gripe espanhola</a:t>
            </a:r>
          </a:p>
        </p:txBody>
      </p:sp>
      <p:sp>
        <p:nvSpPr>
          <p:cNvPr id="5" name="CaixaDeTexto 4"/>
          <p:cNvSpPr txBox="1"/>
          <p:nvPr/>
        </p:nvSpPr>
        <p:spPr>
          <a:xfrm>
            <a:off x="228600" y="279400"/>
            <a:ext cx="535484" cy="369332"/>
          </a:xfrm>
          <a:prstGeom prst="rect">
            <a:avLst/>
          </a:prstGeom>
          <a:noFill/>
        </p:spPr>
        <p:txBody>
          <a:bodyPr wrap="square" rtlCol="0">
            <a:spAutoFit/>
          </a:bodyPr>
          <a:lstStyle/>
          <a:p>
            <a:pPr algn="ctr"/>
            <a:r>
              <a:rPr lang="pt-BR" b="1" dirty="0">
                <a:solidFill>
                  <a:schemeClr val="bg1"/>
                </a:solidFill>
              </a:rPr>
              <a:t>6</a:t>
            </a:r>
          </a:p>
        </p:txBody>
      </p:sp>
      <p:pic>
        <p:nvPicPr>
          <p:cNvPr id="2054" name="Picture 6" descr="Campinas é a 7ª entre as cidades mais populosas do Brasil em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26912"/>
            <a:ext cx="2680369" cy="17787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mpinas quer controle de poluição – Instituto Internacional Araya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12" y="1233508"/>
            <a:ext cx="4622383" cy="306955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mpinas: UNISAL abre inscrições para o Processo Seletivo d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1273" y="4490810"/>
            <a:ext cx="2411882" cy="180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1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aixaDeTexto 2"/>
          <p:cNvSpPr txBox="1"/>
          <p:nvPr/>
        </p:nvSpPr>
        <p:spPr>
          <a:xfrm>
            <a:off x="2609850" y="245847"/>
            <a:ext cx="3924300" cy="523220"/>
          </a:xfrm>
          <a:prstGeom prst="rect">
            <a:avLst/>
          </a:prstGeom>
          <a:noFill/>
        </p:spPr>
        <p:txBody>
          <a:bodyPr wrap="square" rtlCol="0">
            <a:spAutoFit/>
          </a:bodyPr>
          <a:lstStyle/>
          <a:p>
            <a:pPr algn="ctr"/>
            <a:r>
              <a:rPr lang="pt-BR" sz="2800" b="1" dirty="0">
                <a:solidFill>
                  <a:schemeClr val="bg1"/>
                </a:solidFill>
              </a:rPr>
              <a:t>Relação indireta</a:t>
            </a:r>
            <a:endParaRPr lang="pt-BR" dirty="0">
              <a:solidFill>
                <a:schemeClr val="bg1"/>
              </a:solidFill>
            </a:endParaRPr>
          </a:p>
        </p:txBody>
      </p:sp>
      <p:pic>
        <p:nvPicPr>
          <p:cNvPr id="4" name="Imagem 3" descr="Van Gogh - Starry Night Wave Collage (Artist Interpretation)"/>
          <p:cNvPicPr/>
          <p:nvPr/>
        </p:nvPicPr>
        <p:blipFill>
          <a:blip r:embed="rId2">
            <a:extLst>
              <a:ext uri="{28A0092B-C50C-407E-A947-70E740481C1C}">
                <a14:useLocalDpi xmlns:a14="http://schemas.microsoft.com/office/drawing/2010/main" val="0"/>
              </a:ext>
            </a:extLst>
          </a:blip>
          <a:srcRect/>
          <a:stretch>
            <a:fillRect/>
          </a:stretch>
        </p:blipFill>
        <p:spPr bwMode="auto">
          <a:xfrm>
            <a:off x="1754666" y="880280"/>
            <a:ext cx="5647029" cy="5088036"/>
          </a:xfrm>
          <a:prstGeom prst="rect">
            <a:avLst/>
          </a:prstGeom>
          <a:noFill/>
          <a:ln>
            <a:noFill/>
          </a:ln>
        </p:spPr>
      </p:pic>
      <p:sp>
        <p:nvSpPr>
          <p:cNvPr id="5" name="CaixaDeTexto 4"/>
          <p:cNvSpPr txBox="1"/>
          <p:nvPr/>
        </p:nvSpPr>
        <p:spPr>
          <a:xfrm>
            <a:off x="1692882" y="6042458"/>
            <a:ext cx="5733528" cy="338554"/>
          </a:xfrm>
          <a:prstGeom prst="rect">
            <a:avLst/>
          </a:prstGeom>
          <a:noFill/>
        </p:spPr>
        <p:txBody>
          <a:bodyPr wrap="square" rtlCol="0">
            <a:spAutoFit/>
          </a:bodyPr>
          <a:lstStyle/>
          <a:p>
            <a:r>
              <a:rPr lang="en-US" sz="1600" dirty="0" err="1">
                <a:solidFill>
                  <a:schemeClr val="bg1"/>
                </a:solidFill>
              </a:rPr>
              <a:t>Wisut</a:t>
            </a:r>
            <a:r>
              <a:rPr lang="en-US" sz="1600" dirty="0">
                <a:solidFill>
                  <a:schemeClr val="bg1"/>
                </a:solidFill>
              </a:rPr>
              <a:t> </a:t>
            </a:r>
            <a:r>
              <a:rPr lang="en-US" sz="1600" dirty="0" err="1">
                <a:solidFill>
                  <a:schemeClr val="bg1"/>
                </a:solidFill>
              </a:rPr>
              <a:t>Nuallaong</a:t>
            </a:r>
            <a:r>
              <a:rPr lang="en-US" sz="1600" dirty="0">
                <a:solidFill>
                  <a:schemeClr val="bg1"/>
                </a:solidFill>
              </a:rPr>
              <a:t>. </a:t>
            </a:r>
            <a:r>
              <a:rPr lang="en-US" sz="1600" i="1" dirty="0">
                <a:solidFill>
                  <a:schemeClr val="bg1"/>
                </a:solidFill>
              </a:rPr>
              <a:t>Starry Night Wave</a:t>
            </a:r>
            <a:r>
              <a:rPr lang="en-US" sz="1600" dirty="0">
                <a:solidFill>
                  <a:schemeClr val="bg1"/>
                </a:solidFill>
              </a:rPr>
              <a:t> Collage (Artist Interpretation)</a:t>
            </a:r>
            <a:endParaRPr lang="pt-BR" sz="1600" dirty="0">
              <a:solidFill>
                <a:schemeClr val="bg1"/>
              </a:solidFill>
            </a:endParaRPr>
          </a:p>
        </p:txBody>
      </p:sp>
      <p:sp>
        <p:nvSpPr>
          <p:cNvPr id="6" name="CaixaDeTexto 5"/>
          <p:cNvSpPr txBox="1"/>
          <p:nvPr/>
        </p:nvSpPr>
        <p:spPr>
          <a:xfrm>
            <a:off x="228600" y="279400"/>
            <a:ext cx="535484" cy="369332"/>
          </a:xfrm>
          <a:prstGeom prst="rect">
            <a:avLst/>
          </a:prstGeom>
          <a:noFill/>
        </p:spPr>
        <p:txBody>
          <a:bodyPr wrap="square" rtlCol="0">
            <a:spAutoFit/>
          </a:bodyPr>
          <a:lstStyle/>
          <a:p>
            <a:pPr algn="ctr"/>
            <a:r>
              <a:rPr lang="pt-BR" b="1" dirty="0">
                <a:solidFill>
                  <a:schemeClr val="bg1"/>
                </a:solidFill>
              </a:rPr>
              <a:t>7</a:t>
            </a:r>
          </a:p>
        </p:txBody>
      </p:sp>
    </p:spTree>
    <p:extLst>
      <p:ext uri="{BB962C8B-B14F-4D97-AF65-F5344CB8AC3E}">
        <p14:creationId xmlns:p14="http://schemas.microsoft.com/office/powerpoint/2010/main" val="380610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aixaDeTexto 2"/>
          <p:cNvSpPr txBox="1"/>
          <p:nvPr/>
        </p:nvSpPr>
        <p:spPr>
          <a:xfrm>
            <a:off x="2066151" y="5163850"/>
            <a:ext cx="5038982" cy="338554"/>
          </a:xfrm>
          <a:prstGeom prst="rect">
            <a:avLst/>
          </a:prstGeom>
          <a:noFill/>
        </p:spPr>
        <p:txBody>
          <a:bodyPr wrap="square" rtlCol="0">
            <a:spAutoFit/>
          </a:bodyPr>
          <a:lstStyle/>
          <a:p>
            <a:r>
              <a:rPr lang="pt-BR" sz="1600" dirty="0">
                <a:solidFill>
                  <a:schemeClr val="bg1"/>
                </a:solidFill>
              </a:rPr>
              <a:t>Wassily </a:t>
            </a:r>
            <a:r>
              <a:rPr lang="pt-BR" sz="1600" dirty="0" err="1">
                <a:solidFill>
                  <a:schemeClr val="bg1"/>
                </a:solidFill>
              </a:rPr>
              <a:t>Kandinski</a:t>
            </a:r>
            <a:r>
              <a:rPr lang="pt-BR" sz="1600" dirty="0">
                <a:solidFill>
                  <a:schemeClr val="bg1"/>
                </a:solidFill>
              </a:rPr>
              <a:t>. Amarelo-vermelho-azul (1925)</a:t>
            </a:r>
          </a:p>
        </p:txBody>
      </p:sp>
      <p:pic>
        <p:nvPicPr>
          <p:cNvPr id="4" name="Imagem 3" descr="Amarelo-Vermelho-Azul Pintura de Wassily Kandinsky"/>
          <p:cNvPicPr/>
          <p:nvPr/>
        </p:nvPicPr>
        <p:blipFill>
          <a:blip r:embed="rId2">
            <a:extLst>
              <a:ext uri="{28A0092B-C50C-407E-A947-70E740481C1C}">
                <a14:useLocalDpi xmlns:a14="http://schemas.microsoft.com/office/drawing/2010/main" val="0"/>
              </a:ext>
            </a:extLst>
          </a:blip>
          <a:srcRect/>
          <a:stretch>
            <a:fillRect/>
          </a:stretch>
        </p:blipFill>
        <p:spPr bwMode="auto">
          <a:xfrm>
            <a:off x="1161530" y="721706"/>
            <a:ext cx="6830969" cy="4372514"/>
          </a:xfrm>
          <a:prstGeom prst="rect">
            <a:avLst/>
          </a:prstGeom>
          <a:noFill/>
          <a:ln>
            <a:noFill/>
          </a:ln>
        </p:spPr>
      </p:pic>
      <p:sp>
        <p:nvSpPr>
          <p:cNvPr id="6" name="CaixaDeTexto 5"/>
          <p:cNvSpPr txBox="1"/>
          <p:nvPr/>
        </p:nvSpPr>
        <p:spPr>
          <a:xfrm>
            <a:off x="2609850" y="184062"/>
            <a:ext cx="3924300" cy="523220"/>
          </a:xfrm>
          <a:prstGeom prst="rect">
            <a:avLst/>
          </a:prstGeom>
          <a:noFill/>
        </p:spPr>
        <p:txBody>
          <a:bodyPr wrap="square" rtlCol="0">
            <a:spAutoFit/>
          </a:bodyPr>
          <a:lstStyle/>
          <a:p>
            <a:pPr algn="ctr"/>
            <a:r>
              <a:rPr lang="pt-BR" sz="2800" b="1" dirty="0">
                <a:solidFill>
                  <a:schemeClr val="bg1"/>
                </a:solidFill>
              </a:rPr>
              <a:t>Relação indireta</a:t>
            </a:r>
            <a:endParaRPr lang="pt-BR" dirty="0">
              <a:solidFill>
                <a:schemeClr val="bg1"/>
              </a:solidFill>
            </a:endParaRPr>
          </a:p>
        </p:txBody>
      </p:sp>
      <p:sp>
        <p:nvSpPr>
          <p:cNvPr id="7" name="Retângulo 6"/>
          <p:cNvSpPr/>
          <p:nvPr/>
        </p:nvSpPr>
        <p:spPr>
          <a:xfrm>
            <a:off x="951471" y="5487594"/>
            <a:ext cx="7216346" cy="1077218"/>
          </a:xfrm>
          <a:prstGeom prst="rect">
            <a:avLst/>
          </a:prstGeom>
        </p:spPr>
        <p:txBody>
          <a:bodyPr wrap="square">
            <a:spAutoFit/>
          </a:bodyPr>
          <a:lstStyle/>
          <a:p>
            <a:r>
              <a:rPr lang="pt-BR" sz="1600" dirty="0">
                <a:solidFill>
                  <a:schemeClr val="bg1"/>
                </a:solidFill>
                <a:latin typeface="Georgia" panose="02040502050405020303" pitchFamily="18" charset="0"/>
              </a:rPr>
              <a:t>“A cor é um meio para exercer uma influência direta sobre a alma. A cor é a tecla; o olho, o martelo. a alma, o instrumento das mil cordas. O artista é a mão que, ao tocar nesta ou naquela tecla, obtém da alma a vibração justa. A alma humana, tocada no seu ponto mais sensível, responde.”</a:t>
            </a:r>
            <a:endParaRPr lang="pt-BR" sz="1600" dirty="0">
              <a:solidFill>
                <a:schemeClr val="bg1"/>
              </a:solidFill>
            </a:endParaRPr>
          </a:p>
        </p:txBody>
      </p:sp>
      <p:sp>
        <p:nvSpPr>
          <p:cNvPr id="8" name="CaixaDeTexto 7"/>
          <p:cNvSpPr txBox="1"/>
          <p:nvPr/>
        </p:nvSpPr>
        <p:spPr>
          <a:xfrm>
            <a:off x="228600" y="279400"/>
            <a:ext cx="535484" cy="369332"/>
          </a:xfrm>
          <a:prstGeom prst="rect">
            <a:avLst/>
          </a:prstGeom>
          <a:noFill/>
        </p:spPr>
        <p:txBody>
          <a:bodyPr wrap="square" rtlCol="0">
            <a:spAutoFit/>
          </a:bodyPr>
          <a:lstStyle/>
          <a:p>
            <a:pPr algn="ctr"/>
            <a:r>
              <a:rPr lang="pt-BR" b="1" dirty="0">
                <a:solidFill>
                  <a:schemeClr val="bg1"/>
                </a:solidFill>
              </a:rPr>
              <a:t>8</a:t>
            </a:r>
            <a:endParaRPr lang="pt-BR" b="1" dirty="0"/>
          </a:p>
        </p:txBody>
      </p:sp>
    </p:spTree>
    <p:extLst>
      <p:ext uri="{BB962C8B-B14F-4D97-AF65-F5344CB8AC3E}">
        <p14:creationId xmlns:p14="http://schemas.microsoft.com/office/powerpoint/2010/main" val="57199129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2326</Words>
  <Application>Microsoft Office PowerPoint</Application>
  <PresentationFormat>Apresentação na tela (4:3)</PresentationFormat>
  <Paragraphs>307</Paragraphs>
  <Slides>41</Slides>
  <Notes>0</Notes>
  <HiddenSlides>0</HiddenSlides>
  <MMClips>0</MMClips>
  <ScaleCrop>false</ScaleCrop>
  <HeadingPairs>
    <vt:vector size="6" baseType="variant">
      <vt:variant>
        <vt:lpstr>Fontes usadas</vt:lpstr>
      </vt:variant>
      <vt:variant>
        <vt:i4>12</vt:i4>
      </vt:variant>
      <vt:variant>
        <vt:lpstr>Tema</vt:lpstr>
      </vt:variant>
      <vt:variant>
        <vt:i4>2</vt:i4>
      </vt:variant>
      <vt:variant>
        <vt:lpstr>Títulos de slides</vt:lpstr>
      </vt:variant>
      <vt:variant>
        <vt:i4>41</vt:i4>
      </vt:variant>
    </vt:vector>
  </HeadingPairs>
  <TitlesOfParts>
    <vt:vector size="55" baseType="lpstr">
      <vt:lpstr>Andalus</vt:lpstr>
      <vt:lpstr>Arial</vt:lpstr>
      <vt:lpstr>Blackadder ITC</vt:lpstr>
      <vt:lpstr>Calibri</vt:lpstr>
      <vt:lpstr>Calibri Light</vt:lpstr>
      <vt:lpstr>Droid Serif</vt:lpstr>
      <vt:lpstr>ff0</vt:lpstr>
      <vt:lpstr>ff2</vt:lpstr>
      <vt:lpstr>Georgia</vt:lpstr>
      <vt:lpstr>Roboto</vt:lpstr>
      <vt:lpstr>Times New Roman</vt:lpstr>
      <vt:lpstr>YouTube Noto</vt:lpstr>
      <vt:lpstr>Tema do Office</vt:lpstr>
      <vt:lpstr>1_Tema do Office</vt:lpstr>
      <vt:lpstr>Apresentação do PowerPoint</vt:lpstr>
      <vt:lpstr>Apresentação do PowerPoint</vt:lpstr>
      <vt:lpstr>Apresentação do PowerPoint</vt:lpstr>
      <vt:lpstr>Objetivos</vt:lpstr>
      <vt:lpstr>Apresentação do PowerPoint</vt:lpstr>
      <vt:lpstr>Apresentação do PowerPoint</vt:lpstr>
      <vt:lpstr>Apresentação do PowerPoint</vt:lpstr>
      <vt:lpstr>Apresentação do PowerPoint</vt:lpstr>
      <vt:lpstr>Apresentação do PowerPoint</vt:lpstr>
      <vt:lpstr>Apresentação do PowerPoint</vt:lpstr>
      <vt:lpstr>Conceitos</vt:lpstr>
      <vt:lpstr>Pandemias medievais</vt:lpstr>
      <vt:lpstr>Letalidades (estimativas) – uma comparação . . .</vt:lpstr>
      <vt:lpstr>Iconografias</vt:lpstr>
      <vt:lpstr>Apresentação do PowerPoint</vt:lpstr>
      <vt:lpstr>Apresentação do PowerPoint</vt:lpstr>
      <vt:lpstr>Apresentação do PowerPoint</vt:lpstr>
      <vt:lpstr>Apresentação do PowerPoint</vt:lpstr>
      <vt:lpstr>A culpa e os culpados</vt:lpstr>
      <vt:lpstr>A culpa e os culpados</vt:lpstr>
      <vt:lpstr>A culpa e os culpados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Alfredo Veiga-Neto</dc:creator>
  <cp:lastModifiedBy>Alfredo Veiga Neto</cp:lastModifiedBy>
  <cp:revision>143</cp:revision>
  <dcterms:created xsi:type="dcterms:W3CDTF">2020-05-09T13:17:38Z</dcterms:created>
  <dcterms:modified xsi:type="dcterms:W3CDTF">2020-06-07T14:31:00Z</dcterms:modified>
</cp:coreProperties>
</file>