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sldIdLst>
    <p:sldId id="267" r:id="rId2"/>
    <p:sldId id="256" r:id="rId3"/>
    <p:sldId id="257" r:id="rId4"/>
    <p:sldId id="262" r:id="rId5"/>
    <p:sldId id="263" r:id="rId6"/>
    <p:sldId id="266" r:id="rId7"/>
    <p:sldId id="258" r:id="rId8"/>
    <p:sldId id="259" r:id="rId9"/>
    <p:sldId id="264" r:id="rId10"/>
    <p:sldId id="265" r:id="rId11"/>
    <p:sldId id="260" r:id="rId12"/>
    <p:sldId id="261" r:id="rId13"/>
    <p:sldId id="268" r:id="rId14"/>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14" y="-5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3DFA63B5-5D6A-4B00-AE73-D5C900ADE25C}" type="datetimeFigureOut">
              <a:rPr lang="pt-BR" smtClean="0"/>
              <a:t>20/08/2018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0AD2A52-80C8-4E6D-9B00-D8EF757AD892}" type="slidenum">
              <a:rPr lang="pt-BR" smtClean="0"/>
              <a:t>‹nº›</a:t>
            </a:fld>
            <a:endParaRPr lang="pt-BR"/>
          </a:p>
        </p:txBody>
      </p:sp>
    </p:spTree>
    <p:extLst>
      <p:ext uri="{BB962C8B-B14F-4D97-AF65-F5344CB8AC3E}">
        <p14:creationId xmlns:p14="http://schemas.microsoft.com/office/powerpoint/2010/main" val="1315360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3DFA63B5-5D6A-4B00-AE73-D5C900ADE25C}" type="datetimeFigureOut">
              <a:rPr lang="pt-BR" smtClean="0"/>
              <a:t>20/08/2018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0AD2A52-80C8-4E6D-9B00-D8EF757AD892}" type="slidenum">
              <a:rPr lang="pt-BR" smtClean="0"/>
              <a:t>‹nº›</a:t>
            </a:fld>
            <a:endParaRPr lang="pt-BR"/>
          </a:p>
        </p:txBody>
      </p:sp>
    </p:spTree>
    <p:extLst>
      <p:ext uri="{BB962C8B-B14F-4D97-AF65-F5344CB8AC3E}">
        <p14:creationId xmlns:p14="http://schemas.microsoft.com/office/powerpoint/2010/main" val="958482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3DFA63B5-5D6A-4B00-AE73-D5C900ADE25C}" type="datetimeFigureOut">
              <a:rPr lang="pt-BR" smtClean="0"/>
              <a:t>20/08/2018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0AD2A52-80C8-4E6D-9B00-D8EF757AD892}" type="slidenum">
              <a:rPr lang="pt-BR" smtClean="0"/>
              <a:t>‹nº›</a:t>
            </a:fld>
            <a:endParaRPr lang="pt-BR"/>
          </a:p>
        </p:txBody>
      </p:sp>
    </p:spTree>
    <p:extLst>
      <p:ext uri="{BB962C8B-B14F-4D97-AF65-F5344CB8AC3E}">
        <p14:creationId xmlns:p14="http://schemas.microsoft.com/office/powerpoint/2010/main" val="2605539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3DFA63B5-5D6A-4B00-AE73-D5C900ADE25C}" type="datetimeFigureOut">
              <a:rPr lang="pt-BR" smtClean="0"/>
              <a:t>20/08/2018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0AD2A52-80C8-4E6D-9B00-D8EF757AD892}" type="slidenum">
              <a:rPr lang="pt-BR" smtClean="0"/>
              <a:t>‹nº›</a:t>
            </a:fld>
            <a:endParaRPr lang="pt-BR"/>
          </a:p>
        </p:txBody>
      </p:sp>
    </p:spTree>
    <p:extLst>
      <p:ext uri="{BB962C8B-B14F-4D97-AF65-F5344CB8AC3E}">
        <p14:creationId xmlns:p14="http://schemas.microsoft.com/office/powerpoint/2010/main" val="1200218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3DFA63B5-5D6A-4B00-AE73-D5C900ADE25C}" type="datetimeFigureOut">
              <a:rPr lang="pt-BR" smtClean="0"/>
              <a:t>20/08/2018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0AD2A52-80C8-4E6D-9B00-D8EF757AD892}" type="slidenum">
              <a:rPr lang="pt-BR" smtClean="0"/>
              <a:t>‹nº›</a:t>
            </a:fld>
            <a:endParaRPr lang="pt-BR"/>
          </a:p>
        </p:txBody>
      </p:sp>
    </p:spTree>
    <p:extLst>
      <p:ext uri="{BB962C8B-B14F-4D97-AF65-F5344CB8AC3E}">
        <p14:creationId xmlns:p14="http://schemas.microsoft.com/office/powerpoint/2010/main" val="2270504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3DFA63B5-5D6A-4B00-AE73-D5C900ADE25C}" type="datetimeFigureOut">
              <a:rPr lang="pt-BR" smtClean="0"/>
              <a:t>20/08/2018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90AD2A52-80C8-4E6D-9B00-D8EF757AD892}" type="slidenum">
              <a:rPr lang="pt-BR" smtClean="0"/>
              <a:t>‹nº›</a:t>
            </a:fld>
            <a:endParaRPr lang="pt-BR"/>
          </a:p>
        </p:txBody>
      </p:sp>
    </p:spTree>
    <p:extLst>
      <p:ext uri="{BB962C8B-B14F-4D97-AF65-F5344CB8AC3E}">
        <p14:creationId xmlns:p14="http://schemas.microsoft.com/office/powerpoint/2010/main" val="97472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3DFA63B5-5D6A-4B00-AE73-D5C900ADE25C}" type="datetimeFigureOut">
              <a:rPr lang="pt-BR" smtClean="0"/>
              <a:t>20/08/2018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90AD2A52-80C8-4E6D-9B00-D8EF757AD892}" type="slidenum">
              <a:rPr lang="pt-BR" smtClean="0"/>
              <a:t>‹nº›</a:t>
            </a:fld>
            <a:endParaRPr lang="pt-BR"/>
          </a:p>
        </p:txBody>
      </p:sp>
    </p:spTree>
    <p:extLst>
      <p:ext uri="{BB962C8B-B14F-4D97-AF65-F5344CB8AC3E}">
        <p14:creationId xmlns:p14="http://schemas.microsoft.com/office/powerpoint/2010/main" val="1950697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3DFA63B5-5D6A-4B00-AE73-D5C900ADE25C}" type="datetimeFigureOut">
              <a:rPr lang="pt-BR" smtClean="0"/>
              <a:t>20/08/2018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90AD2A52-80C8-4E6D-9B00-D8EF757AD892}" type="slidenum">
              <a:rPr lang="pt-BR" smtClean="0"/>
              <a:t>‹nº›</a:t>
            </a:fld>
            <a:endParaRPr lang="pt-BR"/>
          </a:p>
        </p:txBody>
      </p:sp>
    </p:spTree>
    <p:extLst>
      <p:ext uri="{BB962C8B-B14F-4D97-AF65-F5344CB8AC3E}">
        <p14:creationId xmlns:p14="http://schemas.microsoft.com/office/powerpoint/2010/main" val="2346017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3DFA63B5-5D6A-4B00-AE73-D5C900ADE25C}" type="datetimeFigureOut">
              <a:rPr lang="pt-BR" smtClean="0"/>
              <a:t>20/08/2018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90AD2A52-80C8-4E6D-9B00-D8EF757AD892}" type="slidenum">
              <a:rPr lang="pt-BR" smtClean="0"/>
              <a:t>‹nº›</a:t>
            </a:fld>
            <a:endParaRPr lang="pt-BR"/>
          </a:p>
        </p:txBody>
      </p:sp>
    </p:spTree>
    <p:extLst>
      <p:ext uri="{BB962C8B-B14F-4D97-AF65-F5344CB8AC3E}">
        <p14:creationId xmlns:p14="http://schemas.microsoft.com/office/powerpoint/2010/main" val="2600846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3DFA63B5-5D6A-4B00-AE73-D5C900ADE25C}" type="datetimeFigureOut">
              <a:rPr lang="pt-BR" smtClean="0"/>
              <a:t>20/08/2018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90AD2A52-80C8-4E6D-9B00-D8EF757AD892}" type="slidenum">
              <a:rPr lang="pt-BR" smtClean="0"/>
              <a:t>‹nº›</a:t>
            </a:fld>
            <a:endParaRPr lang="pt-BR"/>
          </a:p>
        </p:txBody>
      </p:sp>
    </p:spTree>
    <p:extLst>
      <p:ext uri="{BB962C8B-B14F-4D97-AF65-F5344CB8AC3E}">
        <p14:creationId xmlns:p14="http://schemas.microsoft.com/office/powerpoint/2010/main" val="2916292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3DFA63B5-5D6A-4B00-AE73-D5C900ADE25C}" type="datetimeFigureOut">
              <a:rPr lang="pt-BR" smtClean="0"/>
              <a:t>20/08/2018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90AD2A52-80C8-4E6D-9B00-D8EF757AD892}" type="slidenum">
              <a:rPr lang="pt-BR" smtClean="0"/>
              <a:t>‹nº›</a:t>
            </a:fld>
            <a:endParaRPr lang="pt-BR"/>
          </a:p>
        </p:txBody>
      </p:sp>
    </p:spTree>
    <p:extLst>
      <p:ext uri="{BB962C8B-B14F-4D97-AF65-F5344CB8AC3E}">
        <p14:creationId xmlns:p14="http://schemas.microsoft.com/office/powerpoint/2010/main" val="3422982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FA63B5-5D6A-4B00-AE73-D5C900ADE25C}" type="datetimeFigureOut">
              <a:rPr lang="pt-BR" smtClean="0"/>
              <a:t>20/08/2018</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AD2A52-80C8-4E6D-9B00-D8EF757AD892}" type="slidenum">
              <a:rPr lang="pt-BR" smtClean="0"/>
              <a:t>‹nº›</a:t>
            </a:fld>
            <a:endParaRPr lang="pt-BR"/>
          </a:p>
        </p:txBody>
      </p:sp>
    </p:spTree>
    <p:extLst>
      <p:ext uri="{BB962C8B-B14F-4D97-AF65-F5344CB8AC3E}">
        <p14:creationId xmlns:p14="http://schemas.microsoft.com/office/powerpoint/2010/main" val="3775190673"/>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txBox="1">
            <a:spLocks noChangeArrowheads="1"/>
          </p:cNvSpPr>
          <p:nvPr/>
        </p:nvSpPr>
        <p:spPr bwMode="auto">
          <a:xfrm>
            <a:off x="5361477" y="5589240"/>
            <a:ext cx="3098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buFont typeface="Arial" charset="0"/>
              <a:buNone/>
            </a:pPr>
            <a:r>
              <a:rPr lang="pt-BR" altLang="pt-BR" sz="1800" b="1" dirty="0">
                <a:solidFill>
                  <a:srgbClr val="FFFF00"/>
                </a:solidFill>
              </a:rPr>
              <a:t>alfredoveiganeto@gmail.com</a:t>
            </a:r>
          </a:p>
        </p:txBody>
      </p:sp>
      <p:sp>
        <p:nvSpPr>
          <p:cNvPr id="8" name="Subtítulo 7"/>
          <p:cNvSpPr>
            <a:spLocks noGrp="1"/>
          </p:cNvSpPr>
          <p:nvPr>
            <p:ph type="subTitle" idx="1"/>
          </p:nvPr>
        </p:nvSpPr>
        <p:spPr>
          <a:xfrm>
            <a:off x="107504" y="908720"/>
            <a:ext cx="8928992" cy="5051768"/>
          </a:xfrm>
        </p:spPr>
        <p:txBody>
          <a:bodyPr/>
          <a:lstStyle/>
          <a:p>
            <a:endParaRPr lang="pt-BR" dirty="0" smtClean="0"/>
          </a:p>
          <a:p>
            <a:endParaRPr lang="pt-BR" dirty="0"/>
          </a:p>
          <a:p>
            <a:endParaRPr lang="pt-BR" dirty="0" smtClean="0"/>
          </a:p>
          <a:p>
            <a:endParaRPr lang="pt-BR" dirty="0"/>
          </a:p>
          <a:p>
            <a:endParaRPr lang="pt-BR" dirty="0" smtClean="0"/>
          </a:p>
          <a:p>
            <a:endParaRPr lang="pt-BR" sz="2000" dirty="0"/>
          </a:p>
          <a:p>
            <a:endParaRPr lang="pt-BR" sz="800" dirty="0" smtClean="0"/>
          </a:p>
          <a:p>
            <a:endParaRPr lang="pt-BR" sz="800" dirty="0" smtClean="0"/>
          </a:p>
          <a:p>
            <a:endParaRPr lang="pt-BR" sz="800" dirty="0" smtClean="0"/>
          </a:p>
          <a:p>
            <a:pPr>
              <a:spcBef>
                <a:spcPts val="0"/>
              </a:spcBef>
            </a:pPr>
            <a:r>
              <a:rPr lang="pt-BR" b="1" dirty="0" smtClean="0">
                <a:solidFill>
                  <a:srgbClr val="FFFF00"/>
                </a:solidFill>
              </a:rPr>
              <a:t>GPCC</a:t>
            </a:r>
            <a:r>
              <a:rPr lang="pt-BR" dirty="0" smtClean="0"/>
              <a:t> – </a:t>
            </a:r>
            <a:r>
              <a:rPr lang="pt-BR" sz="2400" b="1" dirty="0" smtClean="0"/>
              <a:t>Grupo de Pesquisa em Currículo e Contemporaneidade</a:t>
            </a:r>
          </a:p>
          <a:p>
            <a:pPr>
              <a:spcBef>
                <a:spcPts val="0"/>
              </a:spcBef>
            </a:pPr>
            <a:r>
              <a:rPr lang="pt-BR" sz="2400" dirty="0" smtClean="0"/>
              <a:t>PPG-Educação/UFRGS</a:t>
            </a:r>
            <a:endParaRPr lang="pt-BR" sz="2400" dirty="0"/>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607" y="2255749"/>
            <a:ext cx="8008144" cy="2055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CaixaDeTexto 9"/>
          <p:cNvSpPr txBox="1"/>
          <p:nvPr/>
        </p:nvSpPr>
        <p:spPr>
          <a:xfrm>
            <a:off x="827584" y="2420888"/>
            <a:ext cx="1075148" cy="1446550"/>
          </a:xfrm>
          <a:prstGeom prst="rect">
            <a:avLst/>
          </a:prstGeom>
          <a:noFill/>
        </p:spPr>
        <p:txBody>
          <a:bodyPr wrap="square" rtlCol="0">
            <a:spAutoFit/>
          </a:bodyPr>
          <a:lstStyle/>
          <a:p>
            <a:r>
              <a:rPr lang="pt-BR" sz="7200" b="1" dirty="0" smtClean="0">
                <a:solidFill>
                  <a:schemeClr val="bg1"/>
                </a:solidFill>
                <a:latin typeface="Blackadder ITC" pitchFamily="82" charset="0"/>
              </a:rPr>
              <a:t> </a:t>
            </a:r>
            <a:r>
              <a:rPr lang="pt-BR" sz="8800" b="1" dirty="0" smtClean="0">
                <a:solidFill>
                  <a:schemeClr val="bg1"/>
                </a:solidFill>
                <a:latin typeface="Blackadder ITC" pitchFamily="82" charset="0"/>
              </a:rPr>
              <a:t>f</a:t>
            </a:r>
            <a:endParaRPr lang="pt-BR" sz="8800" b="1" dirty="0">
              <a:solidFill>
                <a:schemeClr val="bg1"/>
              </a:solidFill>
              <a:latin typeface="Blackadder ITC" pitchFamily="82" charset="0"/>
            </a:endParaRPr>
          </a:p>
        </p:txBody>
      </p:sp>
      <p:sp>
        <p:nvSpPr>
          <p:cNvPr id="11" name="CaixaDeTexto 10"/>
          <p:cNvSpPr txBox="1"/>
          <p:nvPr/>
        </p:nvSpPr>
        <p:spPr>
          <a:xfrm>
            <a:off x="622090" y="2552968"/>
            <a:ext cx="1280642" cy="1461547"/>
          </a:xfrm>
          <a:prstGeom prst="rect">
            <a:avLst/>
          </a:prstGeom>
          <a:noFill/>
          <a:ln>
            <a:noFill/>
          </a:ln>
        </p:spPr>
        <p:txBody>
          <a:bodyPr wrap="square" rtlCol="0">
            <a:noAutofit/>
          </a:bodyPr>
          <a:lstStyle/>
          <a:p>
            <a:pPr algn="ctr">
              <a:spcAft>
                <a:spcPts val="0"/>
              </a:spcAft>
            </a:pPr>
            <a:r>
              <a:rPr lang="pt-BR" sz="950" i="1" dirty="0">
                <a:solidFill>
                  <a:schemeClr val="bg1"/>
                </a:solidFill>
                <a:latin typeface="Andalus"/>
                <a:ea typeface="Times New Roman"/>
              </a:rPr>
              <a:t>e</a:t>
            </a:r>
            <a:r>
              <a:rPr lang="pt-BR" sz="950" i="1" dirty="0" smtClean="0">
                <a:solidFill>
                  <a:schemeClr val="bg1"/>
                </a:solidFill>
                <a:latin typeface="Andalus"/>
                <a:ea typeface="Times New Roman"/>
              </a:rPr>
              <a:t>t a</a:t>
            </a:r>
            <a:r>
              <a:rPr lang="pt-BR" sz="950" i="1" dirty="0" smtClean="0">
                <a:solidFill>
                  <a:schemeClr val="bg1"/>
                </a:solidFill>
                <a:effectLst/>
                <a:latin typeface="Andalus"/>
                <a:ea typeface="Times New Roman"/>
              </a:rPr>
              <a:t>lii et alii et alii et</a:t>
            </a:r>
            <a:r>
              <a:rPr lang="pt-BR" sz="950" i="1" dirty="0">
                <a:solidFill>
                  <a:schemeClr val="bg1"/>
                </a:solidFill>
                <a:latin typeface="Andalus"/>
                <a:ea typeface="Times New Roman"/>
              </a:rPr>
              <a:t> </a:t>
            </a:r>
            <a:r>
              <a:rPr lang="pt-BR" sz="950" i="1" dirty="0" err="1">
                <a:solidFill>
                  <a:schemeClr val="bg1"/>
                </a:solidFill>
                <a:latin typeface="Andalus"/>
                <a:ea typeface="Times New Roman"/>
              </a:rPr>
              <a:t>et</a:t>
            </a:r>
            <a:r>
              <a:rPr lang="pt-BR" sz="950" i="1" dirty="0">
                <a:solidFill>
                  <a:schemeClr val="bg1"/>
                </a:solidFill>
                <a:latin typeface="Andalus"/>
                <a:ea typeface="Times New Roman"/>
              </a:rPr>
              <a:t> </a:t>
            </a:r>
            <a:r>
              <a:rPr lang="pt-BR" sz="950" i="1" dirty="0" smtClean="0">
                <a:solidFill>
                  <a:schemeClr val="bg1"/>
                </a:solidFill>
                <a:latin typeface="Andalus"/>
                <a:ea typeface="Times New Roman"/>
              </a:rPr>
              <a:t>alii </a:t>
            </a:r>
            <a:r>
              <a:rPr lang="pt-BR" sz="950" i="1" dirty="0">
                <a:solidFill>
                  <a:schemeClr val="bg1"/>
                </a:solidFill>
                <a:latin typeface="Andalus"/>
                <a:ea typeface="Times New Roman"/>
              </a:rPr>
              <a:t>et alii</a:t>
            </a:r>
            <a:r>
              <a:rPr lang="pt-BR" sz="950" i="1" dirty="0" smtClean="0">
                <a:solidFill>
                  <a:schemeClr val="bg1"/>
                </a:solidFill>
                <a:effectLst/>
                <a:latin typeface="Andalus"/>
                <a:ea typeface="Times New Roman"/>
              </a:rPr>
              <a:t> </a:t>
            </a:r>
            <a:r>
              <a:rPr lang="pt-BR" sz="950" i="1" dirty="0">
                <a:solidFill>
                  <a:schemeClr val="bg1"/>
                </a:solidFill>
                <a:effectLst/>
                <a:latin typeface="Andalus"/>
                <a:ea typeface="Times New Roman"/>
              </a:rPr>
              <a:t>alii </a:t>
            </a:r>
            <a:r>
              <a:rPr lang="pt-BR" sz="950" i="1" dirty="0" smtClean="0">
                <a:solidFill>
                  <a:schemeClr val="bg1"/>
                </a:solidFill>
                <a:effectLst/>
                <a:latin typeface="Andalus"/>
                <a:ea typeface="Times New Roman"/>
              </a:rPr>
              <a:t>et alii et </a:t>
            </a:r>
            <a:r>
              <a:rPr lang="pt-BR" sz="950" i="1" dirty="0">
                <a:solidFill>
                  <a:schemeClr val="bg1"/>
                </a:solidFill>
                <a:effectLst/>
                <a:latin typeface="Andalus"/>
                <a:ea typeface="Times New Roman"/>
              </a:rPr>
              <a:t>alii </a:t>
            </a:r>
            <a:r>
              <a:rPr lang="pt-BR" sz="950" i="1" dirty="0" smtClean="0">
                <a:solidFill>
                  <a:schemeClr val="bg1"/>
                </a:solidFill>
                <a:effectLst/>
                <a:latin typeface="Andalus"/>
                <a:ea typeface="Times New Roman"/>
              </a:rPr>
              <a:t>et </a:t>
            </a:r>
            <a:r>
              <a:rPr lang="pt-BR" sz="950" i="1" dirty="0">
                <a:solidFill>
                  <a:schemeClr val="bg1"/>
                </a:solidFill>
                <a:effectLst/>
                <a:latin typeface="Andalus"/>
                <a:ea typeface="Times New Roman"/>
              </a:rPr>
              <a:t>alii </a:t>
            </a:r>
            <a:r>
              <a:rPr lang="pt-BR" sz="950" i="1" dirty="0" smtClean="0">
                <a:solidFill>
                  <a:schemeClr val="bg1"/>
                </a:solidFill>
                <a:effectLst/>
                <a:latin typeface="Andalus"/>
                <a:ea typeface="Times New Roman"/>
              </a:rPr>
              <a:t>et </a:t>
            </a:r>
            <a:r>
              <a:rPr lang="pt-BR" sz="950" i="1" dirty="0">
                <a:solidFill>
                  <a:schemeClr val="bg1"/>
                </a:solidFill>
                <a:effectLst/>
                <a:latin typeface="Andalus"/>
                <a:ea typeface="Times New Roman"/>
              </a:rPr>
              <a:t>alii </a:t>
            </a:r>
            <a:r>
              <a:rPr lang="pt-BR" sz="950" i="1" dirty="0" smtClean="0">
                <a:solidFill>
                  <a:schemeClr val="bg1"/>
                </a:solidFill>
                <a:effectLst/>
                <a:latin typeface="Andalus"/>
                <a:ea typeface="Times New Roman"/>
              </a:rPr>
              <a:t>et </a:t>
            </a:r>
            <a:r>
              <a:rPr lang="pt-BR" sz="950" i="1" dirty="0">
                <a:solidFill>
                  <a:schemeClr val="bg1"/>
                </a:solidFill>
                <a:effectLst/>
                <a:latin typeface="Andalus"/>
                <a:ea typeface="Times New Roman"/>
              </a:rPr>
              <a:t>alii </a:t>
            </a:r>
            <a:r>
              <a:rPr lang="pt-BR" sz="950" i="1" dirty="0" smtClean="0">
                <a:solidFill>
                  <a:schemeClr val="bg1"/>
                </a:solidFill>
                <a:effectLst/>
                <a:latin typeface="Andalus"/>
                <a:ea typeface="Times New Roman"/>
              </a:rPr>
              <a:t>et </a:t>
            </a:r>
            <a:r>
              <a:rPr lang="pt-BR" sz="950" i="1" dirty="0">
                <a:solidFill>
                  <a:schemeClr val="bg1"/>
                </a:solidFill>
                <a:effectLst/>
                <a:latin typeface="Andalus"/>
                <a:ea typeface="Times New Roman"/>
              </a:rPr>
              <a:t>alii   et alii </a:t>
            </a:r>
            <a:r>
              <a:rPr lang="pt-BR" sz="950" i="1" dirty="0" smtClean="0">
                <a:solidFill>
                  <a:schemeClr val="bg1"/>
                </a:solidFill>
                <a:effectLst/>
                <a:latin typeface="Andalus"/>
                <a:ea typeface="Times New Roman"/>
              </a:rPr>
              <a:t>et </a:t>
            </a:r>
            <a:r>
              <a:rPr lang="pt-BR" sz="950" i="1" dirty="0">
                <a:solidFill>
                  <a:schemeClr val="bg1"/>
                </a:solidFill>
                <a:effectLst/>
                <a:latin typeface="Andalus"/>
                <a:ea typeface="Times New Roman"/>
              </a:rPr>
              <a:t>alii </a:t>
            </a:r>
            <a:r>
              <a:rPr lang="pt-BR" sz="950" i="1" dirty="0" smtClean="0">
                <a:solidFill>
                  <a:schemeClr val="bg1"/>
                </a:solidFill>
                <a:effectLst/>
                <a:latin typeface="Andalus"/>
                <a:ea typeface="Times New Roman"/>
              </a:rPr>
              <a:t>et </a:t>
            </a:r>
            <a:r>
              <a:rPr lang="pt-BR" sz="950" i="1" dirty="0">
                <a:solidFill>
                  <a:schemeClr val="bg1"/>
                </a:solidFill>
                <a:effectLst/>
                <a:latin typeface="Andalus"/>
                <a:ea typeface="Times New Roman"/>
              </a:rPr>
              <a:t>alii </a:t>
            </a:r>
            <a:r>
              <a:rPr lang="pt-BR" sz="950" i="1" kern="1200" dirty="0" smtClean="0">
                <a:solidFill>
                  <a:schemeClr val="bg1"/>
                </a:solidFill>
                <a:effectLst/>
                <a:latin typeface="Andalus"/>
                <a:ea typeface="Times New Roman"/>
              </a:rPr>
              <a:t>et </a:t>
            </a:r>
            <a:r>
              <a:rPr lang="pt-BR" sz="950" i="1" kern="1200" dirty="0">
                <a:solidFill>
                  <a:schemeClr val="bg1"/>
                </a:solidFill>
                <a:effectLst/>
                <a:latin typeface="Andalus"/>
                <a:ea typeface="Times New Roman"/>
              </a:rPr>
              <a:t>alii </a:t>
            </a:r>
            <a:r>
              <a:rPr lang="pt-BR" sz="950" i="1" kern="1200" dirty="0" smtClean="0">
                <a:solidFill>
                  <a:schemeClr val="bg1"/>
                </a:solidFill>
                <a:effectLst/>
                <a:latin typeface="Andalus"/>
                <a:ea typeface="Times New Roman"/>
              </a:rPr>
              <a:t>et </a:t>
            </a:r>
            <a:r>
              <a:rPr lang="pt-BR" sz="950" i="1" kern="1200" dirty="0">
                <a:solidFill>
                  <a:schemeClr val="bg1"/>
                </a:solidFill>
                <a:effectLst/>
                <a:latin typeface="Andalus"/>
                <a:ea typeface="Times New Roman"/>
              </a:rPr>
              <a:t>alii   et alii </a:t>
            </a:r>
            <a:r>
              <a:rPr lang="pt-BR" sz="950" i="1" kern="1200" dirty="0" smtClean="0">
                <a:solidFill>
                  <a:schemeClr val="bg1"/>
                </a:solidFill>
                <a:effectLst/>
                <a:latin typeface="Andalus"/>
                <a:ea typeface="Times New Roman"/>
              </a:rPr>
              <a:t>et </a:t>
            </a:r>
            <a:r>
              <a:rPr lang="pt-BR" sz="950" i="1" kern="1200" dirty="0">
                <a:solidFill>
                  <a:schemeClr val="bg1"/>
                </a:solidFill>
                <a:effectLst/>
                <a:latin typeface="Andalus"/>
                <a:ea typeface="Times New Roman"/>
              </a:rPr>
              <a:t>alii </a:t>
            </a:r>
            <a:r>
              <a:rPr lang="pt-BR" sz="950" i="1" kern="1200" dirty="0" smtClean="0">
                <a:solidFill>
                  <a:schemeClr val="bg1"/>
                </a:solidFill>
                <a:effectLst/>
                <a:latin typeface="Andalus"/>
                <a:ea typeface="Times New Roman"/>
              </a:rPr>
              <a:t>et </a:t>
            </a:r>
            <a:r>
              <a:rPr lang="pt-BR" sz="950" i="1" kern="1200" dirty="0">
                <a:solidFill>
                  <a:schemeClr val="bg1"/>
                </a:solidFill>
                <a:effectLst/>
                <a:latin typeface="Andalus"/>
                <a:ea typeface="Times New Roman"/>
              </a:rPr>
              <a:t>alii </a:t>
            </a:r>
            <a:r>
              <a:rPr lang="pt-BR" sz="950" i="1" kern="1200" dirty="0" smtClean="0">
                <a:solidFill>
                  <a:schemeClr val="bg1"/>
                </a:solidFill>
                <a:effectLst/>
                <a:latin typeface="Andalus"/>
                <a:ea typeface="Times New Roman"/>
              </a:rPr>
              <a:t>et alii et alii et alii et alii et alii et alii et alii </a:t>
            </a:r>
            <a:r>
              <a:rPr lang="pt-BR" sz="950" i="1" dirty="0">
                <a:solidFill>
                  <a:schemeClr val="bg1"/>
                </a:solidFill>
                <a:latin typeface="Andalus"/>
                <a:ea typeface="Times New Roman"/>
              </a:rPr>
              <a:t>et </a:t>
            </a:r>
            <a:r>
              <a:rPr lang="pt-BR" sz="950" i="1" dirty="0" smtClean="0">
                <a:solidFill>
                  <a:schemeClr val="bg1"/>
                </a:solidFill>
                <a:latin typeface="Andalus"/>
                <a:ea typeface="Times New Roman"/>
              </a:rPr>
              <a:t>alii </a:t>
            </a:r>
            <a:r>
              <a:rPr lang="pt-BR" sz="950" i="1" dirty="0">
                <a:solidFill>
                  <a:schemeClr val="bg1"/>
                </a:solidFill>
                <a:latin typeface="Andalus"/>
                <a:ea typeface="Times New Roman"/>
              </a:rPr>
              <a:t>et </a:t>
            </a:r>
            <a:r>
              <a:rPr lang="pt-BR" sz="950" i="1" dirty="0" smtClean="0">
                <a:solidFill>
                  <a:schemeClr val="bg1"/>
                </a:solidFill>
                <a:latin typeface="Andalus"/>
                <a:ea typeface="Times New Roman"/>
              </a:rPr>
              <a:t>alii </a:t>
            </a:r>
            <a:r>
              <a:rPr lang="pt-BR" sz="950" i="1" dirty="0">
                <a:solidFill>
                  <a:schemeClr val="bg1"/>
                </a:solidFill>
                <a:latin typeface="Andalus"/>
                <a:ea typeface="Times New Roman"/>
              </a:rPr>
              <a:t>et </a:t>
            </a:r>
            <a:r>
              <a:rPr lang="pt-BR" sz="950" i="1" dirty="0" smtClean="0">
                <a:solidFill>
                  <a:schemeClr val="bg1"/>
                </a:solidFill>
                <a:latin typeface="Andalus"/>
                <a:ea typeface="Times New Roman"/>
              </a:rPr>
              <a:t>alii </a:t>
            </a:r>
            <a:r>
              <a:rPr lang="pt-BR" sz="950" i="1" dirty="0">
                <a:solidFill>
                  <a:schemeClr val="bg1"/>
                </a:solidFill>
                <a:latin typeface="Andalus"/>
                <a:ea typeface="Times New Roman"/>
              </a:rPr>
              <a:t>et </a:t>
            </a:r>
            <a:r>
              <a:rPr lang="pt-BR" sz="950" i="1" dirty="0" smtClean="0">
                <a:solidFill>
                  <a:schemeClr val="bg1"/>
                </a:solidFill>
                <a:latin typeface="Andalus"/>
                <a:ea typeface="Times New Roman"/>
              </a:rPr>
              <a:t>alii </a:t>
            </a:r>
            <a:r>
              <a:rPr lang="pt-BR" sz="950" i="1" dirty="0">
                <a:solidFill>
                  <a:schemeClr val="bg1"/>
                </a:solidFill>
                <a:latin typeface="Andalus"/>
                <a:ea typeface="Times New Roman"/>
              </a:rPr>
              <a:t>et </a:t>
            </a:r>
            <a:r>
              <a:rPr lang="pt-BR" sz="950" i="1" dirty="0" smtClean="0">
                <a:solidFill>
                  <a:schemeClr val="bg1"/>
                </a:solidFill>
                <a:latin typeface="Andalus"/>
                <a:ea typeface="Times New Roman"/>
              </a:rPr>
              <a:t>alii </a:t>
            </a:r>
            <a:r>
              <a:rPr lang="pt-BR" sz="950" i="1" dirty="0">
                <a:solidFill>
                  <a:schemeClr val="bg1"/>
                </a:solidFill>
                <a:latin typeface="Andalus"/>
                <a:ea typeface="Times New Roman"/>
              </a:rPr>
              <a:t>et </a:t>
            </a:r>
            <a:r>
              <a:rPr lang="pt-BR" sz="950" i="1" dirty="0" smtClean="0">
                <a:solidFill>
                  <a:schemeClr val="bg1"/>
                </a:solidFill>
                <a:latin typeface="Andalus"/>
                <a:ea typeface="Times New Roman"/>
              </a:rPr>
              <a:t>alii </a:t>
            </a:r>
            <a:r>
              <a:rPr lang="pt-BR" sz="950" i="1" dirty="0">
                <a:solidFill>
                  <a:schemeClr val="bg1"/>
                </a:solidFill>
                <a:latin typeface="Andalus"/>
                <a:ea typeface="Times New Roman"/>
              </a:rPr>
              <a:t>et alii</a:t>
            </a:r>
            <a:endParaRPr lang="pt-BR" sz="950" i="1" dirty="0">
              <a:solidFill>
                <a:schemeClr val="bg1"/>
              </a:solidFill>
              <a:effectLst/>
              <a:latin typeface="Times New Roman"/>
              <a:ea typeface="Times New Roman"/>
            </a:endParaRPr>
          </a:p>
        </p:txBody>
      </p:sp>
      <p:sp>
        <p:nvSpPr>
          <p:cNvPr id="12" name="Retângulo 11"/>
          <p:cNvSpPr/>
          <p:nvPr/>
        </p:nvSpPr>
        <p:spPr>
          <a:xfrm>
            <a:off x="678596" y="2552968"/>
            <a:ext cx="1152128" cy="1461547"/>
          </a:xfrm>
          <a:prstGeom prst="rect">
            <a:avLst/>
          </a:prstGeom>
          <a:noFill/>
          <a:ln w="57150">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 name="CaixaDeTexto 12"/>
          <p:cNvSpPr txBox="1"/>
          <p:nvPr/>
        </p:nvSpPr>
        <p:spPr>
          <a:xfrm>
            <a:off x="5940152" y="2566405"/>
            <a:ext cx="2520280" cy="1477328"/>
          </a:xfrm>
          <a:prstGeom prst="rect">
            <a:avLst/>
          </a:prstGeom>
          <a:noFill/>
        </p:spPr>
        <p:txBody>
          <a:bodyPr wrap="square" rtlCol="0">
            <a:spAutoFit/>
          </a:bodyPr>
          <a:lstStyle/>
          <a:p>
            <a:pPr algn="ctr"/>
            <a:r>
              <a:rPr lang="pt-BR" sz="2000" b="1" dirty="0" smtClean="0">
                <a:solidFill>
                  <a:srgbClr val="FFC000"/>
                </a:solidFill>
              </a:rPr>
              <a:t>PORTAL DE ACESSO A</a:t>
            </a:r>
          </a:p>
          <a:p>
            <a:pPr algn="ctr"/>
            <a:endParaRPr lang="pt-BR" sz="600" b="1" dirty="0" smtClean="0">
              <a:solidFill>
                <a:srgbClr val="FFC000"/>
              </a:solidFill>
            </a:endParaRPr>
          </a:p>
          <a:p>
            <a:pPr algn="ctr"/>
            <a:r>
              <a:rPr lang="pt-BR" sz="1600" b="1" dirty="0" smtClean="0">
                <a:solidFill>
                  <a:srgbClr val="FFC000"/>
                </a:solidFill>
              </a:rPr>
              <a:t>eventos – cursos – textos</a:t>
            </a:r>
          </a:p>
          <a:p>
            <a:pPr algn="ctr"/>
            <a:r>
              <a:rPr lang="pt-BR" sz="1600" b="1" dirty="0">
                <a:solidFill>
                  <a:srgbClr val="FFC000"/>
                </a:solidFill>
              </a:rPr>
              <a:t>l</a:t>
            </a:r>
            <a:r>
              <a:rPr lang="pt-BR" sz="1600" b="1" dirty="0" smtClean="0">
                <a:solidFill>
                  <a:srgbClr val="FFC000"/>
                </a:solidFill>
              </a:rPr>
              <a:t>ançamentos – sites – fotos</a:t>
            </a:r>
          </a:p>
          <a:p>
            <a:pPr algn="ctr"/>
            <a:r>
              <a:rPr lang="pt-BR" sz="1600" b="1" dirty="0">
                <a:solidFill>
                  <a:srgbClr val="FFC000"/>
                </a:solidFill>
              </a:rPr>
              <a:t>f</a:t>
            </a:r>
            <a:r>
              <a:rPr lang="pt-BR" sz="1600" b="1" dirty="0" smtClean="0">
                <a:solidFill>
                  <a:srgbClr val="FFC000"/>
                </a:solidFill>
              </a:rPr>
              <a:t>ilmes – livros – vídeos</a:t>
            </a:r>
          </a:p>
          <a:p>
            <a:pPr algn="ctr"/>
            <a:r>
              <a:rPr lang="pt-BR" sz="1600" b="1" dirty="0">
                <a:solidFill>
                  <a:srgbClr val="FFC000"/>
                </a:solidFill>
              </a:rPr>
              <a:t>t</a:t>
            </a:r>
            <a:r>
              <a:rPr lang="pt-BR" sz="1600" b="1" dirty="0" smtClean="0">
                <a:solidFill>
                  <a:srgbClr val="FFC000"/>
                </a:solidFill>
              </a:rPr>
              <a:t>eses – dissertações</a:t>
            </a:r>
            <a:endParaRPr lang="pt-BR" sz="1600" b="1" dirty="0">
              <a:solidFill>
                <a:srgbClr val="FFC000"/>
              </a:solidFill>
            </a:endParaRPr>
          </a:p>
        </p:txBody>
      </p:sp>
    </p:spTree>
    <p:extLst>
      <p:ext uri="{BB962C8B-B14F-4D97-AF65-F5344CB8AC3E}">
        <p14:creationId xmlns:p14="http://schemas.microsoft.com/office/powerpoint/2010/main" val="3712105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7504" y="201696"/>
            <a:ext cx="8928992" cy="6336704"/>
          </a:xfrm>
        </p:spPr>
        <p:txBody>
          <a:bodyPr>
            <a:normAutofit fontScale="92500"/>
          </a:bodyPr>
          <a:lstStyle/>
          <a:p>
            <a:pPr algn="l"/>
            <a:r>
              <a:rPr lang="pt-BR" sz="2200" b="1" dirty="0" smtClean="0"/>
              <a:t>Foucault, em </a:t>
            </a:r>
            <a:r>
              <a:rPr lang="pt-BR" sz="2200" b="1" i="1" dirty="0" smtClean="0"/>
              <a:t>Poder e saber </a:t>
            </a:r>
            <a:r>
              <a:rPr lang="pt-BR" sz="2200" dirty="0" smtClean="0"/>
              <a:t>(DE Brasil-vol. 4 – </a:t>
            </a:r>
            <a:r>
              <a:rPr lang="pt-BR" sz="2200" i="1" dirty="0" smtClean="0"/>
              <a:t>Estratégia, poder-saber</a:t>
            </a:r>
            <a:r>
              <a:rPr lang="pt-BR" sz="2200" dirty="0" smtClean="0"/>
              <a:t>, p. 229):</a:t>
            </a:r>
          </a:p>
          <a:p>
            <a:pPr algn="l"/>
            <a:r>
              <a:rPr lang="pt-BR" sz="2400" dirty="0" smtClean="0"/>
              <a:t>“Não. </a:t>
            </a:r>
            <a:r>
              <a:rPr lang="pt-BR" sz="2400" i="1" dirty="0" smtClean="0"/>
              <a:t>A Arqueologia do saber</a:t>
            </a:r>
            <a:r>
              <a:rPr lang="pt-BR" sz="2400" dirty="0" smtClean="0"/>
              <a:t> não é um livro de metodologia. Não tenho um método que se aplicaria, do mesmo modo, a domínios diferentes. Ao contrário, diria que é um mesmo campo de objetos , um domínio de objetos que procuro isolar, utilizando instrumentos encontrados ou forjados por mim, no exato momento em que faço minha pesquisa, mas sem privilegiar de modo algum o problema do método.</a:t>
            </a:r>
          </a:p>
          <a:p>
            <a:pPr algn="l"/>
            <a:r>
              <a:rPr lang="pt-BR" sz="2000" b="1" dirty="0" smtClean="0"/>
              <a:t>[...]</a:t>
            </a:r>
            <a:endParaRPr lang="pt-BR" sz="2000" b="1" dirty="0"/>
          </a:p>
          <a:p>
            <a:pPr algn="l"/>
            <a:r>
              <a:rPr lang="pt-BR" sz="2400" dirty="0" smtClean="0"/>
              <a:t>Como não há teorias gerais para apreender [os objetos e as relações que eles mantêm entre si], eu sou um </a:t>
            </a:r>
            <a:r>
              <a:rPr lang="pt-BR" sz="2400" i="1" dirty="0" smtClean="0"/>
              <a:t>empirista cego</a:t>
            </a:r>
            <a:r>
              <a:rPr lang="pt-BR" sz="2400" dirty="0" smtClean="0"/>
              <a:t>, estou na pior das situações. Não tenho teoria geral e tampouco tenho instrumentos certo. Eu tateio, fabrico, como posso, instrumentos que são destinados a fazer aparecer objetos. Os objetos são um pouquinho determinados pelos instrumentos, bons ou maus, fabricados por mim. Eles são falsos, se meus instrumentos são falsos. Procuro corrigir meus instrumentos através dos objetos que penso descobrir e, nesse momento, o instrumento corrigido faz aparecer que o objeto definido por mim não era exatamente aquele. É assim que eu hesito ou titubeio, de livro em livro.”</a:t>
            </a:r>
          </a:p>
        </p:txBody>
      </p:sp>
    </p:spTree>
    <p:extLst>
      <p:ext uri="{BB962C8B-B14F-4D97-AF65-F5344CB8AC3E}">
        <p14:creationId xmlns:p14="http://schemas.microsoft.com/office/powerpoint/2010/main" val="2059030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79512" y="332656"/>
            <a:ext cx="8784976" cy="6120680"/>
          </a:xfrm>
        </p:spPr>
        <p:txBody>
          <a:bodyPr>
            <a:normAutofit/>
          </a:bodyPr>
          <a:lstStyle/>
          <a:p>
            <a:pPr algn="l"/>
            <a:endParaRPr lang="pt-BR" sz="800" dirty="0" smtClean="0"/>
          </a:p>
          <a:p>
            <a:pPr algn="l"/>
            <a:r>
              <a:rPr lang="pt-BR" sz="2500" dirty="0" smtClean="0"/>
              <a:t>Não gostaria de que aquilo que pude escrever ou dizer apareça como trazendo, em si, uma pretensão à totalidade. Não quero universalizar o que digo; e, inversamente, o que não digo, não o recuso, não o tenho como forçosamente não essencial. Meu trabalho está entre pedras de espera e pontos de suspensão. Gostaria de abrir um canteiro, tentar, e se eu falhar, começar de outro modo. Sobre muitos pontos –e penso em particular nas relações entre dialética, genealogia e estratégia–, estou trabalhando, não sei se me livrarei deles. O que digo deve ser considerado como proposições, “ofertas de jogo”, às quais aqueles a quem isso possa interessar estão convidados a participar; não são afirmações dogmáticas a tomar em bloco. Meus livros não são tratados de filosofia nem estudos históricos; no máximo, fragmentos filosóficos em canteiros históricos.” </a:t>
            </a:r>
            <a:r>
              <a:rPr lang="pt-BR" sz="1400" dirty="0" smtClean="0"/>
              <a:t>(Foucault, </a:t>
            </a:r>
            <a:r>
              <a:rPr lang="pt-BR" sz="1400" i="1" dirty="0" err="1" smtClean="0"/>
              <a:t>L’impossible</a:t>
            </a:r>
            <a:r>
              <a:rPr lang="pt-BR" sz="1400" i="1" dirty="0" smtClean="0"/>
              <a:t> </a:t>
            </a:r>
            <a:r>
              <a:rPr lang="pt-BR" sz="1400" i="1" dirty="0" err="1" smtClean="0"/>
              <a:t>prison</a:t>
            </a:r>
            <a:r>
              <a:rPr lang="pt-BR" sz="1400" dirty="0" smtClean="0"/>
              <a:t>)</a:t>
            </a:r>
            <a:r>
              <a:rPr lang="pt-BR" sz="1400" b="1" dirty="0" smtClean="0"/>
              <a:t> </a:t>
            </a:r>
            <a:endParaRPr lang="pt-BR" sz="1400" b="1" dirty="0" smtClean="0"/>
          </a:p>
        </p:txBody>
      </p:sp>
    </p:spTree>
    <p:extLst>
      <p:ext uri="{BB962C8B-B14F-4D97-AF65-F5344CB8AC3E}">
        <p14:creationId xmlns:p14="http://schemas.microsoft.com/office/powerpoint/2010/main" val="10663871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44625"/>
            <a:ext cx="7772400" cy="792087"/>
          </a:xfrm>
        </p:spPr>
        <p:txBody>
          <a:bodyPr>
            <a:normAutofit/>
          </a:bodyPr>
          <a:lstStyle/>
          <a:p>
            <a:r>
              <a:rPr lang="pt-BR" sz="2800" b="1" dirty="0" smtClean="0">
                <a:solidFill>
                  <a:srgbClr val="FFFF00"/>
                </a:solidFill>
              </a:rPr>
              <a:t>A pesquisa nos Estudos Foucaultianos em Educação</a:t>
            </a:r>
            <a:endParaRPr lang="pt-BR" sz="2800" b="1" dirty="0">
              <a:solidFill>
                <a:srgbClr val="FFFF00"/>
              </a:solidFill>
            </a:endParaRPr>
          </a:p>
        </p:txBody>
      </p:sp>
      <p:sp>
        <p:nvSpPr>
          <p:cNvPr id="3" name="Subtítulo 2"/>
          <p:cNvSpPr>
            <a:spLocks noGrp="1"/>
          </p:cNvSpPr>
          <p:nvPr>
            <p:ph type="subTitle" idx="1"/>
          </p:nvPr>
        </p:nvSpPr>
        <p:spPr>
          <a:xfrm>
            <a:off x="179512" y="764704"/>
            <a:ext cx="8784976" cy="5688632"/>
          </a:xfrm>
        </p:spPr>
        <p:txBody>
          <a:bodyPr>
            <a:normAutofit/>
          </a:bodyPr>
          <a:lstStyle/>
          <a:p>
            <a:pPr algn="l"/>
            <a:endParaRPr lang="pt-BR" sz="800" b="1" dirty="0" smtClean="0"/>
          </a:p>
        </p:txBody>
      </p:sp>
      <p:cxnSp>
        <p:nvCxnSpPr>
          <p:cNvPr id="11" name="Conector reto 10"/>
          <p:cNvCxnSpPr/>
          <p:nvPr/>
        </p:nvCxnSpPr>
        <p:spPr>
          <a:xfrm>
            <a:off x="0" y="764704"/>
            <a:ext cx="9144000" cy="0"/>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14" name="Rectangle 4"/>
          <p:cNvSpPr txBox="1">
            <a:spLocks noChangeArrowheads="1"/>
          </p:cNvSpPr>
          <p:nvPr/>
        </p:nvSpPr>
        <p:spPr bwMode="auto">
          <a:xfrm>
            <a:off x="5937541" y="6228020"/>
            <a:ext cx="3098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buFont typeface="Arial" charset="0"/>
              <a:buNone/>
            </a:pPr>
            <a:r>
              <a:rPr lang="pt-BR" altLang="pt-BR" sz="1800" b="1" dirty="0">
                <a:solidFill>
                  <a:srgbClr val="FFFF00"/>
                </a:solidFill>
              </a:rPr>
              <a:t>alfredoveiganeto@gmail.com</a:t>
            </a:r>
          </a:p>
        </p:txBody>
      </p:sp>
    </p:spTree>
    <p:extLst>
      <p:ext uri="{BB962C8B-B14F-4D97-AF65-F5344CB8AC3E}">
        <p14:creationId xmlns:p14="http://schemas.microsoft.com/office/powerpoint/2010/main" val="1066387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44625"/>
            <a:ext cx="7772400" cy="792087"/>
          </a:xfrm>
        </p:spPr>
        <p:txBody>
          <a:bodyPr>
            <a:normAutofit/>
          </a:bodyPr>
          <a:lstStyle/>
          <a:p>
            <a:r>
              <a:rPr lang="pt-BR" sz="2800" b="1" dirty="0" smtClean="0">
                <a:solidFill>
                  <a:srgbClr val="FFFF00"/>
                </a:solidFill>
              </a:rPr>
              <a:t>A pesquisa nos Estudos Foucaultianos em Educação</a:t>
            </a:r>
            <a:endParaRPr lang="pt-BR" sz="2800" b="1" dirty="0">
              <a:solidFill>
                <a:srgbClr val="FFFF00"/>
              </a:solidFill>
            </a:endParaRPr>
          </a:p>
        </p:txBody>
      </p:sp>
      <p:sp>
        <p:nvSpPr>
          <p:cNvPr id="3" name="Subtítulo 2"/>
          <p:cNvSpPr>
            <a:spLocks noGrp="1"/>
          </p:cNvSpPr>
          <p:nvPr>
            <p:ph type="subTitle" idx="1"/>
          </p:nvPr>
        </p:nvSpPr>
        <p:spPr>
          <a:xfrm>
            <a:off x="179512" y="764704"/>
            <a:ext cx="8784976" cy="5688632"/>
          </a:xfrm>
        </p:spPr>
        <p:txBody>
          <a:bodyPr>
            <a:normAutofit/>
          </a:bodyPr>
          <a:lstStyle/>
          <a:p>
            <a:pPr algn="l"/>
            <a:endParaRPr lang="pt-BR" sz="800" b="1" dirty="0" smtClean="0"/>
          </a:p>
        </p:txBody>
      </p:sp>
      <p:cxnSp>
        <p:nvCxnSpPr>
          <p:cNvPr id="11" name="Conector reto 10"/>
          <p:cNvCxnSpPr/>
          <p:nvPr/>
        </p:nvCxnSpPr>
        <p:spPr>
          <a:xfrm>
            <a:off x="0" y="764704"/>
            <a:ext cx="9144000" cy="0"/>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14" name="Rectangle 4"/>
          <p:cNvSpPr txBox="1">
            <a:spLocks noChangeArrowheads="1"/>
          </p:cNvSpPr>
          <p:nvPr/>
        </p:nvSpPr>
        <p:spPr bwMode="auto">
          <a:xfrm>
            <a:off x="5937541" y="6228020"/>
            <a:ext cx="3098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buFont typeface="Arial" charset="0"/>
              <a:buNone/>
            </a:pPr>
            <a:r>
              <a:rPr lang="pt-BR" altLang="pt-BR" sz="1800" b="1" dirty="0">
                <a:solidFill>
                  <a:srgbClr val="FFFF00"/>
                </a:solidFill>
              </a:rPr>
              <a:t>alfredoveiganeto@gmail.com</a:t>
            </a:r>
          </a:p>
        </p:txBody>
      </p:sp>
    </p:spTree>
    <p:extLst>
      <p:ext uri="{BB962C8B-B14F-4D97-AF65-F5344CB8AC3E}">
        <p14:creationId xmlns:p14="http://schemas.microsoft.com/office/powerpoint/2010/main" val="2858551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44625"/>
            <a:ext cx="7772400" cy="792087"/>
          </a:xfrm>
        </p:spPr>
        <p:txBody>
          <a:bodyPr>
            <a:normAutofit/>
          </a:bodyPr>
          <a:lstStyle/>
          <a:p>
            <a:r>
              <a:rPr lang="pt-BR" sz="2800" b="1" dirty="0" smtClean="0">
                <a:solidFill>
                  <a:srgbClr val="FFFF00"/>
                </a:solidFill>
              </a:rPr>
              <a:t>A pesquisa nos Estudos Foucaultianos em Educação</a:t>
            </a:r>
            <a:endParaRPr lang="pt-BR" sz="2800" b="1" dirty="0">
              <a:solidFill>
                <a:srgbClr val="FFFF00"/>
              </a:solidFill>
            </a:endParaRPr>
          </a:p>
        </p:txBody>
      </p:sp>
      <p:sp>
        <p:nvSpPr>
          <p:cNvPr id="3" name="Subtítulo 2"/>
          <p:cNvSpPr>
            <a:spLocks noGrp="1"/>
          </p:cNvSpPr>
          <p:nvPr>
            <p:ph type="subTitle" idx="1"/>
          </p:nvPr>
        </p:nvSpPr>
        <p:spPr>
          <a:xfrm>
            <a:off x="179512" y="764704"/>
            <a:ext cx="8784976" cy="5688632"/>
          </a:xfrm>
        </p:spPr>
        <p:txBody>
          <a:bodyPr>
            <a:normAutofit/>
          </a:bodyPr>
          <a:lstStyle/>
          <a:p>
            <a:pPr algn="l"/>
            <a:endParaRPr lang="pt-BR" sz="800" b="1" dirty="0" smtClean="0"/>
          </a:p>
          <a:p>
            <a:pPr algn="l"/>
            <a:r>
              <a:rPr lang="pt-BR" sz="2400" b="1" dirty="0" smtClean="0"/>
              <a:t>PPG-Edu/UFRGS – </a:t>
            </a:r>
            <a:r>
              <a:rPr lang="pt-BR" sz="2000" dirty="0" smtClean="0"/>
              <a:t>2018-2</a:t>
            </a:r>
          </a:p>
          <a:p>
            <a:pPr algn="l"/>
            <a:r>
              <a:rPr lang="pt-BR" sz="2400" dirty="0" smtClean="0"/>
              <a:t>Seminário Especial  </a:t>
            </a:r>
            <a:r>
              <a:rPr lang="pt-BR" sz="2000" dirty="0" smtClean="0"/>
              <a:t>–  2 créditos  –  sala 330 (Anexo 1 da Reitoria)</a:t>
            </a:r>
            <a:endParaRPr lang="pt-BR" sz="2400" dirty="0" smtClean="0"/>
          </a:p>
          <a:p>
            <a:pPr algn="l"/>
            <a:r>
              <a:rPr lang="pt-BR" sz="2000" dirty="0" smtClean="0"/>
              <a:t>Sextas-feiras alternadas  –  8h às 12 h</a:t>
            </a:r>
          </a:p>
          <a:p>
            <a:pPr algn="l"/>
            <a:r>
              <a:rPr lang="pt-BR" sz="2400" dirty="0" smtClean="0"/>
              <a:t>Alfredo Veiga-Neto  –  </a:t>
            </a:r>
            <a:r>
              <a:rPr lang="pt-BR" sz="1600" dirty="0" smtClean="0">
                <a:solidFill>
                  <a:srgbClr val="FFFF00"/>
                </a:solidFill>
              </a:rPr>
              <a:t>alfredoveiganeto@gmail.com</a:t>
            </a:r>
          </a:p>
          <a:p>
            <a:pPr algn="l"/>
            <a:r>
              <a:rPr lang="pt-BR" sz="2400" b="1" dirty="0" smtClean="0"/>
              <a:t>Convidados</a:t>
            </a:r>
            <a:r>
              <a:rPr lang="pt-BR" sz="2400" dirty="0" smtClean="0"/>
              <a:t>: Antônio </a:t>
            </a:r>
            <a:r>
              <a:rPr lang="pt-BR" sz="2400" dirty="0"/>
              <a:t>Moraes; </a:t>
            </a:r>
            <a:r>
              <a:rPr lang="pt-BR" sz="2400" dirty="0" smtClean="0"/>
              <a:t>Carine </a:t>
            </a:r>
            <a:r>
              <a:rPr lang="pt-BR" sz="2400" dirty="0"/>
              <a:t>Loureiro; </a:t>
            </a:r>
            <a:r>
              <a:rPr lang="pt-BR" sz="2400" dirty="0" err="1" smtClean="0"/>
              <a:t>Cristianne</a:t>
            </a:r>
            <a:r>
              <a:rPr lang="pt-BR" sz="2400" dirty="0" smtClean="0"/>
              <a:t> </a:t>
            </a:r>
            <a:r>
              <a:rPr lang="pt-BR" sz="2400" dirty="0" err="1"/>
              <a:t>Famer</a:t>
            </a:r>
            <a:r>
              <a:rPr lang="pt-BR" sz="2400" dirty="0"/>
              <a:t> Rocha; </a:t>
            </a:r>
            <a:r>
              <a:rPr lang="pt-BR" sz="2400" dirty="0" smtClean="0"/>
              <a:t>Débora </a:t>
            </a:r>
            <a:r>
              <a:rPr lang="pt-BR" sz="2400" dirty="0"/>
              <a:t>Freitas; </a:t>
            </a:r>
            <a:r>
              <a:rPr lang="pt-BR" sz="2400" dirty="0" err="1" smtClean="0"/>
              <a:t>Graciele</a:t>
            </a:r>
            <a:r>
              <a:rPr lang="pt-BR" sz="2400" dirty="0" smtClean="0"/>
              <a:t> </a:t>
            </a:r>
            <a:r>
              <a:rPr lang="pt-BR" sz="2400" dirty="0" err="1"/>
              <a:t>Kraemer</a:t>
            </a:r>
            <a:r>
              <a:rPr lang="pt-BR" sz="2400" dirty="0"/>
              <a:t>; </a:t>
            </a:r>
            <a:r>
              <a:rPr lang="pt-BR" sz="2400" dirty="0" smtClean="0"/>
              <a:t>Gustavo </a:t>
            </a:r>
            <a:r>
              <a:rPr lang="pt-BR" sz="2400" dirty="0"/>
              <a:t>Kern; Isabela </a:t>
            </a:r>
            <a:r>
              <a:rPr lang="pt-BR" sz="2400" dirty="0" smtClean="0"/>
              <a:t>Dutra </a:t>
            </a:r>
            <a:r>
              <a:rPr lang="pt-BR" sz="2400" dirty="0"/>
              <a:t>Silva; </a:t>
            </a:r>
            <a:r>
              <a:rPr lang="pt-BR" sz="2400" dirty="0" smtClean="0"/>
              <a:t>Jairo </a:t>
            </a:r>
            <a:r>
              <a:rPr lang="pt-BR" sz="2400" dirty="0"/>
              <a:t>Cruz; </a:t>
            </a:r>
            <a:r>
              <a:rPr lang="pt-BR" sz="2400" dirty="0" err="1"/>
              <a:t>Kamila</a:t>
            </a:r>
            <a:r>
              <a:rPr lang="pt-BR" sz="2400" dirty="0"/>
              <a:t> </a:t>
            </a:r>
            <a:r>
              <a:rPr lang="pt-BR" sz="2400" dirty="0" err="1"/>
              <a:t>Lockmann</a:t>
            </a:r>
            <a:r>
              <a:rPr lang="pt-BR" sz="2400" dirty="0"/>
              <a:t>; </a:t>
            </a:r>
            <a:r>
              <a:rPr lang="pt-BR" sz="2400" dirty="0" smtClean="0"/>
              <a:t>Karla </a:t>
            </a:r>
            <a:r>
              <a:rPr lang="pt-BR" sz="2400" dirty="0"/>
              <a:t>Saraiva; </a:t>
            </a:r>
            <a:r>
              <a:rPr lang="pt-BR" sz="2400" dirty="0" err="1" smtClean="0"/>
              <a:t>Karyne</a:t>
            </a:r>
            <a:r>
              <a:rPr lang="pt-BR" sz="2400" dirty="0" smtClean="0"/>
              <a:t> </a:t>
            </a:r>
            <a:r>
              <a:rPr lang="pt-BR" sz="2400" dirty="0"/>
              <a:t>Coutinho; </a:t>
            </a:r>
            <a:r>
              <a:rPr lang="pt-BR" sz="2400" dirty="0" smtClean="0"/>
              <a:t>Maura </a:t>
            </a:r>
            <a:r>
              <a:rPr lang="pt-BR" sz="2400" dirty="0"/>
              <a:t>Lopes; </a:t>
            </a:r>
            <a:r>
              <a:rPr lang="pt-BR" sz="2400" dirty="0" smtClean="0"/>
              <a:t>Rodrigo </a:t>
            </a:r>
            <a:r>
              <a:rPr lang="pt-BR" sz="2400" dirty="0"/>
              <a:t>Azevedo; </a:t>
            </a:r>
            <a:r>
              <a:rPr lang="pt-BR" sz="2400" dirty="0" smtClean="0"/>
              <a:t>Roseli Machado.</a:t>
            </a:r>
          </a:p>
          <a:p>
            <a:pPr algn="l"/>
            <a:r>
              <a:rPr lang="pt-BR" sz="2400" dirty="0" smtClean="0"/>
              <a:t>Súmula:</a:t>
            </a:r>
          </a:p>
          <a:p>
            <a:pPr algn="l"/>
            <a:r>
              <a:rPr lang="pt-BR" sz="1800" dirty="0" smtClean="0"/>
              <a:t>O Seminário </a:t>
            </a:r>
            <a:r>
              <a:rPr lang="pt-BR" sz="1800" dirty="0"/>
              <a:t>analisará questões relativas à pesquisa no campo dos Estudos Foucaultianos em Educação. Abordará o pensamento de Michel Foucault e seus atuais desdobramentos, tomando-os como perspectiva e se valendo de seus conceitos-ferramenta para a pesquisa educacional. Com a participação de apresentadores e debatedores convidados, lançará mão de teses e dissertações já concluídas neste PPG-Educação/UFRGS, desenvolvidas </a:t>
            </a:r>
            <a:r>
              <a:rPr lang="pt-BR" sz="1800" dirty="0" smtClean="0"/>
              <a:t>nessa perspectiva.</a:t>
            </a:r>
            <a:endParaRPr lang="pt-BR" sz="1800" dirty="0"/>
          </a:p>
        </p:txBody>
      </p:sp>
      <p:cxnSp>
        <p:nvCxnSpPr>
          <p:cNvPr id="11" name="Conector reto 10"/>
          <p:cNvCxnSpPr/>
          <p:nvPr/>
        </p:nvCxnSpPr>
        <p:spPr>
          <a:xfrm>
            <a:off x="0" y="764704"/>
            <a:ext cx="9144000" cy="0"/>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Conector reto 12"/>
          <p:cNvCxnSpPr/>
          <p:nvPr/>
        </p:nvCxnSpPr>
        <p:spPr>
          <a:xfrm>
            <a:off x="0" y="4218665"/>
            <a:ext cx="9144000" cy="0"/>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sp>
        <p:nvSpPr>
          <p:cNvPr id="14" name="Rectangle 4"/>
          <p:cNvSpPr txBox="1">
            <a:spLocks noChangeArrowheads="1"/>
          </p:cNvSpPr>
          <p:nvPr/>
        </p:nvSpPr>
        <p:spPr bwMode="auto">
          <a:xfrm>
            <a:off x="5937541" y="6228020"/>
            <a:ext cx="3098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buFont typeface="Arial" charset="0"/>
              <a:buNone/>
            </a:pPr>
            <a:r>
              <a:rPr lang="pt-BR" altLang="pt-BR" sz="1800" b="1" dirty="0">
                <a:solidFill>
                  <a:srgbClr val="FFFF00"/>
                </a:solidFill>
              </a:rPr>
              <a:t>alfredoveiganeto@gmail.com</a:t>
            </a:r>
          </a:p>
        </p:txBody>
      </p:sp>
    </p:spTree>
    <p:extLst>
      <p:ext uri="{BB962C8B-B14F-4D97-AF65-F5344CB8AC3E}">
        <p14:creationId xmlns:p14="http://schemas.microsoft.com/office/powerpoint/2010/main" val="901672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44625"/>
            <a:ext cx="7772400" cy="792087"/>
          </a:xfrm>
        </p:spPr>
        <p:txBody>
          <a:bodyPr>
            <a:normAutofit/>
          </a:bodyPr>
          <a:lstStyle/>
          <a:p>
            <a:r>
              <a:rPr lang="pt-BR" sz="2800" b="1" dirty="0" smtClean="0">
                <a:solidFill>
                  <a:srgbClr val="FFFF00"/>
                </a:solidFill>
              </a:rPr>
              <a:t>A pesquisa nos Estudos Foucaultianos em Educação</a:t>
            </a:r>
            <a:endParaRPr lang="pt-BR" sz="2800" b="1" dirty="0">
              <a:solidFill>
                <a:srgbClr val="FFFF00"/>
              </a:solidFill>
            </a:endParaRPr>
          </a:p>
        </p:txBody>
      </p:sp>
      <p:sp>
        <p:nvSpPr>
          <p:cNvPr id="3" name="Subtítulo 2"/>
          <p:cNvSpPr>
            <a:spLocks noGrp="1"/>
          </p:cNvSpPr>
          <p:nvPr>
            <p:ph type="subTitle" idx="1"/>
          </p:nvPr>
        </p:nvSpPr>
        <p:spPr>
          <a:xfrm>
            <a:off x="179512" y="764704"/>
            <a:ext cx="8784976" cy="5688632"/>
          </a:xfrm>
        </p:spPr>
        <p:txBody>
          <a:bodyPr>
            <a:normAutofit/>
          </a:bodyPr>
          <a:lstStyle/>
          <a:p>
            <a:pPr algn="l"/>
            <a:endParaRPr lang="pt-BR" sz="800" b="1" dirty="0" smtClean="0"/>
          </a:p>
          <a:p>
            <a:pPr algn="l"/>
            <a:r>
              <a:rPr lang="pt-BR" sz="2400" b="1" dirty="0" smtClean="0"/>
              <a:t>Objetivos:</a:t>
            </a:r>
          </a:p>
          <a:p>
            <a:pPr algn="l"/>
            <a:r>
              <a:rPr lang="pt-BR" sz="1800" dirty="0" smtClean="0"/>
              <a:t>Promover, no </a:t>
            </a:r>
            <a:r>
              <a:rPr lang="pt-BR" sz="1800" dirty="0"/>
              <a:t>espaço acadêmico, uma ampla discussão sobre as </a:t>
            </a:r>
            <a:r>
              <a:rPr lang="pt-BR" sz="1800" i="1" dirty="0">
                <a:solidFill>
                  <a:srgbClr val="FFFF00"/>
                </a:solidFill>
              </a:rPr>
              <a:t>possibilidades</a:t>
            </a:r>
            <a:r>
              <a:rPr lang="pt-BR" sz="1800" dirty="0">
                <a:solidFill>
                  <a:srgbClr val="FFFF00"/>
                </a:solidFill>
              </a:rPr>
              <a:t> </a:t>
            </a:r>
            <a:r>
              <a:rPr lang="pt-BR" sz="1800" dirty="0"/>
              <a:t>e </a:t>
            </a:r>
            <a:r>
              <a:rPr lang="pt-BR" sz="1800" i="1" dirty="0">
                <a:solidFill>
                  <a:srgbClr val="FFFF00"/>
                </a:solidFill>
              </a:rPr>
              <a:t>limitações</a:t>
            </a:r>
            <a:r>
              <a:rPr lang="pt-BR" sz="1800" dirty="0">
                <a:solidFill>
                  <a:srgbClr val="FFFF00"/>
                </a:solidFill>
              </a:rPr>
              <a:t> </a:t>
            </a:r>
            <a:r>
              <a:rPr lang="pt-BR" sz="1800" dirty="0"/>
              <a:t>dos Estudos Foucaultianos para a pesquisa em Educação. Ao mesmo tempo e tomando como exemplos várias pesquisas desenvolvidas neste PPG-Educação e no Grupo de Pesquisa em Currículo e Contemporaneidade, objetiva-se analisar a </a:t>
            </a:r>
            <a:r>
              <a:rPr lang="pt-BR" sz="1800" dirty="0">
                <a:solidFill>
                  <a:srgbClr val="FFFF00"/>
                </a:solidFill>
              </a:rPr>
              <a:t>produtividade</a:t>
            </a:r>
            <a:r>
              <a:rPr lang="pt-BR" sz="1800" dirty="0"/>
              <a:t> e alguns </a:t>
            </a:r>
            <a:r>
              <a:rPr lang="pt-BR" sz="1800" dirty="0">
                <a:solidFill>
                  <a:srgbClr val="FFFF00"/>
                </a:solidFill>
              </a:rPr>
              <a:t>impasses</a:t>
            </a:r>
            <a:r>
              <a:rPr lang="pt-BR" sz="1800" dirty="0"/>
              <a:t> da perspectiva foucaultiana para a problematização das atuais práticas e políticas educacionais no </a:t>
            </a:r>
            <a:r>
              <a:rPr lang="pt-BR" sz="1800" dirty="0" smtClean="0"/>
              <a:t>Brasil.</a:t>
            </a:r>
          </a:p>
          <a:p>
            <a:pPr algn="l"/>
            <a:endParaRPr lang="pt-BR" sz="1600" b="1" dirty="0"/>
          </a:p>
          <a:p>
            <a:pPr algn="l"/>
            <a:r>
              <a:rPr lang="pt-BR" sz="2400" b="1" dirty="0" smtClean="0"/>
              <a:t>Metodologia:</a:t>
            </a:r>
          </a:p>
          <a:p>
            <a:pPr algn="l"/>
            <a:r>
              <a:rPr lang="pt-BR" sz="1800" dirty="0" smtClean="0"/>
              <a:t>Cada aula </a:t>
            </a:r>
            <a:r>
              <a:rPr lang="pt-BR" sz="1800" dirty="0"/>
              <a:t>iniciará com uma breve exposição geral sobre o “tema do dia” e subsequentes detalhamentos, problematizações e debates (com a participação dos respectivos convidados</a:t>
            </a:r>
            <a:r>
              <a:rPr lang="pt-BR" sz="1800" dirty="0" smtClean="0"/>
              <a:t>). Serão </a:t>
            </a:r>
            <a:r>
              <a:rPr lang="pt-BR" sz="1800" dirty="0"/>
              <a:t>estimuladas as intervenções e colaborações dos alunos que estejam desenvolvendo suas pesquisas no campo dos </a:t>
            </a:r>
            <a:r>
              <a:rPr lang="pt-BR" sz="1800" dirty="0" smtClean="0"/>
              <a:t>Estudos Foucaultianos.</a:t>
            </a:r>
          </a:p>
          <a:p>
            <a:pPr algn="l"/>
            <a:endParaRPr lang="pt-BR" sz="1600" b="1" dirty="0"/>
          </a:p>
          <a:p>
            <a:pPr algn="l"/>
            <a:r>
              <a:rPr lang="pt-BR" sz="2400" b="1" dirty="0" smtClean="0"/>
              <a:t>Avaliação:</a:t>
            </a:r>
          </a:p>
          <a:p>
            <a:pPr algn="l"/>
            <a:r>
              <a:rPr lang="pt-BR" sz="1800" dirty="0" smtClean="0"/>
              <a:t>Participação ao </a:t>
            </a:r>
            <a:r>
              <a:rPr lang="pt-BR" sz="1800" dirty="0"/>
              <a:t>longo do Seminário e apresentação de uma pequena monografia sobre questão tratada durante </a:t>
            </a:r>
            <a:r>
              <a:rPr lang="pt-BR" sz="1800" dirty="0" smtClean="0"/>
              <a:t>o Seminário. </a:t>
            </a:r>
          </a:p>
        </p:txBody>
      </p:sp>
      <p:cxnSp>
        <p:nvCxnSpPr>
          <p:cNvPr id="11" name="Conector reto 10"/>
          <p:cNvCxnSpPr/>
          <p:nvPr/>
        </p:nvCxnSpPr>
        <p:spPr>
          <a:xfrm>
            <a:off x="0" y="764704"/>
            <a:ext cx="9144000" cy="0"/>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 name="Conector reto 6"/>
          <p:cNvCxnSpPr/>
          <p:nvPr/>
        </p:nvCxnSpPr>
        <p:spPr>
          <a:xfrm>
            <a:off x="0" y="3212976"/>
            <a:ext cx="9144000" cy="0"/>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8" name="Conector reto 7"/>
          <p:cNvCxnSpPr/>
          <p:nvPr/>
        </p:nvCxnSpPr>
        <p:spPr>
          <a:xfrm>
            <a:off x="10882" y="5157192"/>
            <a:ext cx="9144000" cy="0"/>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sp>
        <p:nvSpPr>
          <p:cNvPr id="9" name="Rectangle 4"/>
          <p:cNvSpPr txBox="1">
            <a:spLocks noChangeArrowheads="1"/>
          </p:cNvSpPr>
          <p:nvPr/>
        </p:nvSpPr>
        <p:spPr bwMode="auto">
          <a:xfrm>
            <a:off x="5937541" y="6228020"/>
            <a:ext cx="3098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buFont typeface="Arial" charset="0"/>
              <a:buNone/>
            </a:pPr>
            <a:r>
              <a:rPr lang="pt-BR" altLang="pt-BR" sz="1800" b="1" dirty="0">
                <a:solidFill>
                  <a:srgbClr val="FFFF00"/>
                </a:solidFill>
              </a:rPr>
              <a:t>alfredoveiganeto@gmail.com</a:t>
            </a:r>
          </a:p>
        </p:txBody>
      </p:sp>
    </p:spTree>
    <p:extLst>
      <p:ext uri="{BB962C8B-B14F-4D97-AF65-F5344CB8AC3E}">
        <p14:creationId xmlns:p14="http://schemas.microsoft.com/office/powerpoint/2010/main" val="1743494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44625"/>
            <a:ext cx="7772400" cy="792087"/>
          </a:xfrm>
        </p:spPr>
        <p:txBody>
          <a:bodyPr>
            <a:normAutofit/>
          </a:bodyPr>
          <a:lstStyle/>
          <a:p>
            <a:r>
              <a:rPr lang="pt-BR" sz="2800" b="1" dirty="0" smtClean="0">
                <a:solidFill>
                  <a:srgbClr val="FFFF00"/>
                </a:solidFill>
              </a:rPr>
              <a:t>A pesquisa nos Estudos Foucaultianos em Educação</a:t>
            </a:r>
            <a:endParaRPr lang="pt-BR" sz="2800" b="1" dirty="0">
              <a:solidFill>
                <a:srgbClr val="FFFF00"/>
              </a:solidFill>
            </a:endParaRPr>
          </a:p>
        </p:txBody>
      </p:sp>
      <p:sp>
        <p:nvSpPr>
          <p:cNvPr id="3" name="Subtítulo 2"/>
          <p:cNvSpPr>
            <a:spLocks noGrp="1"/>
          </p:cNvSpPr>
          <p:nvPr>
            <p:ph type="subTitle" idx="1"/>
          </p:nvPr>
        </p:nvSpPr>
        <p:spPr>
          <a:xfrm>
            <a:off x="179512" y="764704"/>
            <a:ext cx="8784976" cy="5688632"/>
          </a:xfrm>
        </p:spPr>
        <p:txBody>
          <a:bodyPr>
            <a:normAutofit/>
          </a:bodyPr>
          <a:lstStyle/>
          <a:p>
            <a:pPr lvl="0" algn="l"/>
            <a:endParaRPr lang="pt-BR" sz="800" dirty="0" smtClean="0"/>
          </a:p>
          <a:p>
            <a:pPr lvl="0" algn="l"/>
            <a:r>
              <a:rPr lang="pt-BR" sz="2400" b="1" dirty="0" smtClean="0"/>
              <a:t>Cronograma:</a:t>
            </a:r>
          </a:p>
          <a:p>
            <a:pPr lvl="0"/>
            <a:r>
              <a:rPr lang="pt-BR" sz="1600" b="1" dirty="0" smtClean="0">
                <a:solidFill>
                  <a:srgbClr val="FFFF00"/>
                </a:solidFill>
              </a:rPr>
              <a:t>Aula </a:t>
            </a:r>
            <a:r>
              <a:rPr lang="pt-BR" sz="1600" b="1" dirty="0">
                <a:solidFill>
                  <a:srgbClr val="FFFF00"/>
                </a:solidFill>
              </a:rPr>
              <a:t>1</a:t>
            </a:r>
            <a:r>
              <a:rPr lang="pt-BR" sz="1600" dirty="0"/>
              <a:t> — 17/</a:t>
            </a:r>
            <a:r>
              <a:rPr lang="pt-BR" sz="1600" dirty="0" err="1"/>
              <a:t>ago</a:t>
            </a:r>
            <a:endParaRPr lang="pt-BR" sz="1600" dirty="0"/>
          </a:p>
          <a:p>
            <a:r>
              <a:rPr lang="pt-BR" sz="1600" i="1" dirty="0">
                <a:solidFill>
                  <a:srgbClr val="FFFF00"/>
                </a:solidFill>
              </a:rPr>
              <a:t>Temas</a:t>
            </a:r>
            <a:r>
              <a:rPr lang="pt-BR" sz="1600" dirty="0"/>
              <a:t>: </a:t>
            </a:r>
            <a:r>
              <a:rPr lang="pt-BR" sz="1600" dirty="0" smtClean="0"/>
              <a:t>Posição  de Michel Foucault no cenário intelectual do séc. XX</a:t>
            </a:r>
          </a:p>
          <a:p>
            <a:r>
              <a:rPr lang="pt-BR" sz="1600" dirty="0" smtClean="0"/>
              <a:t>Situação </a:t>
            </a:r>
            <a:r>
              <a:rPr lang="pt-BR" sz="1600" dirty="0"/>
              <a:t>dos Estudos Foucaultianos na atualidade. </a:t>
            </a:r>
          </a:p>
          <a:p>
            <a:r>
              <a:rPr lang="pt-BR" sz="1600" dirty="0"/>
              <a:t>             Sistemáticos e Edificantes: metodologia em Michel Foucault. </a:t>
            </a:r>
          </a:p>
          <a:p>
            <a:r>
              <a:rPr lang="pt-BR" sz="1600" dirty="0"/>
              <a:t>             Michel Foucault e a pesquisa em Educação: articulações possíveis, pertinências e impertinências.</a:t>
            </a:r>
          </a:p>
          <a:p>
            <a:r>
              <a:rPr lang="pt-BR" sz="1600" dirty="0"/>
              <a:t> </a:t>
            </a:r>
          </a:p>
          <a:p>
            <a:pPr lvl="0"/>
            <a:r>
              <a:rPr lang="pt-BR" sz="1600" b="1" dirty="0">
                <a:solidFill>
                  <a:srgbClr val="FFFF00"/>
                </a:solidFill>
              </a:rPr>
              <a:t>Aula 2</a:t>
            </a:r>
            <a:r>
              <a:rPr lang="pt-BR" sz="1600" dirty="0"/>
              <a:t> — 31/</a:t>
            </a:r>
            <a:r>
              <a:rPr lang="pt-BR" sz="1600" dirty="0" err="1"/>
              <a:t>ago</a:t>
            </a:r>
            <a:endParaRPr lang="pt-BR" sz="1600" dirty="0"/>
          </a:p>
          <a:p>
            <a:r>
              <a:rPr lang="pt-BR" sz="1600" i="1" dirty="0">
                <a:solidFill>
                  <a:srgbClr val="FFFF00"/>
                </a:solidFill>
              </a:rPr>
              <a:t>Tema</a:t>
            </a:r>
            <a:r>
              <a:rPr lang="pt-BR" sz="1600" dirty="0"/>
              <a:t>: A pesquisa nos Estudos Foucaultianos em Educação a partir da noção de </a:t>
            </a:r>
            <a:r>
              <a:rPr lang="pt-BR" sz="1600" i="1" dirty="0"/>
              <a:t>discurso</a:t>
            </a:r>
            <a:r>
              <a:rPr lang="pt-BR" sz="1600" dirty="0"/>
              <a:t>. </a:t>
            </a:r>
          </a:p>
          <a:p>
            <a:r>
              <a:rPr lang="pt-BR" sz="1600" i="1" dirty="0"/>
              <a:t>Convidados</a:t>
            </a:r>
            <a:r>
              <a:rPr lang="pt-BR" sz="1600" dirty="0"/>
              <a:t>: Rodrigo Azevedo, </a:t>
            </a:r>
            <a:r>
              <a:rPr lang="pt-BR" sz="1600" dirty="0" err="1" smtClean="0"/>
              <a:t>Graciele</a:t>
            </a:r>
            <a:r>
              <a:rPr lang="pt-BR" sz="1600" dirty="0" smtClean="0"/>
              <a:t> </a:t>
            </a:r>
            <a:r>
              <a:rPr lang="pt-BR" sz="1600" dirty="0" err="1"/>
              <a:t>Kraemer</a:t>
            </a:r>
            <a:r>
              <a:rPr lang="pt-BR" sz="1600" dirty="0"/>
              <a:t>, </a:t>
            </a:r>
            <a:r>
              <a:rPr lang="pt-BR" sz="1600" dirty="0" smtClean="0"/>
              <a:t>Carine </a:t>
            </a:r>
            <a:r>
              <a:rPr lang="pt-BR" sz="1600" dirty="0"/>
              <a:t>Loureiro.</a:t>
            </a:r>
          </a:p>
          <a:p>
            <a:r>
              <a:rPr lang="pt-BR" sz="1600" dirty="0"/>
              <a:t> </a:t>
            </a:r>
          </a:p>
          <a:p>
            <a:pPr lvl="0"/>
            <a:r>
              <a:rPr lang="pt-BR" sz="1600" b="1" dirty="0">
                <a:solidFill>
                  <a:srgbClr val="FFFF00"/>
                </a:solidFill>
              </a:rPr>
              <a:t>Aula 3</a:t>
            </a:r>
            <a:r>
              <a:rPr lang="pt-BR" sz="1600" dirty="0">
                <a:solidFill>
                  <a:srgbClr val="FFFF00"/>
                </a:solidFill>
              </a:rPr>
              <a:t> </a:t>
            </a:r>
            <a:r>
              <a:rPr lang="pt-BR" sz="1600" dirty="0"/>
              <a:t>— 14/set</a:t>
            </a:r>
          </a:p>
          <a:p>
            <a:r>
              <a:rPr lang="pt-BR" sz="1600" i="1" dirty="0">
                <a:solidFill>
                  <a:srgbClr val="FFFF00"/>
                </a:solidFill>
              </a:rPr>
              <a:t>Tema</a:t>
            </a:r>
            <a:r>
              <a:rPr lang="pt-BR" sz="1600" dirty="0"/>
              <a:t>: A pesquisa nos Estudos Foucaultianos em Educação a partir das noções de </a:t>
            </a:r>
            <a:r>
              <a:rPr lang="pt-BR" sz="1600" i="1" dirty="0"/>
              <a:t>disciplina</a:t>
            </a:r>
            <a:r>
              <a:rPr lang="pt-BR" sz="1600" dirty="0"/>
              <a:t> e </a:t>
            </a:r>
            <a:r>
              <a:rPr lang="pt-BR" sz="1600" i="1" dirty="0"/>
              <a:t>norma</a:t>
            </a:r>
            <a:r>
              <a:rPr lang="pt-BR" sz="1600" dirty="0"/>
              <a:t>. </a:t>
            </a:r>
          </a:p>
          <a:p>
            <a:r>
              <a:rPr lang="pt-BR" sz="1600" i="1" dirty="0">
                <a:solidFill>
                  <a:srgbClr val="FFFF00"/>
                </a:solidFill>
              </a:rPr>
              <a:t>Convidadas</a:t>
            </a:r>
            <a:r>
              <a:rPr lang="pt-BR" sz="1600" dirty="0"/>
              <a:t>: </a:t>
            </a:r>
            <a:r>
              <a:rPr lang="pt-BR" sz="1600" dirty="0" err="1" smtClean="0"/>
              <a:t>Karyne</a:t>
            </a:r>
            <a:r>
              <a:rPr lang="pt-BR" sz="1600" dirty="0" smtClean="0"/>
              <a:t> </a:t>
            </a:r>
            <a:r>
              <a:rPr lang="pt-BR" sz="1600" dirty="0"/>
              <a:t>Dias Coutinho, Maura Corcini Lopes.</a:t>
            </a:r>
          </a:p>
          <a:p>
            <a:r>
              <a:rPr lang="pt-BR" sz="1600" dirty="0"/>
              <a:t> </a:t>
            </a:r>
          </a:p>
          <a:p>
            <a:pPr lvl="0"/>
            <a:r>
              <a:rPr lang="pt-BR" sz="1600" b="1" dirty="0">
                <a:solidFill>
                  <a:srgbClr val="FFFF00"/>
                </a:solidFill>
              </a:rPr>
              <a:t>Aula 4</a:t>
            </a:r>
            <a:r>
              <a:rPr lang="pt-BR" sz="1600" dirty="0"/>
              <a:t> — 28/set</a:t>
            </a:r>
          </a:p>
          <a:p>
            <a:r>
              <a:rPr lang="pt-BR" sz="1600" i="1" dirty="0">
                <a:solidFill>
                  <a:srgbClr val="FFFF00"/>
                </a:solidFill>
              </a:rPr>
              <a:t>Tema</a:t>
            </a:r>
            <a:r>
              <a:rPr lang="pt-BR" sz="1600" dirty="0"/>
              <a:t>: A pesquisa nos Estudos Foucaultianos em Educação a partir da noção de </a:t>
            </a:r>
            <a:r>
              <a:rPr lang="pt-BR" sz="1600" i="1" dirty="0"/>
              <a:t>biopolítica</a:t>
            </a:r>
            <a:r>
              <a:rPr lang="pt-BR" sz="1600" dirty="0"/>
              <a:t>. </a:t>
            </a:r>
          </a:p>
          <a:p>
            <a:r>
              <a:rPr lang="pt-BR" sz="1600" i="1" dirty="0">
                <a:solidFill>
                  <a:srgbClr val="FFFF00"/>
                </a:solidFill>
              </a:rPr>
              <a:t>Convidados</a:t>
            </a:r>
            <a:r>
              <a:rPr lang="pt-BR" sz="1600" dirty="0"/>
              <a:t>: Gustavo Kern, Débora Duarte </a:t>
            </a:r>
            <a:r>
              <a:rPr lang="pt-BR" sz="1600" dirty="0" smtClean="0"/>
              <a:t>Freitas.</a:t>
            </a:r>
            <a:endParaRPr lang="pt-BR" sz="1600" dirty="0"/>
          </a:p>
          <a:p>
            <a:pPr algn="l"/>
            <a:endParaRPr lang="pt-BR" sz="800" b="1" dirty="0" smtClean="0"/>
          </a:p>
        </p:txBody>
      </p:sp>
      <p:cxnSp>
        <p:nvCxnSpPr>
          <p:cNvPr id="11" name="Conector reto 10"/>
          <p:cNvCxnSpPr/>
          <p:nvPr/>
        </p:nvCxnSpPr>
        <p:spPr>
          <a:xfrm>
            <a:off x="0" y="764704"/>
            <a:ext cx="9144000" cy="0"/>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 name="Conector reto 5"/>
          <p:cNvCxnSpPr/>
          <p:nvPr/>
        </p:nvCxnSpPr>
        <p:spPr>
          <a:xfrm>
            <a:off x="0" y="4192624"/>
            <a:ext cx="9144000" cy="0"/>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 name="Conector reto 6"/>
          <p:cNvCxnSpPr/>
          <p:nvPr/>
        </p:nvCxnSpPr>
        <p:spPr>
          <a:xfrm>
            <a:off x="14740" y="5373216"/>
            <a:ext cx="9144000" cy="0"/>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8" name="Conector reto 7"/>
          <p:cNvCxnSpPr/>
          <p:nvPr/>
        </p:nvCxnSpPr>
        <p:spPr>
          <a:xfrm>
            <a:off x="13724" y="2996952"/>
            <a:ext cx="9144000" cy="0"/>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6387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44625"/>
            <a:ext cx="7772400" cy="792087"/>
          </a:xfrm>
        </p:spPr>
        <p:txBody>
          <a:bodyPr>
            <a:normAutofit/>
          </a:bodyPr>
          <a:lstStyle/>
          <a:p>
            <a:r>
              <a:rPr lang="pt-BR" sz="2800" b="1" dirty="0" smtClean="0">
                <a:solidFill>
                  <a:srgbClr val="FFFF00"/>
                </a:solidFill>
              </a:rPr>
              <a:t>A pesquisa nos Estudos Foucaultianos em Educação</a:t>
            </a:r>
            <a:endParaRPr lang="pt-BR" sz="2800" b="1" dirty="0">
              <a:solidFill>
                <a:srgbClr val="FFFF00"/>
              </a:solidFill>
            </a:endParaRPr>
          </a:p>
        </p:txBody>
      </p:sp>
      <p:sp>
        <p:nvSpPr>
          <p:cNvPr id="3" name="Subtítulo 2"/>
          <p:cNvSpPr>
            <a:spLocks noGrp="1"/>
          </p:cNvSpPr>
          <p:nvPr>
            <p:ph type="subTitle" idx="1"/>
          </p:nvPr>
        </p:nvSpPr>
        <p:spPr>
          <a:xfrm>
            <a:off x="179512" y="764704"/>
            <a:ext cx="8784976" cy="5688632"/>
          </a:xfrm>
        </p:spPr>
        <p:txBody>
          <a:bodyPr>
            <a:normAutofit lnSpcReduction="10000"/>
          </a:bodyPr>
          <a:lstStyle/>
          <a:p>
            <a:pPr lvl="0" algn="l"/>
            <a:endParaRPr lang="pt-BR" sz="800" dirty="0" smtClean="0"/>
          </a:p>
          <a:p>
            <a:pPr lvl="0" algn="l"/>
            <a:r>
              <a:rPr lang="pt-BR" sz="2400" b="1" dirty="0" smtClean="0"/>
              <a:t>Cronograma:</a:t>
            </a:r>
          </a:p>
          <a:p>
            <a:pPr lvl="0"/>
            <a:r>
              <a:rPr lang="pt-BR" sz="1600" b="1" dirty="0">
                <a:solidFill>
                  <a:srgbClr val="FFFF00"/>
                </a:solidFill>
              </a:rPr>
              <a:t>Aula 5</a:t>
            </a:r>
            <a:r>
              <a:rPr lang="pt-BR" sz="1600" dirty="0"/>
              <a:t> — 5/out</a:t>
            </a:r>
          </a:p>
          <a:p>
            <a:r>
              <a:rPr lang="pt-BR" sz="1600" i="1" dirty="0">
                <a:solidFill>
                  <a:srgbClr val="FFFF00"/>
                </a:solidFill>
              </a:rPr>
              <a:t>Tema</a:t>
            </a:r>
            <a:r>
              <a:rPr lang="pt-BR" sz="1600" dirty="0"/>
              <a:t>: A pesquisa nos Estudos Foucaultianos em Educação a partir das noções de </a:t>
            </a:r>
            <a:r>
              <a:rPr lang="pt-BR" sz="1600" i="1" dirty="0"/>
              <a:t>governo</a:t>
            </a:r>
            <a:r>
              <a:rPr lang="pt-BR" sz="1600" dirty="0"/>
              <a:t>, </a:t>
            </a:r>
            <a:r>
              <a:rPr lang="pt-BR" sz="1600" i="1" dirty="0"/>
              <a:t>governamento</a:t>
            </a:r>
            <a:r>
              <a:rPr lang="pt-BR" sz="1600" dirty="0"/>
              <a:t> e </a:t>
            </a:r>
            <a:r>
              <a:rPr lang="pt-BR" sz="1600" i="1" dirty="0"/>
              <a:t>governamentalidade</a:t>
            </a:r>
            <a:r>
              <a:rPr lang="pt-BR" sz="1600" dirty="0"/>
              <a:t>. </a:t>
            </a:r>
          </a:p>
          <a:p>
            <a:r>
              <a:rPr lang="pt-BR" sz="1600" i="1" dirty="0"/>
              <a:t>Convidadas</a:t>
            </a:r>
            <a:r>
              <a:rPr lang="pt-BR" sz="1600" dirty="0"/>
              <a:t>: Roseli Machado e Isabela Dutra.</a:t>
            </a:r>
          </a:p>
          <a:p>
            <a:r>
              <a:rPr lang="pt-BR" sz="1600" dirty="0"/>
              <a:t> </a:t>
            </a:r>
          </a:p>
          <a:p>
            <a:pPr lvl="0"/>
            <a:r>
              <a:rPr lang="pt-BR" sz="1600" b="1" dirty="0">
                <a:solidFill>
                  <a:srgbClr val="FFFF00"/>
                </a:solidFill>
              </a:rPr>
              <a:t>Aula 6</a:t>
            </a:r>
            <a:r>
              <a:rPr lang="pt-BR" sz="1600" dirty="0"/>
              <a:t> — 19/out</a:t>
            </a:r>
          </a:p>
          <a:p>
            <a:r>
              <a:rPr lang="pt-BR" sz="1600" i="1" dirty="0">
                <a:solidFill>
                  <a:srgbClr val="FFFF00"/>
                </a:solidFill>
              </a:rPr>
              <a:t>Tema</a:t>
            </a:r>
            <a:r>
              <a:rPr lang="pt-BR" sz="1600" dirty="0"/>
              <a:t>: A pesquisa nos Estudos Foucaultianos em Educação a partir da noção de </a:t>
            </a:r>
            <a:r>
              <a:rPr lang="pt-BR" sz="1600" i="1" dirty="0"/>
              <a:t>subjetividade</a:t>
            </a:r>
            <a:r>
              <a:rPr lang="pt-BR" sz="1600" dirty="0"/>
              <a:t>. </a:t>
            </a:r>
          </a:p>
          <a:p>
            <a:r>
              <a:rPr lang="pt-BR" sz="1600" i="1" dirty="0"/>
              <a:t>Convidados</a:t>
            </a:r>
            <a:r>
              <a:rPr lang="pt-BR" sz="1600" dirty="0"/>
              <a:t>: Karla Saraiva, </a:t>
            </a:r>
            <a:r>
              <a:rPr lang="pt-BR" sz="1600" dirty="0" err="1" smtClean="0"/>
              <a:t>Cristianne</a:t>
            </a:r>
            <a:r>
              <a:rPr lang="pt-BR" sz="1600" dirty="0" smtClean="0"/>
              <a:t> </a:t>
            </a:r>
            <a:r>
              <a:rPr lang="pt-BR" sz="1600" dirty="0"/>
              <a:t>Rocha e Jairo Cruz.</a:t>
            </a:r>
          </a:p>
          <a:p>
            <a:r>
              <a:rPr lang="pt-BR" sz="1600" dirty="0"/>
              <a:t> </a:t>
            </a:r>
          </a:p>
          <a:p>
            <a:pPr lvl="0"/>
            <a:r>
              <a:rPr lang="pt-BR" sz="1600" b="1" dirty="0">
                <a:solidFill>
                  <a:srgbClr val="FFFF00"/>
                </a:solidFill>
              </a:rPr>
              <a:t>Aula 7</a:t>
            </a:r>
            <a:r>
              <a:rPr lang="pt-BR" sz="1600" dirty="0"/>
              <a:t> — 9/</a:t>
            </a:r>
            <a:r>
              <a:rPr lang="pt-BR" sz="1600" dirty="0" err="1"/>
              <a:t>nov</a:t>
            </a:r>
            <a:endParaRPr lang="pt-BR" sz="1600" dirty="0"/>
          </a:p>
          <a:p>
            <a:r>
              <a:rPr lang="pt-BR" sz="1600" i="1" dirty="0">
                <a:solidFill>
                  <a:srgbClr val="FFFF00"/>
                </a:solidFill>
              </a:rPr>
              <a:t>Tema</a:t>
            </a:r>
            <a:r>
              <a:rPr lang="pt-BR" sz="1600" dirty="0"/>
              <a:t>: A pesquisa nos Estudos Foucaultianos em Educação a partir da noção de </a:t>
            </a:r>
            <a:r>
              <a:rPr lang="pt-BR" sz="1600" i="1" dirty="0"/>
              <a:t>ética</a:t>
            </a:r>
            <a:r>
              <a:rPr lang="pt-BR" sz="1600" dirty="0"/>
              <a:t>. </a:t>
            </a:r>
          </a:p>
          <a:p>
            <a:r>
              <a:rPr lang="pt-BR" sz="1600" i="1" dirty="0"/>
              <a:t>Convidados</a:t>
            </a:r>
            <a:r>
              <a:rPr lang="pt-BR" sz="1600" dirty="0"/>
              <a:t>: </a:t>
            </a:r>
            <a:r>
              <a:rPr lang="pt-BR" sz="1600" dirty="0" err="1"/>
              <a:t>Kamila</a:t>
            </a:r>
            <a:r>
              <a:rPr lang="pt-BR" sz="1600" dirty="0"/>
              <a:t> </a:t>
            </a:r>
            <a:r>
              <a:rPr lang="pt-BR" sz="1600" dirty="0" err="1"/>
              <a:t>Lockmann</a:t>
            </a:r>
            <a:r>
              <a:rPr lang="pt-BR" sz="1600" dirty="0"/>
              <a:t> e Antônio Luiz de Moraes.</a:t>
            </a:r>
          </a:p>
          <a:p>
            <a:r>
              <a:rPr lang="pt-BR" sz="1600" dirty="0"/>
              <a:t> </a:t>
            </a:r>
          </a:p>
          <a:p>
            <a:pPr lvl="0"/>
            <a:r>
              <a:rPr lang="pt-BR" sz="1600" b="1" dirty="0">
                <a:solidFill>
                  <a:srgbClr val="FFFF00"/>
                </a:solidFill>
              </a:rPr>
              <a:t>Aula 8</a:t>
            </a:r>
            <a:r>
              <a:rPr lang="pt-BR" sz="1600" dirty="0"/>
              <a:t> — 23/</a:t>
            </a:r>
            <a:r>
              <a:rPr lang="pt-BR" sz="1600" dirty="0" err="1"/>
              <a:t>nov</a:t>
            </a:r>
            <a:endParaRPr lang="pt-BR" sz="1600" dirty="0"/>
          </a:p>
          <a:p>
            <a:r>
              <a:rPr lang="pt-BR" sz="1600" i="1" dirty="0">
                <a:solidFill>
                  <a:srgbClr val="FFFF00"/>
                </a:solidFill>
              </a:rPr>
              <a:t>Temas</a:t>
            </a:r>
            <a:r>
              <a:rPr lang="pt-BR" sz="1600" dirty="0"/>
              <a:t>: Outros temas para a pesquisa educacional no campo dos Estudos Foucaultianos: </a:t>
            </a:r>
            <a:r>
              <a:rPr lang="pt-BR" sz="1600" i="1" dirty="0"/>
              <a:t>trabalho</a:t>
            </a:r>
            <a:r>
              <a:rPr lang="pt-BR" sz="1600" dirty="0"/>
              <a:t> e </a:t>
            </a:r>
            <a:r>
              <a:rPr lang="pt-BR" sz="1600" i="1" dirty="0"/>
              <a:t>profissionalização</a:t>
            </a:r>
            <a:r>
              <a:rPr lang="pt-BR" sz="1600" dirty="0"/>
              <a:t> </a:t>
            </a:r>
            <a:r>
              <a:rPr lang="pt-BR" sz="1600" i="1" dirty="0"/>
              <a:t>docente</a:t>
            </a:r>
            <a:r>
              <a:rPr lang="pt-BR" sz="1600" dirty="0"/>
              <a:t>; </a:t>
            </a:r>
            <a:r>
              <a:rPr lang="pt-BR" sz="1600" i="1" dirty="0"/>
              <a:t>fundamentalismos</a:t>
            </a:r>
            <a:r>
              <a:rPr lang="pt-BR" sz="1600" dirty="0"/>
              <a:t>; </a:t>
            </a:r>
            <a:r>
              <a:rPr lang="pt-BR" sz="1600" i="1" dirty="0"/>
              <a:t>in/exclusão</a:t>
            </a:r>
            <a:r>
              <a:rPr lang="pt-BR" sz="1600" dirty="0"/>
              <a:t>; </a:t>
            </a:r>
            <a:r>
              <a:rPr lang="pt-BR" sz="1600" i="1" dirty="0"/>
              <a:t>ressonâncias</a:t>
            </a:r>
            <a:r>
              <a:rPr lang="pt-BR" sz="1600" dirty="0"/>
              <a:t> </a:t>
            </a:r>
            <a:r>
              <a:rPr lang="pt-BR" sz="1600" i="1" dirty="0"/>
              <a:t>transdisciplinares</a:t>
            </a:r>
            <a:r>
              <a:rPr lang="pt-BR" sz="1600" dirty="0"/>
              <a:t>.</a:t>
            </a:r>
          </a:p>
          <a:p>
            <a:r>
              <a:rPr lang="pt-BR" sz="1600" i="1" dirty="0"/>
              <a:t>Convidados</a:t>
            </a:r>
            <a:r>
              <a:rPr lang="pt-BR" sz="1600" dirty="0"/>
              <a:t>: Antônio Moraes; Carine Loureiro; Débora Freitas; </a:t>
            </a:r>
            <a:r>
              <a:rPr lang="pt-BR" sz="1600" dirty="0" err="1"/>
              <a:t>Graciele</a:t>
            </a:r>
            <a:r>
              <a:rPr lang="pt-BR" sz="1600" dirty="0"/>
              <a:t> </a:t>
            </a:r>
            <a:r>
              <a:rPr lang="pt-BR" sz="1600" dirty="0" err="1"/>
              <a:t>Kraemer</a:t>
            </a:r>
            <a:r>
              <a:rPr lang="pt-BR" sz="1600" dirty="0"/>
              <a:t>; Gustavo Kern; Isabela Dutra; Jairo Cruz; </a:t>
            </a:r>
            <a:r>
              <a:rPr lang="pt-BR" sz="1600" dirty="0" err="1"/>
              <a:t>Kamila</a:t>
            </a:r>
            <a:r>
              <a:rPr lang="pt-BR" sz="1600" dirty="0"/>
              <a:t> </a:t>
            </a:r>
            <a:r>
              <a:rPr lang="pt-BR" sz="1600" dirty="0" err="1"/>
              <a:t>Lockmann</a:t>
            </a:r>
            <a:r>
              <a:rPr lang="pt-BR" sz="1600" dirty="0"/>
              <a:t>; Karla Saraiva; </a:t>
            </a:r>
            <a:r>
              <a:rPr lang="pt-BR" sz="1600" dirty="0" err="1"/>
              <a:t>Karyne</a:t>
            </a:r>
            <a:r>
              <a:rPr lang="pt-BR" sz="1600" dirty="0"/>
              <a:t> Coutinho; Maura Lopes; Rodrigo Azevedo; Roseli </a:t>
            </a:r>
            <a:r>
              <a:rPr lang="pt-BR" sz="1600" dirty="0" smtClean="0"/>
              <a:t>Machado.</a:t>
            </a:r>
            <a:endParaRPr lang="pt-BR" sz="1600" b="1" dirty="0" smtClean="0"/>
          </a:p>
        </p:txBody>
      </p:sp>
      <p:cxnSp>
        <p:nvCxnSpPr>
          <p:cNvPr id="11" name="Conector reto 10"/>
          <p:cNvCxnSpPr/>
          <p:nvPr/>
        </p:nvCxnSpPr>
        <p:spPr>
          <a:xfrm>
            <a:off x="0" y="764704"/>
            <a:ext cx="9144000" cy="0"/>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 name="Conector reto 5"/>
          <p:cNvCxnSpPr/>
          <p:nvPr/>
        </p:nvCxnSpPr>
        <p:spPr>
          <a:xfrm>
            <a:off x="0" y="3623252"/>
            <a:ext cx="9144000" cy="0"/>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 name="Conector reto 6"/>
          <p:cNvCxnSpPr/>
          <p:nvPr/>
        </p:nvCxnSpPr>
        <p:spPr>
          <a:xfrm>
            <a:off x="14740" y="4653136"/>
            <a:ext cx="9144000" cy="0"/>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8" name="Conector reto 7"/>
          <p:cNvCxnSpPr/>
          <p:nvPr/>
        </p:nvCxnSpPr>
        <p:spPr>
          <a:xfrm>
            <a:off x="13724" y="2492896"/>
            <a:ext cx="9144000" cy="0"/>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1267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44625"/>
            <a:ext cx="7772400" cy="792087"/>
          </a:xfrm>
        </p:spPr>
        <p:txBody>
          <a:bodyPr>
            <a:normAutofit/>
          </a:bodyPr>
          <a:lstStyle/>
          <a:p>
            <a:r>
              <a:rPr lang="pt-BR" sz="2800" b="1" dirty="0" smtClean="0">
                <a:solidFill>
                  <a:srgbClr val="FFFF00"/>
                </a:solidFill>
              </a:rPr>
              <a:t>A pesquisa nos Estudos Foucaultianos em Educação</a:t>
            </a:r>
            <a:endParaRPr lang="pt-BR" sz="2800" b="1" dirty="0">
              <a:solidFill>
                <a:srgbClr val="FFFF00"/>
              </a:solidFill>
            </a:endParaRPr>
          </a:p>
        </p:txBody>
      </p:sp>
      <p:sp>
        <p:nvSpPr>
          <p:cNvPr id="3" name="Subtítulo 2"/>
          <p:cNvSpPr>
            <a:spLocks noGrp="1"/>
          </p:cNvSpPr>
          <p:nvPr>
            <p:ph type="subTitle" idx="1"/>
          </p:nvPr>
        </p:nvSpPr>
        <p:spPr>
          <a:xfrm>
            <a:off x="179512" y="764704"/>
            <a:ext cx="8784976" cy="5688632"/>
          </a:xfrm>
        </p:spPr>
        <p:txBody>
          <a:bodyPr>
            <a:normAutofit lnSpcReduction="10000"/>
          </a:bodyPr>
          <a:lstStyle/>
          <a:p>
            <a:pPr algn="l">
              <a:buClr>
                <a:srgbClr val="FFFF00"/>
              </a:buClr>
            </a:pPr>
            <a:endParaRPr lang="pt-BR" sz="1000" dirty="0" smtClean="0"/>
          </a:p>
          <a:p>
            <a:pPr marL="342900" indent="-342900" algn="l">
              <a:buClr>
                <a:srgbClr val="FFFF00"/>
              </a:buClr>
              <a:buFont typeface="Wingdings" panose="05000000000000000000" pitchFamily="2" charset="2"/>
              <a:buChar char="Ø"/>
            </a:pPr>
            <a:r>
              <a:rPr lang="pt-BR" sz="2400" dirty="0" smtClean="0"/>
              <a:t>Posição de Michel Foucault no cenário intelectual do séc. XX</a:t>
            </a:r>
          </a:p>
          <a:p>
            <a:pPr algn="l">
              <a:buClr>
                <a:srgbClr val="FFFF00"/>
              </a:buClr>
            </a:pPr>
            <a:r>
              <a:rPr lang="pt-BR" sz="2400" dirty="0" smtClean="0"/>
              <a:t>	</a:t>
            </a:r>
            <a:r>
              <a:rPr lang="pt-BR" sz="2400" b="1" dirty="0" smtClean="0">
                <a:solidFill>
                  <a:srgbClr val="FFFF00"/>
                </a:solidFill>
              </a:rPr>
              <a:t>-</a:t>
            </a:r>
            <a:r>
              <a:rPr lang="pt-BR" sz="2400" dirty="0" smtClean="0"/>
              <a:t> Na </a:t>
            </a:r>
            <a:r>
              <a:rPr lang="pt-BR" sz="2400" i="1" dirty="0" smtClean="0">
                <a:solidFill>
                  <a:srgbClr val="FFFF00"/>
                </a:solidFill>
              </a:rPr>
              <a:t>Filosofia</a:t>
            </a:r>
            <a:r>
              <a:rPr lang="pt-BR" sz="2400" dirty="0" smtClean="0"/>
              <a:t>: 	Fora do arco platônico</a:t>
            </a:r>
          </a:p>
          <a:p>
            <a:pPr algn="l">
              <a:buClr>
                <a:srgbClr val="FFFF00"/>
              </a:buClr>
            </a:pPr>
            <a:r>
              <a:rPr lang="pt-BR" sz="2400" dirty="0"/>
              <a:t>	</a:t>
            </a:r>
            <a:r>
              <a:rPr lang="pt-BR" sz="2400" dirty="0" smtClean="0"/>
              <a:t>		Sistemáticos e Edificantes </a:t>
            </a:r>
            <a:r>
              <a:rPr lang="pt-BR" sz="1800" dirty="0" smtClean="0">
                <a:solidFill>
                  <a:schemeClr val="tx1">
                    <a:lumMod val="65000"/>
                  </a:schemeClr>
                </a:solidFill>
              </a:rPr>
              <a:t>(Richard </a:t>
            </a:r>
            <a:r>
              <a:rPr lang="pt-BR" sz="1800" dirty="0" err="1" smtClean="0">
                <a:solidFill>
                  <a:schemeClr val="tx1">
                    <a:lumMod val="65000"/>
                  </a:schemeClr>
                </a:solidFill>
              </a:rPr>
              <a:t>Rorty</a:t>
            </a:r>
            <a:r>
              <a:rPr lang="pt-BR" sz="1800" dirty="0" smtClean="0">
                <a:solidFill>
                  <a:schemeClr val="tx1">
                    <a:lumMod val="65000"/>
                  </a:schemeClr>
                </a:solidFill>
              </a:rPr>
              <a:t>)</a:t>
            </a:r>
          </a:p>
          <a:p>
            <a:pPr algn="l">
              <a:buClr>
                <a:srgbClr val="FFFF00"/>
              </a:buClr>
            </a:pPr>
            <a:r>
              <a:rPr lang="pt-BR" sz="1800" dirty="0">
                <a:solidFill>
                  <a:schemeClr val="tx1">
                    <a:lumMod val="65000"/>
                  </a:schemeClr>
                </a:solidFill>
              </a:rPr>
              <a:t>	</a:t>
            </a:r>
            <a:r>
              <a:rPr lang="pt-BR" sz="1800" b="1" dirty="0">
                <a:solidFill>
                  <a:srgbClr val="FFFF00"/>
                </a:solidFill>
              </a:rPr>
              <a:t>-</a:t>
            </a:r>
            <a:r>
              <a:rPr lang="pt-BR" sz="1800" dirty="0" smtClean="0">
                <a:solidFill>
                  <a:schemeClr val="tx1">
                    <a:lumMod val="65000"/>
                  </a:schemeClr>
                </a:solidFill>
              </a:rPr>
              <a:t> </a:t>
            </a:r>
            <a:r>
              <a:rPr lang="pt-BR" sz="2400" dirty="0" smtClean="0">
                <a:solidFill>
                  <a:schemeClr val="tx1"/>
                </a:solidFill>
              </a:rPr>
              <a:t>Na </a:t>
            </a:r>
            <a:r>
              <a:rPr lang="pt-BR" sz="2400" i="1" dirty="0" smtClean="0">
                <a:solidFill>
                  <a:srgbClr val="FFFF00"/>
                </a:solidFill>
              </a:rPr>
              <a:t>Política</a:t>
            </a:r>
            <a:r>
              <a:rPr lang="pt-BR" sz="2400" dirty="0" smtClean="0">
                <a:solidFill>
                  <a:schemeClr val="tx1"/>
                </a:solidFill>
              </a:rPr>
              <a:t>: 	Uma esquerda </a:t>
            </a:r>
            <a:r>
              <a:rPr lang="pt-BR" sz="2400" dirty="0" err="1" smtClean="0">
                <a:solidFill>
                  <a:schemeClr val="tx1"/>
                </a:solidFill>
              </a:rPr>
              <a:t>não-marxista</a:t>
            </a:r>
            <a:endParaRPr lang="pt-BR" sz="2400" dirty="0" smtClean="0">
              <a:solidFill>
                <a:schemeClr val="tx1"/>
              </a:solidFill>
            </a:endParaRPr>
          </a:p>
          <a:p>
            <a:pPr algn="l">
              <a:buClr>
                <a:srgbClr val="FFFF00"/>
              </a:buClr>
            </a:pPr>
            <a:endParaRPr lang="pt-BR" sz="1200" dirty="0" smtClean="0"/>
          </a:p>
          <a:p>
            <a:pPr marL="342900" indent="-342900" algn="l">
              <a:buClr>
                <a:srgbClr val="FFFF00"/>
              </a:buClr>
              <a:buFont typeface="Wingdings" panose="05000000000000000000" pitchFamily="2" charset="2"/>
              <a:buChar char="Ø"/>
            </a:pPr>
            <a:r>
              <a:rPr lang="pt-BR" sz="2400" dirty="0" smtClean="0"/>
              <a:t>Situação dos </a:t>
            </a:r>
            <a:r>
              <a:rPr lang="pt-BR" sz="2400" i="1" dirty="0" smtClean="0">
                <a:solidFill>
                  <a:srgbClr val="FFFF00"/>
                </a:solidFill>
              </a:rPr>
              <a:t>Estudos Foucaultianos </a:t>
            </a:r>
            <a:r>
              <a:rPr lang="pt-BR" sz="2400" dirty="0" smtClean="0"/>
              <a:t>na atualidade</a:t>
            </a:r>
          </a:p>
          <a:p>
            <a:pPr algn="l"/>
            <a:r>
              <a:rPr lang="pt-BR" sz="2400" dirty="0" smtClean="0"/>
              <a:t>	</a:t>
            </a:r>
            <a:r>
              <a:rPr lang="pt-BR" sz="2400" b="1" dirty="0" smtClean="0">
                <a:solidFill>
                  <a:srgbClr val="FFFF00"/>
                </a:solidFill>
              </a:rPr>
              <a:t>-</a:t>
            </a:r>
            <a:r>
              <a:rPr lang="pt-BR" sz="2400" dirty="0" smtClean="0"/>
              <a:t> Campo </a:t>
            </a:r>
            <a:r>
              <a:rPr lang="pt-BR" sz="1800" dirty="0" smtClean="0">
                <a:solidFill>
                  <a:schemeClr val="tx1">
                    <a:lumMod val="65000"/>
                  </a:schemeClr>
                </a:solidFill>
              </a:rPr>
              <a:t>(Pierre Bourdieu)</a:t>
            </a:r>
          </a:p>
          <a:p>
            <a:pPr algn="l"/>
            <a:r>
              <a:rPr lang="pt-BR" sz="2400" dirty="0" smtClean="0"/>
              <a:t>	</a:t>
            </a:r>
            <a:r>
              <a:rPr lang="pt-BR" sz="2400" b="1" dirty="0" smtClean="0">
                <a:solidFill>
                  <a:srgbClr val="FFFF00"/>
                </a:solidFill>
              </a:rPr>
              <a:t>-</a:t>
            </a:r>
            <a:r>
              <a:rPr lang="pt-BR" sz="2400" dirty="0" smtClean="0"/>
              <a:t> Comentadores e intérpretes</a:t>
            </a:r>
          </a:p>
          <a:p>
            <a:pPr algn="l"/>
            <a:r>
              <a:rPr lang="pt-BR" sz="2400" dirty="0" smtClean="0"/>
              <a:t>	</a:t>
            </a:r>
            <a:r>
              <a:rPr lang="pt-BR" sz="2400" b="1" dirty="0" smtClean="0">
                <a:solidFill>
                  <a:srgbClr val="FFFF00"/>
                </a:solidFill>
              </a:rPr>
              <a:t>-</a:t>
            </a:r>
            <a:r>
              <a:rPr lang="pt-BR" sz="2400" dirty="0" smtClean="0"/>
              <a:t> Usuários e aproveitadores</a:t>
            </a:r>
            <a:endParaRPr lang="pt-BR" sz="2400" dirty="0"/>
          </a:p>
          <a:p>
            <a:pPr algn="l"/>
            <a:endParaRPr lang="pt-BR" sz="1200" dirty="0" smtClean="0"/>
          </a:p>
          <a:p>
            <a:pPr marL="342900" indent="-342900" algn="l">
              <a:buClr>
                <a:srgbClr val="FFFF00"/>
              </a:buClr>
              <a:buFont typeface="Wingdings" panose="05000000000000000000" pitchFamily="2" charset="2"/>
              <a:buChar char="Ø"/>
            </a:pPr>
            <a:r>
              <a:rPr lang="pt-BR" sz="2400" dirty="0" smtClean="0"/>
              <a:t>Michel Foucault e a pesquisa em Educação: </a:t>
            </a:r>
          </a:p>
          <a:p>
            <a:pPr algn="l">
              <a:buClr>
                <a:srgbClr val="FFFF00"/>
              </a:buClr>
            </a:pPr>
            <a:r>
              <a:rPr lang="pt-BR" sz="2400" dirty="0"/>
              <a:t>	</a:t>
            </a:r>
            <a:r>
              <a:rPr lang="pt-BR" sz="2400" b="1" dirty="0" smtClean="0">
                <a:solidFill>
                  <a:srgbClr val="FFFF00"/>
                </a:solidFill>
              </a:rPr>
              <a:t>-</a:t>
            </a:r>
            <a:r>
              <a:rPr lang="pt-BR" sz="2400" dirty="0" smtClean="0"/>
              <a:t> Articulações possíveis e impossíveis</a:t>
            </a:r>
          </a:p>
          <a:p>
            <a:pPr algn="l">
              <a:buClr>
                <a:srgbClr val="FFFF00"/>
              </a:buClr>
            </a:pPr>
            <a:r>
              <a:rPr lang="pt-BR" sz="2400" dirty="0"/>
              <a:t>	</a:t>
            </a:r>
            <a:r>
              <a:rPr lang="pt-BR" sz="2400" b="1" dirty="0" smtClean="0">
                <a:solidFill>
                  <a:srgbClr val="FFFF00"/>
                </a:solidFill>
              </a:rPr>
              <a:t>-</a:t>
            </a:r>
            <a:r>
              <a:rPr lang="pt-BR" sz="2400" dirty="0" smtClean="0"/>
              <a:t> Pertinências e impertinências</a:t>
            </a:r>
          </a:p>
          <a:p>
            <a:pPr algn="l">
              <a:buClr>
                <a:srgbClr val="FFFF00"/>
              </a:buClr>
            </a:pPr>
            <a:r>
              <a:rPr lang="pt-BR" sz="2400" dirty="0"/>
              <a:t>	</a:t>
            </a:r>
            <a:r>
              <a:rPr lang="pt-BR" sz="2400" b="1" dirty="0" smtClean="0">
                <a:solidFill>
                  <a:srgbClr val="FFFF00"/>
                </a:solidFill>
              </a:rPr>
              <a:t>-</a:t>
            </a:r>
            <a:r>
              <a:rPr lang="pt-BR" sz="2400" dirty="0" smtClean="0"/>
              <a:t> A moda</a:t>
            </a:r>
          </a:p>
        </p:txBody>
      </p:sp>
      <p:cxnSp>
        <p:nvCxnSpPr>
          <p:cNvPr id="11" name="Conector reto 10"/>
          <p:cNvCxnSpPr/>
          <p:nvPr/>
        </p:nvCxnSpPr>
        <p:spPr>
          <a:xfrm>
            <a:off x="0" y="764704"/>
            <a:ext cx="9144000" cy="0"/>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9030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44625"/>
            <a:ext cx="7772400" cy="792087"/>
          </a:xfrm>
        </p:spPr>
        <p:txBody>
          <a:bodyPr>
            <a:normAutofit/>
          </a:bodyPr>
          <a:lstStyle/>
          <a:p>
            <a:r>
              <a:rPr lang="pt-BR" sz="2800" b="1" dirty="0" smtClean="0">
                <a:solidFill>
                  <a:srgbClr val="FFFF00"/>
                </a:solidFill>
              </a:rPr>
              <a:t>A pesquisa nos Estudos Foucaultianos em Educação</a:t>
            </a:r>
            <a:endParaRPr lang="pt-BR" sz="2800" b="1" dirty="0">
              <a:solidFill>
                <a:srgbClr val="FFFF00"/>
              </a:solidFill>
            </a:endParaRPr>
          </a:p>
        </p:txBody>
      </p:sp>
      <p:sp>
        <p:nvSpPr>
          <p:cNvPr id="3" name="Subtítulo 2"/>
          <p:cNvSpPr>
            <a:spLocks noGrp="1"/>
          </p:cNvSpPr>
          <p:nvPr>
            <p:ph type="subTitle" idx="1"/>
          </p:nvPr>
        </p:nvSpPr>
        <p:spPr>
          <a:xfrm>
            <a:off x="179512" y="764704"/>
            <a:ext cx="8784976" cy="5688632"/>
          </a:xfrm>
        </p:spPr>
        <p:txBody>
          <a:bodyPr>
            <a:normAutofit/>
          </a:bodyPr>
          <a:lstStyle/>
          <a:p>
            <a:r>
              <a:rPr lang="pt-BR" dirty="0" smtClean="0"/>
              <a:t>M</a:t>
            </a:r>
            <a:r>
              <a:rPr lang="pt-BR" dirty="0"/>
              <a:t>e</a:t>
            </a:r>
            <a:r>
              <a:rPr lang="pt-BR" dirty="0" smtClean="0"/>
              <a:t>todologia em Michel Foucault</a:t>
            </a:r>
          </a:p>
          <a:p>
            <a:pPr algn="l"/>
            <a:r>
              <a:rPr lang="pt-BR" sz="2800" dirty="0" smtClean="0"/>
              <a:t>Etimologia:</a:t>
            </a:r>
          </a:p>
          <a:p>
            <a:pPr algn="l"/>
            <a:r>
              <a:rPr lang="pt-BR" sz="2400" dirty="0" smtClean="0"/>
              <a:t>     </a:t>
            </a:r>
            <a:r>
              <a:rPr lang="pt-BR" sz="2400" i="1" dirty="0" err="1" smtClean="0"/>
              <a:t>metá</a:t>
            </a:r>
            <a:r>
              <a:rPr lang="pt-BR" sz="2400" dirty="0" smtClean="0"/>
              <a:t> (para além) + </a:t>
            </a:r>
            <a:r>
              <a:rPr lang="pt-BR" sz="2400" i="1" dirty="0" err="1" smtClean="0"/>
              <a:t>hodós</a:t>
            </a:r>
            <a:r>
              <a:rPr lang="pt-BR" sz="2400" dirty="0" smtClean="0"/>
              <a:t> (caminho) – o caminho que leva adiante</a:t>
            </a:r>
          </a:p>
          <a:p>
            <a:pPr algn="l"/>
            <a:endParaRPr lang="pt-BR" sz="1000" dirty="0" smtClean="0"/>
          </a:p>
          <a:p>
            <a:pPr algn="l"/>
            <a:r>
              <a:rPr lang="pt-BR" sz="2800" dirty="0" smtClean="0"/>
              <a:t>Um brevíssimo exercício genealógico:</a:t>
            </a:r>
          </a:p>
          <a:p>
            <a:pPr algn="l"/>
            <a:r>
              <a:rPr lang="pt-BR" sz="2400" b="1" dirty="0" smtClean="0">
                <a:solidFill>
                  <a:srgbClr val="FFFF00"/>
                </a:solidFill>
              </a:rPr>
              <a:t>       Da escolástica</a:t>
            </a:r>
            <a:r>
              <a:rPr lang="pt-BR" sz="2400" dirty="0" smtClean="0"/>
              <a:t> – método como um conjunto de procedimentos </a:t>
            </a:r>
            <a:r>
              <a:rPr lang="pt-BR" sz="2400" dirty="0"/>
              <a:t>de investigação e análise, quase prazerosos, sem preocupação maior com regras práticas aplicáveis a problemas técnicos ou </a:t>
            </a:r>
            <a:r>
              <a:rPr lang="pt-BR" sz="2400" dirty="0" smtClean="0"/>
              <a:t>concretos. </a:t>
            </a:r>
          </a:p>
          <a:p>
            <a:pPr algn="l"/>
            <a:endParaRPr lang="pt-BR" sz="1200" dirty="0" smtClean="0"/>
          </a:p>
          <a:p>
            <a:pPr algn="l"/>
            <a:r>
              <a:rPr lang="pt-BR" sz="2400" b="1" dirty="0" smtClean="0">
                <a:solidFill>
                  <a:srgbClr val="FFFF00"/>
                </a:solidFill>
              </a:rPr>
              <a:t>       a  </a:t>
            </a:r>
            <a:r>
              <a:rPr lang="pt-BR" sz="2400" b="1" dirty="0" err="1" smtClean="0">
                <a:solidFill>
                  <a:srgbClr val="FFFF00"/>
                </a:solidFill>
              </a:rPr>
              <a:t>Ramus</a:t>
            </a:r>
            <a:r>
              <a:rPr lang="pt-BR" sz="2400" b="1" dirty="0" smtClean="0">
                <a:solidFill>
                  <a:srgbClr val="FFFF00"/>
                </a:solidFill>
              </a:rPr>
              <a:t> e Descartes</a:t>
            </a:r>
            <a:r>
              <a:rPr lang="pt-BR" sz="2400" dirty="0" smtClean="0"/>
              <a:t> – método como um conjunto de regras estritas, formais, gerais e válidas para a solução de qualquer situação.</a:t>
            </a:r>
          </a:p>
          <a:p>
            <a:pPr algn="l"/>
            <a:endParaRPr lang="pt-BR" sz="2400" dirty="0"/>
          </a:p>
          <a:p>
            <a:pPr algn="l"/>
            <a:r>
              <a:rPr lang="pt-BR" sz="2400" dirty="0" smtClean="0"/>
              <a:t>       </a:t>
            </a:r>
            <a:r>
              <a:rPr lang="pt-BR" sz="2400" b="1" dirty="0" smtClean="0">
                <a:solidFill>
                  <a:srgbClr val="FFFF00"/>
                </a:solidFill>
              </a:rPr>
              <a:t>a Foucault </a:t>
            </a:r>
            <a:r>
              <a:rPr lang="pt-BR" sz="2400" dirty="0" smtClean="0"/>
              <a:t>(e os edificantes, em geral) – método como caminho construído no caminhar e sistematizado </a:t>
            </a:r>
            <a:r>
              <a:rPr lang="pt-BR" sz="2400" i="1" dirty="0" smtClean="0"/>
              <a:t>a posteriori</a:t>
            </a:r>
            <a:r>
              <a:rPr lang="pt-BR" sz="2400" dirty="0" smtClean="0"/>
              <a:t>.  </a:t>
            </a:r>
          </a:p>
        </p:txBody>
      </p:sp>
      <p:cxnSp>
        <p:nvCxnSpPr>
          <p:cNvPr id="11" name="Conector reto 10"/>
          <p:cNvCxnSpPr/>
          <p:nvPr/>
        </p:nvCxnSpPr>
        <p:spPr>
          <a:xfrm>
            <a:off x="0" y="764704"/>
            <a:ext cx="9144000" cy="0"/>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4" name="Seta em curva para a direita 3"/>
          <p:cNvSpPr/>
          <p:nvPr/>
        </p:nvSpPr>
        <p:spPr>
          <a:xfrm>
            <a:off x="107504" y="3140968"/>
            <a:ext cx="432048" cy="1512168"/>
          </a:xfrm>
          <a:prstGeom prst="curvedRightArrow">
            <a:avLst>
              <a:gd name="adj1" fmla="val 22013"/>
              <a:gd name="adj2" fmla="val 50000"/>
              <a:gd name="adj3" fmla="val 57334"/>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6" name="Seta em curva para a direita 5"/>
          <p:cNvSpPr/>
          <p:nvPr/>
        </p:nvSpPr>
        <p:spPr>
          <a:xfrm>
            <a:off x="107504" y="4581128"/>
            <a:ext cx="432048" cy="1512168"/>
          </a:xfrm>
          <a:prstGeom prst="curvedRightArrow">
            <a:avLst>
              <a:gd name="adj1" fmla="val 22013"/>
              <a:gd name="adj2" fmla="val 50000"/>
              <a:gd name="adj3" fmla="val 57334"/>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Tree>
    <p:extLst>
      <p:ext uri="{BB962C8B-B14F-4D97-AF65-F5344CB8AC3E}">
        <p14:creationId xmlns:p14="http://schemas.microsoft.com/office/powerpoint/2010/main" val="3147983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44625"/>
            <a:ext cx="7772400" cy="792087"/>
          </a:xfrm>
        </p:spPr>
        <p:txBody>
          <a:bodyPr>
            <a:normAutofit/>
          </a:bodyPr>
          <a:lstStyle/>
          <a:p>
            <a:r>
              <a:rPr lang="pt-BR" sz="2800" b="1" dirty="0" smtClean="0">
                <a:solidFill>
                  <a:srgbClr val="FFFF00"/>
                </a:solidFill>
              </a:rPr>
              <a:t>A pesquisa nos Estudos Foucaultianos em Educação</a:t>
            </a:r>
            <a:endParaRPr lang="pt-BR" sz="2800" b="1" dirty="0">
              <a:solidFill>
                <a:srgbClr val="FFFF00"/>
              </a:solidFill>
            </a:endParaRPr>
          </a:p>
        </p:txBody>
      </p:sp>
      <p:sp>
        <p:nvSpPr>
          <p:cNvPr id="3" name="Subtítulo 2"/>
          <p:cNvSpPr>
            <a:spLocks noGrp="1"/>
          </p:cNvSpPr>
          <p:nvPr>
            <p:ph type="subTitle" idx="1"/>
          </p:nvPr>
        </p:nvSpPr>
        <p:spPr>
          <a:xfrm>
            <a:off x="179512" y="764704"/>
            <a:ext cx="8784976" cy="5688632"/>
          </a:xfrm>
        </p:spPr>
        <p:txBody>
          <a:bodyPr>
            <a:normAutofit/>
          </a:bodyPr>
          <a:lstStyle/>
          <a:p>
            <a:pPr algn="l"/>
            <a:endParaRPr lang="pt-BR" sz="800" b="1" dirty="0" smtClean="0"/>
          </a:p>
          <a:p>
            <a:pPr algn="l"/>
            <a:endParaRPr lang="pt-BR" sz="800" b="1" dirty="0"/>
          </a:p>
          <a:p>
            <a:pPr algn="l"/>
            <a:endParaRPr lang="pt-BR" sz="800" b="1" dirty="0" smtClean="0"/>
          </a:p>
          <a:p>
            <a:r>
              <a:rPr lang="pt-BR" b="1" dirty="0" smtClean="0"/>
              <a:t>O </a:t>
            </a:r>
            <a:r>
              <a:rPr lang="pt-BR" b="1" dirty="0" err="1" smtClean="0"/>
              <a:t>antimetodologismo</a:t>
            </a:r>
            <a:endParaRPr lang="pt-BR" b="1" dirty="0" smtClean="0"/>
          </a:p>
          <a:p>
            <a:endParaRPr lang="pt-BR" sz="1000" dirty="0" smtClean="0"/>
          </a:p>
          <a:p>
            <a:endParaRPr lang="pt-BR" sz="1000" dirty="0"/>
          </a:p>
          <a:p>
            <a:endParaRPr lang="pt-BR" sz="1000" dirty="0"/>
          </a:p>
          <a:p>
            <a:pPr marL="457200" indent="-457200">
              <a:buClr>
                <a:srgbClr val="FFFF00"/>
              </a:buClr>
              <a:buFont typeface="Wingdings" panose="05000000000000000000" pitchFamily="2" charset="2"/>
              <a:buChar char="Ø"/>
            </a:pPr>
            <a:r>
              <a:rPr lang="pt-BR" b="1" dirty="0"/>
              <a:t>n</a:t>
            </a:r>
            <a:r>
              <a:rPr lang="pt-BR" b="1" dirty="0" smtClean="0"/>
              <a:t>os edificantes</a:t>
            </a:r>
          </a:p>
          <a:p>
            <a:r>
              <a:rPr lang="pt-BR" sz="2800" dirty="0" smtClean="0"/>
              <a:t>Nietzsche, Foucault, Deleuze etc.</a:t>
            </a:r>
          </a:p>
          <a:p>
            <a:endParaRPr lang="pt-BR" sz="1000" dirty="0" smtClean="0"/>
          </a:p>
          <a:p>
            <a:endParaRPr lang="pt-BR" sz="1000" dirty="0" smtClean="0"/>
          </a:p>
          <a:p>
            <a:endParaRPr lang="pt-BR" sz="1000" dirty="0" smtClean="0"/>
          </a:p>
          <a:p>
            <a:pPr marL="457200" indent="-457200">
              <a:buClr>
                <a:srgbClr val="FFFF00"/>
              </a:buClr>
              <a:buFont typeface="Wingdings" panose="05000000000000000000" pitchFamily="2" charset="2"/>
              <a:buChar char="Ø"/>
            </a:pPr>
            <a:r>
              <a:rPr lang="pt-BR" b="1" dirty="0"/>
              <a:t>n</a:t>
            </a:r>
            <a:r>
              <a:rPr lang="pt-BR" b="1" dirty="0" smtClean="0"/>
              <a:t>os anarquistas ou pluralistas metodológicos</a:t>
            </a:r>
          </a:p>
          <a:p>
            <a:r>
              <a:rPr lang="pt-BR" sz="2800" dirty="0" smtClean="0"/>
              <a:t>Feyerabend, </a:t>
            </a:r>
            <a:r>
              <a:rPr lang="pt-BR" sz="2800" dirty="0" err="1" smtClean="0"/>
              <a:t>Hacking</a:t>
            </a:r>
            <a:r>
              <a:rPr lang="pt-BR" sz="2800" dirty="0" smtClean="0"/>
              <a:t>, </a:t>
            </a:r>
            <a:r>
              <a:rPr lang="pt-BR" sz="2800" dirty="0" err="1" smtClean="0"/>
              <a:t>Lakatos</a:t>
            </a:r>
            <a:endParaRPr lang="pt-BR" sz="2800" dirty="0" smtClean="0"/>
          </a:p>
          <a:p>
            <a:pPr algn="l"/>
            <a:endParaRPr lang="pt-BR" b="1" dirty="0" smtClean="0"/>
          </a:p>
        </p:txBody>
      </p:sp>
      <p:cxnSp>
        <p:nvCxnSpPr>
          <p:cNvPr id="11" name="Conector reto 10"/>
          <p:cNvCxnSpPr/>
          <p:nvPr/>
        </p:nvCxnSpPr>
        <p:spPr>
          <a:xfrm>
            <a:off x="0" y="764704"/>
            <a:ext cx="9144000" cy="0"/>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6387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44625"/>
            <a:ext cx="7772400" cy="792087"/>
          </a:xfrm>
        </p:spPr>
        <p:txBody>
          <a:bodyPr>
            <a:normAutofit/>
          </a:bodyPr>
          <a:lstStyle/>
          <a:p>
            <a:r>
              <a:rPr lang="pt-BR" sz="2800" b="1" dirty="0" smtClean="0">
                <a:solidFill>
                  <a:srgbClr val="FFFF00"/>
                </a:solidFill>
              </a:rPr>
              <a:t>A pesquisa nos Estudos Foucaultianos em Educação</a:t>
            </a:r>
            <a:endParaRPr lang="pt-BR" sz="2800" b="1" dirty="0">
              <a:solidFill>
                <a:srgbClr val="FFFF00"/>
              </a:solidFill>
            </a:endParaRPr>
          </a:p>
        </p:txBody>
      </p:sp>
      <p:sp>
        <p:nvSpPr>
          <p:cNvPr id="3" name="Subtítulo 2"/>
          <p:cNvSpPr>
            <a:spLocks noGrp="1"/>
          </p:cNvSpPr>
          <p:nvPr>
            <p:ph type="subTitle" idx="1"/>
          </p:nvPr>
        </p:nvSpPr>
        <p:spPr>
          <a:xfrm>
            <a:off x="179512" y="764704"/>
            <a:ext cx="8784976" cy="5832648"/>
          </a:xfrm>
        </p:spPr>
        <p:txBody>
          <a:bodyPr>
            <a:normAutofit lnSpcReduction="10000"/>
          </a:bodyPr>
          <a:lstStyle/>
          <a:p>
            <a:pPr algn="l"/>
            <a:r>
              <a:rPr lang="pt-BR" sz="1800" dirty="0" smtClean="0"/>
              <a:t>Dois excertos de </a:t>
            </a:r>
            <a:r>
              <a:rPr lang="pt-BR" sz="1800" i="1" dirty="0" smtClean="0"/>
              <a:t>A ordem das disciplinas </a:t>
            </a:r>
            <a:r>
              <a:rPr lang="pt-BR" sz="1800" dirty="0" smtClean="0"/>
              <a:t>(</a:t>
            </a:r>
            <a:r>
              <a:rPr lang="pt-BR" sz="1800" dirty="0"/>
              <a:t>Veiga-Neto, 1996</a:t>
            </a:r>
            <a:r>
              <a:rPr lang="pt-BR" sz="1800" dirty="0" smtClean="0"/>
              <a:t>):</a:t>
            </a:r>
            <a:endParaRPr lang="pt-BR" sz="1800" dirty="0"/>
          </a:p>
          <a:p>
            <a:pPr algn="l"/>
            <a:endParaRPr lang="pt-BR" sz="1000" dirty="0" smtClean="0"/>
          </a:p>
          <a:p>
            <a:pPr algn="l"/>
            <a:r>
              <a:rPr lang="pt-BR" sz="2000" dirty="0" smtClean="0"/>
              <a:t>“É </a:t>
            </a:r>
            <a:r>
              <a:rPr lang="pt-BR" sz="2000" dirty="0"/>
              <a:t>interessante lembrar a grande influência que exerceu </a:t>
            </a:r>
            <a:r>
              <a:rPr lang="pt-BR" sz="2000" dirty="0" err="1"/>
              <a:t>Ramus</a:t>
            </a:r>
            <a:r>
              <a:rPr lang="pt-BR" sz="2000" dirty="0"/>
              <a:t>, com sua </a:t>
            </a:r>
            <a:r>
              <a:rPr lang="pt-BR" sz="2000" i="1" dirty="0" err="1"/>
              <a:t>Dialectica</a:t>
            </a:r>
            <a:r>
              <a:rPr lang="pt-BR" sz="2000" dirty="0"/>
              <a:t>, editada pela Universidade de Paris, em 1569. Segundo seu método dialético, desde que se colocasse disciplinadamente uma ordem progressiva na exposição e se fosse conciso nas proposições, se poderia ensinar qualquer assunto com mais facilidade, clareza e rapidez — noção que logo depois seria tomada e desenvolvida às últimas consequências por Comenius. Junto com outros (como Sturm e </a:t>
            </a:r>
            <a:r>
              <a:rPr lang="pt-BR" sz="2000" dirty="0" err="1"/>
              <a:t>Melanchthon</a:t>
            </a:r>
            <a:r>
              <a:rPr lang="pt-BR" sz="2000" dirty="0"/>
              <a:t>), </a:t>
            </a:r>
            <a:r>
              <a:rPr lang="pt-BR" sz="2000" dirty="0" err="1"/>
              <a:t>Ramus</a:t>
            </a:r>
            <a:r>
              <a:rPr lang="pt-BR" sz="2000" dirty="0"/>
              <a:t> materializava, com seus escritos, a mudança de sentido para as palavras </a:t>
            </a:r>
            <a:r>
              <a:rPr lang="pt-BR" sz="2000" i="1" dirty="0"/>
              <a:t>método</a:t>
            </a:r>
            <a:r>
              <a:rPr lang="pt-BR" sz="2000" dirty="0"/>
              <a:t> e </a:t>
            </a:r>
            <a:r>
              <a:rPr lang="pt-BR" sz="2000" i="1" dirty="0"/>
              <a:t>dialética</a:t>
            </a:r>
            <a:r>
              <a:rPr lang="pt-BR" sz="2000" dirty="0"/>
              <a:t> que se operava no ambiente acadêmico europeu, no fim do Renascimento</a:t>
            </a:r>
            <a:r>
              <a:rPr lang="pt-BR" sz="2000" dirty="0" smtClean="0"/>
              <a:t>.”</a:t>
            </a:r>
          </a:p>
          <a:p>
            <a:pPr algn="l"/>
            <a:endParaRPr lang="pt-BR" sz="1000" dirty="0"/>
          </a:p>
          <a:p>
            <a:pPr algn="l"/>
            <a:r>
              <a:rPr lang="pt-BR" sz="2000" dirty="0" smtClean="0"/>
              <a:t>“Em Foucault, </a:t>
            </a:r>
            <a:r>
              <a:rPr lang="pt-BR" sz="2000" i="1" dirty="0"/>
              <a:t>método</a:t>
            </a:r>
            <a:r>
              <a:rPr lang="pt-BR" sz="2000" dirty="0"/>
              <a:t> nada tem a </a:t>
            </a:r>
            <a:r>
              <a:rPr lang="pt-BR" sz="2000" dirty="0" smtClean="0"/>
              <a:t>ver </a:t>
            </a:r>
            <a:r>
              <a:rPr lang="pt-BR" sz="2000" dirty="0"/>
              <a:t>com o significado que </a:t>
            </a:r>
            <a:r>
              <a:rPr lang="pt-BR" sz="2000" dirty="0" err="1"/>
              <a:t>Ramus</a:t>
            </a:r>
            <a:r>
              <a:rPr lang="pt-BR" sz="2000" dirty="0"/>
              <a:t> e Descartes imprimiram a essa palavra e que se tornou dominante na investigação que atualmente se pretende científica. Pergunto se, no caso de Foucault, não valeria um pouco o sentido que a Escolástica dava a </a:t>
            </a:r>
            <a:r>
              <a:rPr lang="pt-BR" sz="2000" i="1" dirty="0"/>
              <a:t>método</a:t>
            </a:r>
            <a:r>
              <a:rPr lang="pt-BR" sz="2000" dirty="0"/>
              <a:t>, por volta da Alta Idade Média — procedimentos de investigação e análise, quase prazerosos, sem preocupação maior com regras práticas aplicáveis a problemas técnicos ou concretos. De qualquer maneira, compreenda-se que, aqui, método significa “determinadas formas de análise muito específicas” (Davidson, 1992, p.221</a:t>
            </a:r>
            <a:r>
              <a:rPr lang="pt-BR" sz="2000" dirty="0" smtClean="0"/>
              <a:t>).</a:t>
            </a:r>
          </a:p>
        </p:txBody>
      </p:sp>
      <p:cxnSp>
        <p:nvCxnSpPr>
          <p:cNvPr id="11" name="Conector reto 10"/>
          <p:cNvCxnSpPr/>
          <p:nvPr/>
        </p:nvCxnSpPr>
        <p:spPr>
          <a:xfrm>
            <a:off x="0" y="764704"/>
            <a:ext cx="9144000" cy="0"/>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9030022"/>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416</TotalTime>
  <Words>1313</Words>
  <Application>Microsoft Office PowerPoint</Application>
  <PresentationFormat>Apresentação na tela (4:3)</PresentationFormat>
  <Paragraphs>137</Paragraphs>
  <Slides>13</Slides>
  <Notes>0</Notes>
  <HiddenSlides>0</HiddenSlides>
  <MMClips>0</MMClips>
  <ScaleCrop>false</ScaleCrop>
  <HeadingPairs>
    <vt:vector size="4" baseType="variant">
      <vt:variant>
        <vt:lpstr>Tema</vt:lpstr>
      </vt:variant>
      <vt:variant>
        <vt:i4>1</vt:i4>
      </vt:variant>
      <vt:variant>
        <vt:lpstr>Títulos de slides</vt:lpstr>
      </vt:variant>
      <vt:variant>
        <vt:i4>13</vt:i4>
      </vt:variant>
    </vt:vector>
  </HeadingPairs>
  <TitlesOfParts>
    <vt:vector size="14" baseType="lpstr">
      <vt:lpstr>Tema do Office</vt:lpstr>
      <vt:lpstr>Apresentação do PowerPoint</vt:lpstr>
      <vt:lpstr>A pesquisa nos Estudos Foucaultianos em Educação</vt:lpstr>
      <vt:lpstr>A pesquisa nos Estudos Foucaultianos em Educação</vt:lpstr>
      <vt:lpstr>A pesquisa nos Estudos Foucaultianos em Educação</vt:lpstr>
      <vt:lpstr>A pesquisa nos Estudos Foucaultianos em Educação</vt:lpstr>
      <vt:lpstr>A pesquisa nos Estudos Foucaultianos em Educação</vt:lpstr>
      <vt:lpstr>A pesquisa nos Estudos Foucaultianos em Educação</vt:lpstr>
      <vt:lpstr>A pesquisa nos Estudos Foucaultianos em Educação</vt:lpstr>
      <vt:lpstr>A pesquisa nos Estudos Foucaultianos em Educação</vt:lpstr>
      <vt:lpstr>Apresentação do PowerPoint</vt:lpstr>
      <vt:lpstr>Apresentação do PowerPoint</vt:lpstr>
      <vt:lpstr>A pesquisa nos Estudos Foucaultianos em Educação</vt:lpstr>
      <vt:lpstr>A pesquisa nos Estudos Foucaultianos em Educação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pesquisa nos Estudos Foucaultianos em Educação</dc:title>
  <dc:creator>Alfredo</dc:creator>
  <cp:lastModifiedBy>Alfredo</cp:lastModifiedBy>
  <cp:revision>30</cp:revision>
  <dcterms:created xsi:type="dcterms:W3CDTF">2018-08-15T19:08:36Z</dcterms:created>
  <dcterms:modified xsi:type="dcterms:W3CDTF">2018-08-20T21:32:04Z</dcterms:modified>
</cp:coreProperties>
</file>