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7" r:id="rId1"/>
  </p:sldMasterIdLst>
  <p:sldIdLst>
    <p:sldId id="256" r:id="rId2"/>
    <p:sldId id="257" r:id="rId3"/>
    <p:sldId id="259" r:id="rId4"/>
    <p:sldId id="260" r:id="rId5"/>
    <p:sldId id="268" r:id="rId6"/>
    <p:sldId id="261" r:id="rId7"/>
    <p:sldId id="269" r:id="rId8"/>
    <p:sldId id="262" r:id="rId9"/>
    <p:sldId id="270" r:id="rId10"/>
    <p:sldId id="271" r:id="rId11"/>
    <p:sldId id="263" r:id="rId12"/>
    <p:sldId id="272" r:id="rId13"/>
    <p:sldId id="264" r:id="rId14"/>
    <p:sldId id="266"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6" d="100"/>
          <a:sy n="106"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2112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7250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8398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5372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37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20974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34025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12951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15983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4/13/2015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30457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smtClean="0"/>
              <a:pPr/>
              <a:t>4/13/2015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261360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4/13/2015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‹nº›</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887414"/>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pPr algn="ctr"/>
            <a:r>
              <a:rPr lang="pt-BR" sz="6200" b="1" dirty="0" smtClean="0"/>
              <a:t>A INCLUSÃO NA CONTEMPORANEIDADE E OS PROCESSOS DE SUBJETIVAÇÃO DE TODOS E CADA UM</a:t>
            </a:r>
            <a:endParaRPr lang="pt-BR" sz="6200" b="1" dirty="0"/>
          </a:p>
        </p:txBody>
      </p:sp>
      <p:sp>
        <p:nvSpPr>
          <p:cNvPr id="3" name="Subtítulo 2"/>
          <p:cNvSpPr>
            <a:spLocks noGrp="1"/>
          </p:cNvSpPr>
          <p:nvPr>
            <p:ph type="subTitle" idx="1"/>
          </p:nvPr>
        </p:nvSpPr>
        <p:spPr>
          <a:xfrm>
            <a:off x="2926080" y="4794423"/>
            <a:ext cx="6400800" cy="1054443"/>
          </a:xfrm>
        </p:spPr>
        <p:txBody>
          <a:bodyPr>
            <a:noAutofit/>
          </a:bodyPr>
          <a:lstStyle/>
          <a:p>
            <a:pPr algn="ctr"/>
            <a:r>
              <a:rPr lang="pt-BR" sz="3100" b="1" dirty="0" smtClean="0">
                <a:solidFill>
                  <a:schemeClr val="accent2"/>
                </a:solidFill>
              </a:rPr>
              <a:t>Kamila </a:t>
            </a:r>
            <a:r>
              <a:rPr lang="pt-BR" sz="3100" b="1" dirty="0" err="1" smtClean="0">
                <a:solidFill>
                  <a:schemeClr val="accent2"/>
                </a:solidFill>
              </a:rPr>
              <a:t>Lockmann</a:t>
            </a:r>
            <a:r>
              <a:rPr lang="pt-BR" sz="3100" b="1" dirty="0" smtClean="0">
                <a:solidFill>
                  <a:schemeClr val="accent2"/>
                </a:solidFill>
              </a:rPr>
              <a:t> – FURG</a:t>
            </a:r>
          </a:p>
          <a:p>
            <a:pPr algn="ctr"/>
            <a:r>
              <a:rPr lang="pt-BR" sz="3100" b="1" cap="none" dirty="0" smtClean="0">
                <a:solidFill>
                  <a:schemeClr val="tx1"/>
                </a:solidFill>
              </a:rPr>
              <a:t>Kamila. furg@gmail.com</a:t>
            </a:r>
            <a:endParaRPr lang="pt-BR" sz="3100" b="1" cap="none" dirty="0">
              <a:solidFill>
                <a:schemeClr val="tx1"/>
              </a:solidFill>
            </a:endParaRPr>
          </a:p>
        </p:txBody>
      </p:sp>
    </p:spTree>
    <p:extLst>
      <p:ext uri="{BB962C8B-B14F-4D97-AF65-F5344CB8AC3E}">
        <p14:creationId xmlns:p14="http://schemas.microsoft.com/office/powerpoint/2010/main" val="3687061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45704" y="228938"/>
            <a:ext cx="10361552" cy="1450757"/>
          </a:xfrm>
        </p:spPr>
        <p:txBody>
          <a:bodyPr/>
          <a:lstStyle/>
          <a:p>
            <a:r>
              <a:rPr lang="pt-BR" b="1" cap="all" dirty="0" smtClean="0">
                <a:solidFill>
                  <a:schemeClr val="accent2"/>
                </a:solidFill>
              </a:rPr>
              <a:t>A governamentalidade em operação</a:t>
            </a:r>
            <a:endParaRPr lang="pt-BR" b="1" cap="all" dirty="0">
              <a:solidFill>
                <a:schemeClr val="accent2"/>
              </a:solidFill>
            </a:endParaRPr>
          </a:p>
        </p:txBody>
      </p:sp>
      <p:sp>
        <p:nvSpPr>
          <p:cNvPr id="3" name="Espaço Reservado para Conteúdo 2"/>
          <p:cNvSpPr>
            <a:spLocks noGrp="1"/>
          </p:cNvSpPr>
          <p:nvPr>
            <p:ph idx="1"/>
          </p:nvPr>
        </p:nvSpPr>
        <p:spPr>
          <a:xfrm>
            <a:off x="1097280" y="2002253"/>
            <a:ext cx="10058400" cy="4023360"/>
          </a:xfrm>
        </p:spPr>
        <p:txBody>
          <a:bodyPr>
            <a:normAutofit/>
          </a:bodyPr>
          <a:lstStyle/>
          <a:p>
            <a:pPr algn="just"/>
            <a:r>
              <a:rPr lang="pt-BR" sz="2600" dirty="0" smtClean="0"/>
              <a:t>1) Como a história das artes de governar os sujeitos anormais;</a:t>
            </a:r>
          </a:p>
          <a:p>
            <a:pPr algn="just"/>
            <a:endParaRPr lang="pt-BR" sz="2600" dirty="0" smtClean="0"/>
          </a:p>
          <a:p>
            <a:pPr algn="just"/>
            <a:r>
              <a:rPr lang="pt-BR" sz="2600" dirty="0" smtClean="0"/>
              <a:t>2) Como uma racionalidade, ou seja, uma forma de ser do pensamento político, econômico </a:t>
            </a:r>
            <a:r>
              <a:rPr lang="pt-BR" sz="2600" dirty="0"/>
              <a:t>e social que organiza as práticas de governo desenvolvidas </a:t>
            </a:r>
            <a:r>
              <a:rPr lang="pt-BR" sz="2600" dirty="0" smtClean="0"/>
              <a:t>em nosso presente para governar sujeitos normais e anormais;</a:t>
            </a:r>
          </a:p>
          <a:p>
            <a:pPr algn="just"/>
            <a:endParaRPr lang="pt-BR" sz="2600" dirty="0" smtClean="0"/>
          </a:p>
          <a:p>
            <a:pPr algn="just"/>
            <a:r>
              <a:rPr lang="pt-BR" sz="2600" dirty="0" smtClean="0"/>
              <a:t>3) Como a articulação das tecnologias de dominação e das técnicas de si.</a:t>
            </a:r>
            <a:endParaRPr lang="pt-BR" sz="2600" dirty="0"/>
          </a:p>
        </p:txBody>
      </p:sp>
    </p:spTree>
    <p:extLst>
      <p:ext uri="{BB962C8B-B14F-4D97-AF65-F5344CB8AC3E}">
        <p14:creationId xmlns:p14="http://schemas.microsoft.com/office/powerpoint/2010/main" val="328398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b="1" dirty="0" smtClean="0">
                <a:solidFill>
                  <a:srgbClr val="C00000"/>
                </a:solidFill>
              </a:rPr>
              <a:t>INCLUSÃO COMO ESTRATÉGIA DA GOVERNAMENTALIDADE</a:t>
            </a:r>
            <a:endParaRPr lang="pt-BR" b="1" dirty="0">
              <a:solidFill>
                <a:srgbClr val="C00000"/>
              </a:solidFill>
            </a:endParaRPr>
          </a:p>
        </p:txBody>
      </p:sp>
      <p:sp>
        <p:nvSpPr>
          <p:cNvPr id="4" name="Espaço Reservado para Texto 3"/>
          <p:cNvSpPr>
            <a:spLocks noGrp="1"/>
          </p:cNvSpPr>
          <p:nvPr>
            <p:ph type="body" idx="1"/>
          </p:nvPr>
        </p:nvSpPr>
        <p:spPr>
          <a:xfrm>
            <a:off x="881448" y="2195245"/>
            <a:ext cx="5369423" cy="460543"/>
          </a:xfrm>
        </p:spPr>
        <p:txBody>
          <a:bodyPr>
            <a:normAutofit fontScale="85000" lnSpcReduction="10000"/>
          </a:bodyPr>
          <a:lstStyle/>
          <a:p>
            <a:pPr algn="ctr"/>
            <a:r>
              <a:rPr lang="pt-BR" b="1" dirty="0" smtClean="0">
                <a:solidFill>
                  <a:schemeClr val="tx1"/>
                </a:solidFill>
              </a:rPr>
              <a:t>SOBRE ANORMAIS: ÊNFASE NO GOVERNO DOS OUTROS</a:t>
            </a:r>
            <a:endParaRPr lang="pt-BR" b="1" dirty="0">
              <a:solidFill>
                <a:schemeClr val="tx1"/>
              </a:solidFill>
            </a:endParaRPr>
          </a:p>
        </p:txBody>
      </p:sp>
      <p:sp>
        <p:nvSpPr>
          <p:cNvPr id="3" name="Espaço Reservado para Conteúdo 2"/>
          <p:cNvSpPr>
            <a:spLocks noGrp="1"/>
          </p:cNvSpPr>
          <p:nvPr>
            <p:ph sz="half" idx="2"/>
          </p:nvPr>
        </p:nvSpPr>
        <p:spPr>
          <a:xfrm>
            <a:off x="1097280" y="3113674"/>
            <a:ext cx="4937760" cy="2183027"/>
          </a:xfrm>
        </p:spPr>
        <p:txBody>
          <a:bodyPr>
            <a:normAutofit fontScale="92500" lnSpcReduction="20000"/>
          </a:bodyPr>
          <a:lstStyle/>
          <a:p>
            <a:pPr algn="just"/>
            <a:r>
              <a:rPr lang="pt-BR" dirty="0"/>
              <a:t>Estratégias disciplinares que agem sobre o corpo do </a:t>
            </a:r>
            <a:r>
              <a:rPr lang="pt-BR" dirty="0" smtClean="0"/>
              <a:t>sujeito;</a:t>
            </a:r>
            <a:endParaRPr lang="pt-BR" dirty="0"/>
          </a:p>
          <a:p>
            <a:pPr algn="just"/>
            <a:r>
              <a:rPr lang="pt-BR" dirty="0" smtClean="0"/>
              <a:t>Encaminhamento dos alunos para uma variedade de atendimentos especializados;</a:t>
            </a:r>
          </a:p>
          <a:p>
            <a:pPr algn="just"/>
            <a:r>
              <a:rPr lang="pt-BR" dirty="0" smtClean="0"/>
              <a:t>Uso exacerbado de medicamentos como forma de conter o sujeito;</a:t>
            </a:r>
          </a:p>
          <a:p>
            <a:pPr algn="just"/>
            <a:r>
              <a:rPr lang="pt-BR" dirty="0" smtClean="0"/>
              <a:t>Orientações e prevenções da anormalidade;</a:t>
            </a:r>
          </a:p>
        </p:txBody>
      </p:sp>
      <p:sp>
        <p:nvSpPr>
          <p:cNvPr id="5" name="Espaço Reservado para Texto 4"/>
          <p:cNvSpPr>
            <a:spLocks noGrp="1"/>
          </p:cNvSpPr>
          <p:nvPr>
            <p:ph type="body" sz="quarter" idx="3"/>
          </p:nvPr>
        </p:nvSpPr>
        <p:spPr>
          <a:xfrm>
            <a:off x="6601803" y="2195244"/>
            <a:ext cx="4937760" cy="460543"/>
          </a:xfrm>
        </p:spPr>
        <p:txBody>
          <a:bodyPr>
            <a:normAutofit fontScale="85000" lnSpcReduction="10000"/>
          </a:bodyPr>
          <a:lstStyle/>
          <a:p>
            <a:pPr algn="ctr"/>
            <a:r>
              <a:rPr lang="pt-BR" b="1" dirty="0" smtClean="0">
                <a:solidFill>
                  <a:schemeClr val="tx1"/>
                </a:solidFill>
              </a:rPr>
              <a:t>SOBRE OS NORMAIS: ÊNFASE NO GOVERNO DE SI</a:t>
            </a:r>
            <a:endParaRPr lang="pt-BR" b="1" dirty="0">
              <a:solidFill>
                <a:schemeClr val="tx1"/>
              </a:solidFill>
            </a:endParaRPr>
          </a:p>
        </p:txBody>
      </p:sp>
      <p:sp>
        <p:nvSpPr>
          <p:cNvPr id="6" name="Espaço Reservado para Conteúdo 5"/>
          <p:cNvSpPr>
            <a:spLocks noGrp="1"/>
          </p:cNvSpPr>
          <p:nvPr>
            <p:ph sz="quarter" idx="4"/>
          </p:nvPr>
        </p:nvSpPr>
        <p:spPr>
          <a:xfrm>
            <a:off x="6672649" y="3048001"/>
            <a:ext cx="4483031" cy="2191035"/>
          </a:xfrm>
        </p:spPr>
        <p:txBody>
          <a:bodyPr>
            <a:normAutofit lnSpcReduction="10000"/>
          </a:bodyPr>
          <a:lstStyle/>
          <a:p>
            <a:pPr algn="just"/>
            <a:r>
              <a:rPr lang="pt-BR" dirty="0" smtClean="0"/>
              <a:t>Propagandas sobre inclusão – MEC, Rede Globo, Fundações, etc.</a:t>
            </a:r>
          </a:p>
          <a:p>
            <a:pPr algn="just"/>
            <a:r>
              <a:rPr lang="pt-BR" dirty="0" smtClean="0"/>
              <a:t>Cartilhas endereçadas aos professores com orientações de como devem agir e de como devem trabalhar as questões da inclusão com os demais alunos;</a:t>
            </a:r>
          </a:p>
          <a:p>
            <a:pPr algn="just"/>
            <a:r>
              <a:rPr lang="pt-BR" dirty="0" smtClean="0"/>
              <a:t>Documentos direcionados às famílias</a:t>
            </a:r>
          </a:p>
          <a:p>
            <a:endParaRPr lang="pt-BR" dirty="0"/>
          </a:p>
        </p:txBody>
      </p:sp>
      <p:cxnSp>
        <p:nvCxnSpPr>
          <p:cNvPr id="10" name="Conector reto 9"/>
          <p:cNvCxnSpPr/>
          <p:nvPr/>
        </p:nvCxnSpPr>
        <p:spPr>
          <a:xfrm>
            <a:off x="6441989" y="1886465"/>
            <a:ext cx="24714" cy="4127157"/>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285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200" b="1" dirty="0" smtClean="0">
                <a:solidFill>
                  <a:srgbClr val="C00000"/>
                </a:solidFill>
              </a:rPr>
              <a:t>Estratégias de normalização sobre os anormais</a:t>
            </a:r>
            <a:endParaRPr lang="pt-BR" sz="4200" b="1" dirty="0">
              <a:solidFill>
                <a:srgbClr val="C00000"/>
              </a:solidFill>
            </a:endParaRPr>
          </a:p>
        </p:txBody>
      </p:sp>
      <p:sp>
        <p:nvSpPr>
          <p:cNvPr id="3" name="Espaço Reservado para Conteúdo 2"/>
          <p:cNvSpPr>
            <a:spLocks noGrp="1"/>
          </p:cNvSpPr>
          <p:nvPr>
            <p:ph idx="1"/>
          </p:nvPr>
        </p:nvSpPr>
        <p:spPr/>
        <p:txBody>
          <a:bodyPr>
            <a:normAutofit/>
          </a:bodyPr>
          <a:lstStyle/>
          <a:p>
            <a:pPr algn="just"/>
            <a:r>
              <a:rPr lang="pt-BR" i="1" dirty="0">
                <a:latin typeface="+mj-lt"/>
              </a:rPr>
              <a:t>São realizados todos os procedimentos possíveis em relação ao aluno: </a:t>
            </a:r>
            <a:r>
              <a:rPr lang="pt-BR" b="1" i="1" dirty="0">
                <a:latin typeface="+mj-lt"/>
              </a:rPr>
              <a:t>encaminhamentos aos atendimentos especializados, participação do aluno em projetos</a:t>
            </a:r>
            <a:r>
              <a:rPr lang="pt-BR" i="1" dirty="0">
                <a:latin typeface="+mj-lt"/>
              </a:rPr>
              <a:t> oferecidos pela escola, acompanhamento de AFA, </a:t>
            </a:r>
            <a:r>
              <a:rPr lang="pt-BR" b="1" i="1" dirty="0">
                <a:latin typeface="+mj-lt"/>
              </a:rPr>
              <a:t>diálogo sistemático com os profissionais </a:t>
            </a:r>
            <a:r>
              <a:rPr lang="pt-BR" i="1" dirty="0">
                <a:latin typeface="+mj-lt"/>
              </a:rPr>
              <a:t>que atendem ao aluno. (8H,2008).</a:t>
            </a:r>
            <a:endParaRPr lang="pt-BR" dirty="0">
              <a:latin typeface="+mj-lt"/>
            </a:endParaRPr>
          </a:p>
          <a:p>
            <a:pPr algn="just"/>
            <a:r>
              <a:rPr lang="pt-BR" dirty="0">
                <a:latin typeface="+mj-lt"/>
              </a:rPr>
              <a:t> </a:t>
            </a:r>
          </a:p>
          <a:p>
            <a:pPr lvl="0" algn="just"/>
            <a:r>
              <a:rPr lang="pt-BR" altLang="pt-BR" i="1" dirty="0">
                <a:solidFill>
                  <a:schemeClr val="tx1"/>
                </a:solidFill>
                <a:latin typeface="+mj-lt"/>
                <a:ea typeface="Times New Roman" panose="02020603050405020304" pitchFamily="18" charset="0"/>
              </a:rPr>
              <a:t>A escola desde o ingresso do aluno teve papel importante auxiliando a mãe a levá-lo à especialistas e a mantê-lo nesses atendimentos (4F,2008).</a:t>
            </a:r>
            <a:endParaRPr lang="pt-BR" altLang="pt-BR" sz="3600" dirty="0">
              <a:solidFill>
                <a:schemeClr val="tx1"/>
              </a:solidFill>
              <a:latin typeface="+mj-lt"/>
            </a:endParaRPr>
          </a:p>
          <a:p>
            <a:endParaRPr lang="pt-BR" i="1" dirty="0" smtClean="0">
              <a:latin typeface="+mj-lt"/>
            </a:endParaRPr>
          </a:p>
          <a:p>
            <a:r>
              <a:rPr lang="pt-BR" i="1" dirty="0" smtClean="0">
                <a:latin typeface="+mj-lt"/>
              </a:rPr>
              <a:t>Eu </a:t>
            </a:r>
            <a:r>
              <a:rPr lang="pt-BR" i="1" dirty="0">
                <a:latin typeface="+mj-lt"/>
              </a:rPr>
              <a:t>acho que ele precisa de um remedinho. Ele é muito agitado, o nível de ansiedade dele é muito grande. Se ele tomasse um remédio acredito que ele ia se acalmar, conseguir se concentrar melhor e com isso aprender melhor. (Entrevista, 2B).</a:t>
            </a:r>
            <a:endParaRPr lang="pt-BR" dirty="0">
              <a:latin typeface="+mj-lt"/>
            </a:endParaRPr>
          </a:p>
          <a:p>
            <a:endParaRPr lang="pt-BR" dirty="0">
              <a:latin typeface="+mj-lt"/>
            </a:endParaRPr>
          </a:p>
        </p:txBody>
      </p:sp>
    </p:spTree>
    <p:extLst>
      <p:ext uri="{BB962C8B-B14F-4D97-AF65-F5344CB8AC3E}">
        <p14:creationId xmlns:p14="http://schemas.microsoft.com/office/powerpoint/2010/main" val="2715966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200" b="1" dirty="0" smtClean="0">
                <a:solidFill>
                  <a:srgbClr val="C00000"/>
                </a:solidFill>
              </a:rPr>
              <a:t>Subjetivação dos sujeitos normais</a:t>
            </a:r>
            <a:endParaRPr lang="pt-BR" sz="4200" b="1" dirty="0">
              <a:solidFill>
                <a:srgbClr val="C00000"/>
              </a:solidFill>
            </a:endParaRPr>
          </a:p>
        </p:txBody>
      </p:sp>
      <p:sp>
        <p:nvSpPr>
          <p:cNvPr id="3" name="Espaço Reservado para Conteúdo 2"/>
          <p:cNvSpPr>
            <a:spLocks noGrp="1"/>
          </p:cNvSpPr>
          <p:nvPr>
            <p:ph idx="1"/>
          </p:nvPr>
        </p:nvSpPr>
        <p:spPr>
          <a:xfrm>
            <a:off x="1097280" y="1876167"/>
            <a:ext cx="9965636" cy="3857369"/>
          </a:xfrm>
        </p:spPr>
        <p:txBody>
          <a:bodyPr>
            <a:normAutofit/>
          </a:bodyPr>
          <a:lstStyle/>
          <a:p>
            <a:pPr algn="just"/>
            <a:r>
              <a:rPr lang="pt-BR" dirty="0"/>
              <a:t>Para a educadora, na escola inclusiva, professores e alunos aprendem uma lição que dificilmente a vida ensina: </a:t>
            </a:r>
            <a:r>
              <a:rPr lang="pt-BR" b="1" dirty="0"/>
              <a:t>respeitar as diferenças</a:t>
            </a:r>
            <a:r>
              <a:rPr lang="pt-BR" dirty="0"/>
              <a:t>. </a:t>
            </a:r>
            <a:r>
              <a:rPr lang="pt-BR" b="1" dirty="0"/>
              <a:t>Esse é o primeiro passo para construir uma sociedade mais justa. </a:t>
            </a:r>
            <a:r>
              <a:rPr lang="pt-BR" dirty="0"/>
              <a:t>(Revista Nova Escola, 2005, p. 24</a:t>
            </a:r>
            <a:r>
              <a:rPr lang="pt-BR" dirty="0" smtClean="0"/>
              <a:t>).</a:t>
            </a:r>
          </a:p>
          <a:p>
            <a:pPr algn="just"/>
            <a:r>
              <a:rPr lang="pt-BR" dirty="0"/>
              <a:t>Antes de se iniciar um trabalho com alunos com deficiência em classes comuns do sistema regular de ensino, é necessário que </a:t>
            </a:r>
            <a:r>
              <a:rPr lang="pt-BR" b="1" dirty="0"/>
              <a:t>se desenvolva um trabalho de sensibilização e acolhimento para a convivência na diversidade</a:t>
            </a:r>
            <a:r>
              <a:rPr lang="pt-BR" dirty="0"/>
              <a:t> com os demais alunos, enfatizando a importância das diferenças entre indivíduos, de maneira </a:t>
            </a:r>
            <a:r>
              <a:rPr lang="pt-BR" dirty="0" smtClean="0"/>
              <a:t>geral. (BRASIL, 2005, p.6).</a:t>
            </a:r>
          </a:p>
          <a:p>
            <a:pPr algn="just"/>
            <a:r>
              <a:rPr lang="pt-BR" i="1" dirty="0" smtClean="0"/>
              <a:t>O </a:t>
            </a:r>
            <a:r>
              <a:rPr lang="pt-BR" b="1" i="1" dirty="0" smtClean="0"/>
              <a:t>papel da inclusão é de conscientizar </a:t>
            </a:r>
            <a:r>
              <a:rPr lang="pt-BR" i="1" dirty="0"/>
              <a:t>e integrar alunos professores e familiares. (EF2, 2014)</a:t>
            </a:r>
            <a:endParaRPr lang="pt-BR" dirty="0"/>
          </a:p>
          <a:p>
            <a:pPr algn="just"/>
            <a:r>
              <a:rPr lang="pt-BR" i="1" dirty="0"/>
              <a:t> </a:t>
            </a:r>
            <a:r>
              <a:rPr lang="pt-BR" i="1" dirty="0" smtClean="0"/>
              <a:t>Esse </a:t>
            </a:r>
            <a:r>
              <a:rPr lang="pt-BR" i="1" dirty="0"/>
              <a:t>termo incluir é um termo que deveria fazer parte de toda a turma, de toda a sala de aula. De tu incluir, de tu colocar todos eles juntos né, </a:t>
            </a:r>
            <a:r>
              <a:rPr lang="pt-BR" b="1" i="1" dirty="0"/>
              <a:t>de tu fazer essa coisa de aceitação de uns com os outros, isso é o que eu vejo de inclusão</a:t>
            </a:r>
            <a:r>
              <a:rPr lang="pt-BR" dirty="0"/>
              <a:t>. (</a:t>
            </a:r>
            <a:r>
              <a:rPr lang="pt-BR" dirty="0" smtClean="0"/>
              <a:t>PF2, 2014)</a:t>
            </a:r>
            <a:endParaRPr lang="pt-BR" dirty="0"/>
          </a:p>
          <a:p>
            <a:pPr algn="just"/>
            <a:endParaRPr lang="pt-BR" dirty="0"/>
          </a:p>
          <a:p>
            <a:pPr lvl="1" algn="just"/>
            <a:endParaRPr lang="pt-BR" dirty="0" smtClean="0"/>
          </a:p>
        </p:txBody>
      </p:sp>
      <p:sp>
        <p:nvSpPr>
          <p:cNvPr id="4" name="Seta em curva para a direita 3"/>
          <p:cNvSpPr/>
          <p:nvPr/>
        </p:nvSpPr>
        <p:spPr>
          <a:xfrm>
            <a:off x="411892" y="3418703"/>
            <a:ext cx="543698" cy="106268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CaixaDeTexto 4"/>
          <p:cNvSpPr txBox="1"/>
          <p:nvPr/>
        </p:nvSpPr>
        <p:spPr>
          <a:xfrm>
            <a:off x="957237" y="5618207"/>
            <a:ext cx="10338486" cy="646331"/>
          </a:xfrm>
          <a:prstGeom prst="rect">
            <a:avLst/>
          </a:prstGeom>
          <a:solidFill>
            <a:schemeClr val="accent6"/>
          </a:solidFill>
        </p:spPr>
        <p:txBody>
          <a:bodyPr wrap="square" rtlCol="0">
            <a:spAutoFit/>
          </a:bodyPr>
          <a:lstStyle/>
          <a:p>
            <a:pPr algn="ctr"/>
            <a:r>
              <a:rPr lang="pt-BR" dirty="0" smtClean="0"/>
              <a:t>Os conceitos de poder disciplinar ou de </a:t>
            </a:r>
            <a:r>
              <a:rPr lang="pt-BR" dirty="0" err="1" smtClean="0"/>
              <a:t>biopolítica</a:t>
            </a:r>
            <a:r>
              <a:rPr lang="pt-BR" dirty="0" smtClean="0"/>
              <a:t> não dão conta de analisar tais processos Por isso autores contemporâneos criam outras noções tais como </a:t>
            </a:r>
            <a:r>
              <a:rPr lang="pt-BR" i="1" dirty="0" err="1" smtClean="0"/>
              <a:t>noopolítica</a:t>
            </a:r>
            <a:r>
              <a:rPr lang="pt-BR" dirty="0" smtClean="0"/>
              <a:t> (</a:t>
            </a:r>
            <a:r>
              <a:rPr lang="pt-BR" dirty="0" err="1" smtClean="0"/>
              <a:t>Lazzarato</a:t>
            </a:r>
            <a:r>
              <a:rPr lang="pt-BR" dirty="0" smtClean="0"/>
              <a:t>) ou </a:t>
            </a:r>
            <a:r>
              <a:rPr lang="pt-BR" i="1" dirty="0" err="1" smtClean="0"/>
              <a:t>ethopolítica</a:t>
            </a:r>
            <a:r>
              <a:rPr lang="pt-BR" dirty="0" smtClean="0"/>
              <a:t> (Rose).</a:t>
            </a:r>
            <a:endParaRPr lang="pt-BR" dirty="0"/>
          </a:p>
        </p:txBody>
      </p:sp>
    </p:spTree>
    <p:extLst>
      <p:ext uri="{BB962C8B-B14F-4D97-AF65-F5344CB8AC3E}">
        <p14:creationId xmlns:p14="http://schemas.microsoft.com/office/powerpoint/2010/main" val="509566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rgbClr val="C00000"/>
                </a:solidFill>
              </a:rPr>
              <a:t>Subjetivação como dobra</a:t>
            </a:r>
            <a:endParaRPr lang="pt-BR" b="1" dirty="0">
              <a:solidFill>
                <a:srgbClr val="C00000"/>
              </a:solidFill>
            </a:endParaRPr>
          </a:p>
        </p:txBody>
      </p:sp>
      <p:sp>
        <p:nvSpPr>
          <p:cNvPr id="3" name="Espaço Reservado para Conteúdo 2"/>
          <p:cNvSpPr>
            <a:spLocks noGrp="1"/>
          </p:cNvSpPr>
          <p:nvPr>
            <p:ph idx="1"/>
          </p:nvPr>
        </p:nvSpPr>
        <p:spPr>
          <a:xfrm>
            <a:off x="1097280" y="1845733"/>
            <a:ext cx="10058400" cy="4423262"/>
          </a:xfrm>
        </p:spPr>
        <p:txBody>
          <a:bodyPr>
            <a:normAutofit/>
          </a:bodyPr>
          <a:lstStyle/>
          <a:p>
            <a:pPr algn="just">
              <a:defRPr/>
            </a:pPr>
            <a:r>
              <a:rPr lang="pt-BR" dirty="0" smtClean="0"/>
              <a:t>A memória, os pensamentos, as crenças, os valores, o </a:t>
            </a:r>
            <a:r>
              <a:rPr lang="pt-BR" i="1" dirty="0" err="1" smtClean="0"/>
              <a:t>ethos</a:t>
            </a:r>
            <a:r>
              <a:rPr lang="pt-BR" dirty="0" smtClean="0"/>
              <a:t>, a alma =  a subjetividade</a:t>
            </a:r>
          </a:p>
          <a:p>
            <a:pPr algn="just">
              <a:defRPr/>
            </a:pPr>
            <a:endParaRPr lang="pt-BR" dirty="0" smtClean="0"/>
          </a:p>
          <a:p>
            <a:pPr algn="just">
              <a:defRPr/>
            </a:pPr>
            <a:endParaRPr lang="pt-BR" dirty="0"/>
          </a:p>
          <a:p>
            <a:pPr algn="just">
              <a:defRPr/>
            </a:pPr>
            <a:endParaRPr lang="pt-BR" dirty="0" smtClean="0"/>
          </a:p>
          <a:p>
            <a:pPr algn="just">
              <a:defRPr/>
            </a:pPr>
            <a:r>
              <a:rPr lang="pt-BR" dirty="0" smtClean="0"/>
              <a:t>Deleuze </a:t>
            </a:r>
            <a:r>
              <a:rPr lang="pt-BR" dirty="0"/>
              <a:t>(2005, p.104) diz que “o lado de fora não é um limite fixo, mas uma matéria móvel, animada de movimentos, de pregas e de dobras que constituem um lado de dentro: </a:t>
            </a:r>
            <a:r>
              <a:rPr lang="pt-BR" b="1" dirty="0"/>
              <a:t>nada além do lado de fora, mas exatamente o lado de dentro do lado de </a:t>
            </a:r>
            <a:r>
              <a:rPr lang="pt-BR" b="1" dirty="0" smtClean="0"/>
              <a:t>fora”.</a:t>
            </a:r>
            <a:endParaRPr lang="pt-BR" b="1" dirty="0"/>
          </a:p>
          <a:p>
            <a:pPr algn="just">
              <a:defRPr/>
            </a:pPr>
            <a:r>
              <a:rPr lang="pt-BR" dirty="0"/>
              <a:t>A dobra de Deleuze nada mais é que a prega que dá uma curvatura ao lado de fora e constitui o lado de dentro. O dentro será sempre o forro do fora; o lado de dentro sempre foi a dobra de um lado de fora pressuposto</a:t>
            </a:r>
            <a:r>
              <a:rPr lang="pt-BR" dirty="0" smtClean="0"/>
              <a:t>.</a:t>
            </a:r>
          </a:p>
          <a:p>
            <a:pPr algn="just">
              <a:defRPr/>
            </a:pPr>
            <a:r>
              <a:rPr lang="pt-BR" dirty="0" smtClean="0"/>
              <a:t>A </a:t>
            </a:r>
            <a:r>
              <a:rPr lang="pt-BR" dirty="0"/>
              <a:t>subjetivação, então, se faz por dobra!</a:t>
            </a:r>
          </a:p>
          <a:p>
            <a:endParaRPr lang="pt-BR" altLang="pt-BR" dirty="0" smtClean="0"/>
          </a:p>
          <a:p>
            <a:endParaRPr lang="pt-BR" altLang="pt-BR" dirty="0"/>
          </a:p>
          <a:p>
            <a:endParaRPr lang="pt-BR" dirty="0"/>
          </a:p>
        </p:txBody>
      </p:sp>
      <p:sp>
        <p:nvSpPr>
          <p:cNvPr id="9" name="Forma livre 8"/>
          <p:cNvSpPr/>
          <p:nvPr/>
        </p:nvSpPr>
        <p:spPr>
          <a:xfrm>
            <a:off x="4484683" y="2537413"/>
            <a:ext cx="3048001" cy="714484"/>
          </a:xfrm>
          <a:custGeom>
            <a:avLst/>
            <a:gdLst>
              <a:gd name="connsiteX0" fmla="*/ 0 w 1812324"/>
              <a:gd name="connsiteY0" fmla="*/ 14268 h 533594"/>
              <a:gd name="connsiteX1" fmla="*/ 741405 w 1812324"/>
              <a:gd name="connsiteY1" fmla="*/ 14268 h 533594"/>
              <a:gd name="connsiteX2" fmla="*/ 790832 w 1812324"/>
              <a:gd name="connsiteY2" fmla="*/ 162549 h 533594"/>
              <a:gd name="connsiteX3" fmla="*/ 510745 w 1812324"/>
              <a:gd name="connsiteY3" fmla="*/ 327305 h 533594"/>
              <a:gd name="connsiteX4" fmla="*/ 395416 w 1812324"/>
              <a:gd name="connsiteY4" fmla="*/ 434397 h 533594"/>
              <a:gd name="connsiteX5" fmla="*/ 395416 w 1812324"/>
              <a:gd name="connsiteY5" fmla="*/ 492062 h 533594"/>
              <a:gd name="connsiteX6" fmla="*/ 469556 w 1812324"/>
              <a:gd name="connsiteY6" fmla="*/ 525014 h 533594"/>
              <a:gd name="connsiteX7" fmla="*/ 848497 w 1812324"/>
              <a:gd name="connsiteY7" fmla="*/ 533251 h 533594"/>
              <a:gd name="connsiteX8" fmla="*/ 1540475 w 1812324"/>
              <a:gd name="connsiteY8" fmla="*/ 516776 h 533594"/>
              <a:gd name="connsiteX9" fmla="*/ 1581664 w 1812324"/>
              <a:gd name="connsiteY9" fmla="*/ 401446 h 533594"/>
              <a:gd name="connsiteX10" fmla="*/ 1252151 w 1812324"/>
              <a:gd name="connsiteY10" fmla="*/ 162549 h 533594"/>
              <a:gd name="connsiteX11" fmla="*/ 1219200 w 1812324"/>
              <a:gd name="connsiteY11" fmla="*/ 38981 h 533594"/>
              <a:gd name="connsiteX12" fmla="*/ 1812324 w 1812324"/>
              <a:gd name="connsiteY12" fmla="*/ 14268 h 533594"/>
              <a:gd name="connsiteX13" fmla="*/ 1812324 w 1812324"/>
              <a:gd name="connsiteY13" fmla="*/ 14268 h 53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812324" h="533594">
                <a:moveTo>
                  <a:pt x="0" y="14268"/>
                </a:moveTo>
                <a:cubicBezTo>
                  <a:pt x="304800" y="1911"/>
                  <a:pt x="609600" y="-10445"/>
                  <a:pt x="741405" y="14268"/>
                </a:cubicBezTo>
                <a:cubicBezTo>
                  <a:pt x="873210" y="38981"/>
                  <a:pt x="829275" y="110376"/>
                  <a:pt x="790832" y="162549"/>
                </a:cubicBezTo>
                <a:cubicBezTo>
                  <a:pt x="752389" y="214722"/>
                  <a:pt x="576648" y="281997"/>
                  <a:pt x="510745" y="327305"/>
                </a:cubicBezTo>
                <a:cubicBezTo>
                  <a:pt x="444842" y="372613"/>
                  <a:pt x="414638" y="406937"/>
                  <a:pt x="395416" y="434397"/>
                </a:cubicBezTo>
                <a:cubicBezTo>
                  <a:pt x="376194" y="461857"/>
                  <a:pt x="383059" y="476959"/>
                  <a:pt x="395416" y="492062"/>
                </a:cubicBezTo>
                <a:cubicBezTo>
                  <a:pt x="407773" y="507165"/>
                  <a:pt x="394043" y="518149"/>
                  <a:pt x="469556" y="525014"/>
                </a:cubicBezTo>
                <a:cubicBezTo>
                  <a:pt x="545070" y="531879"/>
                  <a:pt x="670011" y="534624"/>
                  <a:pt x="848497" y="533251"/>
                </a:cubicBezTo>
                <a:cubicBezTo>
                  <a:pt x="1026983" y="531878"/>
                  <a:pt x="1418281" y="538743"/>
                  <a:pt x="1540475" y="516776"/>
                </a:cubicBezTo>
                <a:cubicBezTo>
                  <a:pt x="1662669" y="494809"/>
                  <a:pt x="1629718" y="460484"/>
                  <a:pt x="1581664" y="401446"/>
                </a:cubicBezTo>
                <a:cubicBezTo>
                  <a:pt x="1533610" y="342408"/>
                  <a:pt x="1312562" y="222960"/>
                  <a:pt x="1252151" y="162549"/>
                </a:cubicBezTo>
                <a:cubicBezTo>
                  <a:pt x="1191740" y="102138"/>
                  <a:pt x="1125838" y="63694"/>
                  <a:pt x="1219200" y="38981"/>
                </a:cubicBezTo>
                <a:cubicBezTo>
                  <a:pt x="1312562" y="14268"/>
                  <a:pt x="1812324" y="14268"/>
                  <a:pt x="1812324" y="14268"/>
                </a:cubicBezTo>
                <a:lnTo>
                  <a:pt x="1812324" y="14268"/>
                </a:lnTo>
              </a:path>
            </a:pathLst>
          </a:cu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ln w="57150">
                <a:solidFill>
                  <a:schemeClr val="tx1"/>
                </a:solidFill>
              </a:ln>
            </a:endParaRPr>
          </a:p>
        </p:txBody>
      </p:sp>
      <p:sp>
        <p:nvSpPr>
          <p:cNvPr id="10" name="CaixaDeTexto 9"/>
          <p:cNvSpPr txBox="1"/>
          <p:nvPr/>
        </p:nvSpPr>
        <p:spPr>
          <a:xfrm>
            <a:off x="5544064" y="2894655"/>
            <a:ext cx="1425147" cy="323165"/>
          </a:xfrm>
          <a:prstGeom prst="rect">
            <a:avLst/>
          </a:prstGeom>
          <a:noFill/>
        </p:spPr>
        <p:txBody>
          <a:bodyPr wrap="square" rtlCol="0">
            <a:spAutoFit/>
          </a:bodyPr>
          <a:lstStyle/>
          <a:p>
            <a:r>
              <a:rPr lang="pt-BR" sz="1500" cap="all" dirty="0" smtClean="0"/>
              <a:t>interioridade</a:t>
            </a:r>
            <a:endParaRPr lang="pt-BR" sz="1500" cap="all" dirty="0"/>
          </a:p>
        </p:txBody>
      </p:sp>
      <p:sp>
        <p:nvSpPr>
          <p:cNvPr id="11" name="Seta dobrada para cima 10"/>
          <p:cNvSpPr/>
          <p:nvPr/>
        </p:nvSpPr>
        <p:spPr>
          <a:xfrm rot="5400000" flipV="1">
            <a:off x="8212503" y="2135148"/>
            <a:ext cx="739358" cy="1034672"/>
          </a:xfrm>
          <a:prstGeom prst="bentUpArrow">
            <a:avLst>
              <a:gd name="adj1" fmla="val 20722"/>
              <a:gd name="adj2" fmla="val 22148"/>
              <a:gd name="adj3" fmla="val 25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836531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Para finalizar...</a:t>
            </a:r>
            <a:endParaRPr lang="pt-BR" dirty="0"/>
          </a:p>
        </p:txBody>
      </p:sp>
      <p:sp>
        <p:nvSpPr>
          <p:cNvPr id="3" name="Espaço Reservado para Conteúdo 2"/>
          <p:cNvSpPr>
            <a:spLocks noGrp="1"/>
          </p:cNvSpPr>
          <p:nvPr>
            <p:ph idx="1"/>
          </p:nvPr>
        </p:nvSpPr>
        <p:spPr/>
        <p:txBody>
          <a:bodyPr>
            <a:normAutofit/>
          </a:bodyPr>
          <a:lstStyle/>
          <a:p>
            <a:pPr algn="just"/>
            <a:r>
              <a:rPr lang="pt-BR" dirty="0" smtClean="0"/>
              <a:t>Podemos argumentar então que a partir do momento em que a inclusão por circulação se constitui como um imperativo do nosso tempo, não basta apenas agirmos sobre os sujeitos anormais por meio de técnicas de dominação (governo de uns sobre os outros) que operam por meio das disciplinas e das </a:t>
            </a:r>
            <a:r>
              <a:rPr lang="pt-BR" dirty="0" err="1" smtClean="0"/>
              <a:t>biopolíticas</a:t>
            </a:r>
            <a:r>
              <a:rPr lang="pt-BR" dirty="0" smtClean="0"/>
              <a:t> para normalizar e gerenciar possíveis riscos que a anormalidade pode causar a população. Além disso, se torna necessário agir sobre os próprios sujeitos normais, subjetivando-os aos discursos de aceitação, respeito e tolerância para com a diferença a fim de exercer um modulação das suas formas de ser e agir, </a:t>
            </a:r>
            <a:r>
              <a:rPr lang="pt-BR" dirty="0"/>
              <a:t>deixando-os aptos e capazes de conviver harmoniosamente com a diferença.</a:t>
            </a:r>
            <a:r>
              <a:rPr lang="pt-BR" dirty="0" smtClean="0"/>
              <a:t> </a:t>
            </a:r>
          </a:p>
          <a:p>
            <a:pPr algn="just"/>
            <a:r>
              <a:rPr lang="pt-BR" dirty="0" smtClean="0"/>
              <a:t>Assim, todos </a:t>
            </a:r>
            <a:r>
              <a:rPr lang="pt-BR" dirty="0"/>
              <a:t>devem se subjetivar ao imperativo da inclusão/circulação e é ai que vemos operar, não tanto um poder disciplinar, ou uma </a:t>
            </a:r>
            <a:r>
              <a:rPr lang="pt-BR" dirty="0" err="1" smtClean="0"/>
              <a:t>biopolítica</a:t>
            </a:r>
            <a:r>
              <a:rPr lang="pt-BR" dirty="0" smtClean="0"/>
              <a:t> (governo de uns sobre os outros), </a:t>
            </a:r>
            <a:r>
              <a:rPr lang="pt-BR" dirty="0"/>
              <a:t>mas </a:t>
            </a:r>
            <a:r>
              <a:rPr lang="pt-BR" dirty="0" smtClean="0"/>
              <a:t>processos de subjetivação (governo do sujeito sobre si mesmo) levados a cabo por meio de estratégias </a:t>
            </a:r>
            <a:r>
              <a:rPr lang="pt-BR" dirty="0" err="1" smtClean="0"/>
              <a:t>noopolíticas</a:t>
            </a:r>
            <a:r>
              <a:rPr lang="pt-BR" dirty="0" smtClean="0"/>
              <a:t> e </a:t>
            </a:r>
            <a:r>
              <a:rPr lang="pt-BR" dirty="0" err="1" smtClean="0"/>
              <a:t>ethopolíticas</a:t>
            </a:r>
            <a:r>
              <a:rPr lang="pt-BR" dirty="0" smtClean="0"/>
              <a:t>, responsáveis </a:t>
            </a:r>
            <a:r>
              <a:rPr lang="pt-BR" dirty="0"/>
              <a:t>por produzir </a:t>
            </a:r>
            <a:r>
              <a:rPr lang="pt-BR" dirty="0" smtClean="0"/>
              <a:t>uma </a:t>
            </a:r>
            <a:r>
              <a:rPr lang="pt-BR" b="1" dirty="0" smtClean="0"/>
              <a:t>alma inclusiva </a:t>
            </a:r>
            <a:r>
              <a:rPr lang="pt-BR" dirty="0"/>
              <a:t>em cada um de nós</a:t>
            </a:r>
            <a:r>
              <a:rPr lang="pt-BR" dirty="0" smtClean="0"/>
              <a:t>. </a:t>
            </a:r>
          </a:p>
          <a:p>
            <a:endParaRPr lang="pt-BR" dirty="0"/>
          </a:p>
        </p:txBody>
      </p:sp>
    </p:spTree>
    <p:extLst>
      <p:ext uri="{BB962C8B-B14F-4D97-AF65-F5344CB8AC3E}">
        <p14:creationId xmlns:p14="http://schemas.microsoft.com/office/powerpoint/2010/main" val="3726977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chemeClr val="accent2"/>
                </a:solidFill>
              </a:rPr>
              <a:t>ARGUMENTO CENTRAL</a:t>
            </a:r>
            <a:endParaRPr lang="pt-BR" b="1" dirty="0">
              <a:solidFill>
                <a:schemeClr val="accent2"/>
              </a:solidFill>
            </a:endParaRPr>
          </a:p>
        </p:txBody>
      </p:sp>
      <p:sp>
        <p:nvSpPr>
          <p:cNvPr id="3" name="Espaço Reservado para Conteúdo 2"/>
          <p:cNvSpPr>
            <a:spLocks noGrp="1"/>
          </p:cNvSpPr>
          <p:nvPr>
            <p:ph idx="1"/>
          </p:nvPr>
        </p:nvSpPr>
        <p:spPr>
          <a:xfrm>
            <a:off x="1143000" y="2057400"/>
            <a:ext cx="9872871" cy="2259227"/>
          </a:xfrm>
        </p:spPr>
        <p:txBody>
          <a:bodyPr>
            <a:noAutofit/>
          </a:bodyPr>
          <a:lstStyle/>
          <a:p>
            <a:pPr algn="just"/>
            <a:r>
              <a:rPr lang="pt-BR" sz="2900" dirty="0"/>
              <a:t>G</a:t>
            </a:r>
            <a:r>
              <a:rPr lang="pt-BR" sz="2900" dirty="0" smtClean="0"/>
              <a:t>ostaria </a:t>
            </a:r>
            <a:r>
              <a:rPr lang="pt-BR" sz="2900" dirty="0"/>
              <a:t>de argumentar que estamos vivendo em nosso presente a emergência de novas formas de governamento que operam não mais por meio da exclusão ou da reclusão dos sujeitos em instituições de confinamento, mas por meio de um processo de inclusão que se sustenta na circulação dos sujeitos pelo espaço aberto, exigindo assim novas estratégias que atuem na modulação da conduta de todos aqueles que devem transitar ao ar livre e, talvez, muito intensamente, sobre os próprios sujeitos normais. </a:t>
            </a:r>
          </a:p>
        </p:txBody>
      </p:sp>
    </p:spTree>
    <p:extLst>
      <p:ext uri="{BB962C8B-B14F-4D97-AF65-F5344CB8AC3E}">
        <p14:creationId xmlns:p14="http://schemas.microsoft.com/office/powerpoint/2010/main" val="271688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1504" y="93948"/>
            <a:ext cx="8928992" cy="1066800"/>
          </a:xfrm>
        </p:spPr>
        <p:txBody>
          <a:bodyPr>
            <a:noAutofit/>
          </a:bodyPr>
          <a:lstStyle/>
          <a:p>
            <a:pPr algn="ctr"/>
            <a:r>
              <a:rPr lang="pt-BR" sz="4200" b="1" dirty="0">
                <a:solidFill>
                  <a:schemeClr val="accent2"/>
                </a:solidFill>
              </a:rPr>
              <a:t>TRÊS MOMENTOS HISTÓRICOS:</a:t>
            </a:r>
          </a:p>
        </p:txBody>
      </p:sp>
      <p:sp>
        <p:nvSpPr>
          <p:cNvPr id="3" name="Espaço Reservado para Conteúdo 2"/>
          <p:cNvSpPr>
            <a:spLocks noGrp="1"/>
          </p:cNvSpPr>
          <p:nvPr>
            <p:ph idx="1"/>
          </p:nvPr>
        </p:nvSpPr>
        <p:spPr>
          <a:xfrm>
            <a:off x="1169772" y="1916833"/>
            <a:ext cx="8454619" cy="4190999"/>
          </a:xfrm>
        </p:spPr>
        <p:txBody>
          <a:bodyPr>
            <a:normAutofit lnSpcReduction="10000"/>
          </a:bodyPr>
          <a:lstStyle/>
          <a:p>
            <a:pPr lvl="0" algn="just"/>
            <a:endParaRPr lang="pt-BR" b="1" dirty="0" smtClean="0">
              <a:solidFill>
                <a:srgbClr val="990000"/>
              </a:solidFill>
            </a:endParaRPr>
          </a:p>
          <a:p>
            <a:pPr lvl="0" algn="just"/>
            <a:r>
              <a:rPr lang="pt-BR" b="1" dirty="0" smtClean="0">
                <a:solidFill>
                  <a:srgbClr val="990000"/>
                </a:solidFill>
              </a:rPr>
              <a:t>Antiguidade </a:t>
            </a:r>
            <a:r>
              <a:rPr lang="pt-BR" b="1" dirty="0">
                <a:solidFill>
                  <a:srgbClr val="990000"/>
                </a:solidFill>
              </a:rPr>
              <a:t>e Idade </a:t>
            </a:r>
            <a:r>
              <a:rPr lang="pt-BR" b="1" dirty="0" smtClean="0">
                <a:solidFill>
                  <a:srgbClr val="990000"/>
                </a:solidFill>
              </a:rPr>
              <a:t>Média:</a:t>
            </a:r>
            <a:r>
              <a:rPr lang="pt-BR" dirty="0"/>
              <a:t> práticas de exclusão por meio da eliminação ou da segregação do corpo anormal. </a:t>
            </a:r>
            <a:endParaRPr lang="pt-BR" dirty="0" smtClean="0"/>
          </a:p>
          <a:p>
            <a:pPr lvl="0" algn="just"/>
            <a:endParaRPr lang="pt-BR" dirty="0" smtClean="0"/>
          </a:p>
          <a:p>
            <a:pPr lvl="0" algn="just"/>
            <a:endParaRPr lang="pt-BR" dirty="0" smtClean="0"/>
          </a:p>
          <a:p>
            <a:pPr algn="just"/>
            <a:r>
              <a:rPr lang="pt-BR" b="1" dirty="0" smtClean="0">
                <a:solidFill>
                  <a:srgbClr val="990000"/>
                </a:solidFill>
              </a:rPr>
              <a:t>Modernidade: </a:t>
            </a:r>
            <a:r>
              <a:rPr lang="pt-BR" dirty="0" smtClean="0"/>
              <a:t>práticas </a:t>
            </a:r>
            <a:r>
              <a:rPr lang="pt-BR" dirty="0"/>
              <a:t>de inclusão por reclusão, ou seja, os processos de institucionalização do corpo anormal desenvolvidos pela sociedade disciplinar. </a:t>
            </a:r>
            <a:r>
              <a:rPr lang="pt-BR" dirty="0" smtClean="0">
                <a:solidFill>
                  <a:schemeClr val="tx1"/>
                </a:solidFill>
              </a:rPr>
              <a:t>                                                           </a:t>
            </a:r>
            <a:endParaRPr lang="pt-BR" dirty="0">
              <a:solidFill>
                <a:schemeClr val="tx1"/>
              </a:solidFill>
            </a:endParaRPr>
          </a:p>
          <a:p>
            <a:pPr lvl="0" algn="just"/>
            <a:endParaRPr lang="pt-BR" b="1" dirty="0" smtClean="0">
              <a:solidFill>
                <a:srgbClr val="990000"/>
              </a:solidFill>
            </a:endParaRPr>
          </a:p>
          <a:p>
            <a:pPr algn="just"/>
            <a:r>
              <a:rPr lang="pt-BR" b="1" dirty="0" smtClean="0">
                <a:solidFill>
                  <a:srgbClr val="990000"/>
                </a:solidFill>
              </a:rPr>
              <a:t>Contemporaneidade: </a:t>
            </a:r>
            <a:r>
              <a:rPr lang="pt-BR" dirty="0" smtClean="0"/>
              <a:t>práticas </a:t>
            </a:r>
            <a:r>
              <a:rPr lang="pt-BR" dirty="0"/>
              <a:t>de inclusão por circulação, as quais exigem novas estratégias de condução das condutas dos sujeitos para que possam circular no espaço aberto. </a:t>
            </a:r>
          </a:p>
          <a:p>
            <a:pPr lvl="0" algn="just"/>
            <a:endParaRPr lang="pt-BR" dirty="0" smtClean="0"/>
          </a:p>
        </p:txBody>
      </p:sp>
      <p:sp>
        <p:nvSpPr>
          <p:cNvPr id="4" name="Elipse 3"/>
          <p:cNvSpPr/>
          <p:nvPr/>
        </p:nvSpPr>
        <p:spPr>
          <a:xfrm>
            <a:off x="10012938" y="1980457"/>
            <a:ext cx="1987718"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PRÁTICAS DE EXCLUSÃO</a:t>
            </a:r>
          </a:p>
        </p:txBody>
      </p:sp>
      <p:sp>
        <p:nvSpPr>
          <p:cNvPr id="6" name="Chave direita 5"/>
          <p:cNvSpPr/>
          <p:nvPr/>
        </p:nvSpPr>
        <p:spPr>
          <a:xfrm>
            <a:off x="9539902" y="3491904"/>
            <a:ext cx="360040" cy="2134539"/>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7" name="Elipse 6"/>
          <p:cNvSpPr/>
          <p:nvPr/>
        </p:nvSpPr>
        <p:spPr>
          <a:xfrm>
            <a:off x="10128448" y="4144137"/>
            <a:ext cx="1872208"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PRÁTICAS DE INCLUSÃO</a:t>
            </a:r>
          </a:p>
        </p:txBody>
      </p:sp>
      <p:sp>
        <p:nvSpPr>
          <p:cNvPr id="8" name="Chave direita 7"/>
          <p:cNvSpPr/>
          <p:nvPr/>
        </p:nvSpPr>
        <p:spPr>
          <a:xfrm>
            <a:off x="9539902" y="1916833"/>
            <a:ext cx="360040" cy="1215752"/>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Tree>
    <p:extLst>
      <p:ext uri="{BB962C8B-B14F-4D97-AF65-F5344CB8AC3E}">
        <p14:creationId xmlns:p14="http://schemas.microsoft.com/office/powerpoint/2010/main" val="3269160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07368" y="404664"/>
            <a:ext cx="10971372" cy="1066800"/>
          </a:xfrm>
        </p:spPr>
        <p:txBody>
          <a:bodyPr>
            <a:normAutofit/>
          </a:bodyPr>
          <a:lstStyle/>
          <a:p>
            <a:pPr algn="ctr"/>
            <a:r>
              <a:rPr lang="pt-BR" sz="4800" b="1" dirty="0"/>
              <a:t>ANTIGUIDADE E IDADE MÉDIA</a:t>
            </a:r>
          </a:p>
        </p:txBody>
      </p:sp>
      <p:sp>
        <p:nvSpPr>
          <p:cNvPr id="6" name="CaixaDeTexto 5"/>
          <p:cNvSpPr txBox="1"/>
          <p:nvPr/>
        </p:nvSpPr>
        <p:spPr>
          <a:xfrm>
            <a:off x="3791744" y="1937420"/>
            <a:ext cx="5171498" cy="535531"/>
          </a:xfrm>
          <a:prstGeom prst="rect">
            <a:avLst/>
          </a:prstGeom>
          <a:noFill/>
        </p:spPr>
        <p:txBody>
          <a:bodyPr wrap="square" rtlCol="0">
            <a:spAutoFit/>
          </a:bodyPr>
          <a:lstStyle/>
          <a:p>
            <a:pPr>
              <a:lnSpc>
                <a:spcPct val="90000"/>
              </a:lnSpc>
            </a:pPr>
            <a:r>
              <a:rPr lang="pt-BR" sz="3200" b="1" dirty="0">
                <a:solidFill>
                  <a:srgbClr val="990000"/>
                </a:solidFill>
              </a:rPr>
              <a:t>PRÁTICAS DE EXCLUSÃO</a:t>
            </a:r>
          </a:p>
        </p:txBody>
      </p:sp>
      <p:sp>
        <p:nvSpPr>
          <p:cNvPr id="8" name="Elipse 7"/>
          <p:cNvSpPr/>
          <p:nvPr/>
        </p:nvSpPr>
        <p:spPr>
          <a:xfrm>
            <a:off x="8565088" y="2876449"/>
            <a:ext cx="3125480" cy="18001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dirty="0"/>
              <a:t>EXPULSÃO, AFASTAMENTO E DESAPARECIMENTO SOCIAL</a:t>
            </a:r>
          </a:p>
        </p:txBody>
      </p:sp>
      <p:sp>
        <p:nvSpPr>
          <p:cNvPr id="9" name="Elipse 8"/>
          <p:cNvSpPr/>
          <p:nvPr/>
        </p:nvSpPr>
        <p:spPr>
          <a:xfrm>
            <a:off x="551384" y="2876449"/>
            <a:ext cx="3125480" cy="18001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2000" dirty="0"/>
          </a:p>
          <a:p>
            <a:pPr algn="ctr"/>
            <a:r>
              <a:rPr lang="pt-BR" sz="2000" dirty="0"/>
              <a:t>EXTERMÍNIO ELIMINAÇÃO E MORTE</a:t>
            </a:r>
          </a:p>
          <a:p>
            <a:pPr algn="ctr"/>
            <a:endParaRPr lang="pt-BR" sz="1700" dirty="0"/>
          </a:p>
        </p:txBody>
      </p:sp>
      <p:sp>
        <p:nvSpPr>
          <p:cNvPr id="14" name="Seta dobrada 13"/>
          <p:cNvSpPr/>
          <p:nvPr/>
        </p:nvSpPr>
        <p:spPr>
          <a:xfrm rot="5400000">
            <a:off x="8823635" y="1925229"/>
            <a:ext cx="625000" cy="961390"/>
          </a:xfrm>
          <a:prstGeom prst="bentArrow">
            <a:avLst>
              <a:gd name="adj1" fmla="val 25000"/>
              <a:gd name="adj2" fmla="val 23196"/>
              <a:gd name="adj3" fmla="val 25000"/>
              <a:gd name="adj4" fmla="val 43750"/>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5" name="Seta dobrada 14"/>
          <p:cNvSpPr/>
          <p:nvPr/>
        </p:nvSpPr>
        <p:spPr>
          <a:xfrm rot="5400000" flipV="1">
            <a:off x="2547602" y="1912095"/>
            <a:ext cx="695316" cy="987661"/>
          </a:xfrm>
          <a:prstGeom prst="bentArrow">
            <a:avLst>
              <a:gd name="adj1" fmla="val 25000"/>
              <a:gd name="adj2" fmla="val 23196"/>
              <a:gd name="adj3" fmla="val 25000"/>
              <a:gd name="adj4" fmla="val 43750"/>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6" name="CaixaDeTexto 15"/>
          <p:cNvSpPr txBox="1"/>
          <p:nvPr/>
        </p:nvSpPr>
        <p:spPr>
          <a:xfrm>
            <a:off x="4257926" y="3373641"/>
            <a:ext cx="3528392" cy="1172629"/>
          </a:xfrm>
          <a:prstGeom prst="rect">
            <a:avLst/>
          </a:prstGeom>
          <a:noFill/>
        </p:spPr>
        <p:txBody>
          <a:bodyPr wrap="square" rtlCol="0">
            <a:spAutoFit/>
          </a:bodyPr>
          <a:lstStyle/>
          <a:p>
            <a:pPr algn="ctr">
              <a:lnSpc>
                <a:spcPct val="90000"/>
              </a:lnSpc>
            </a:pPr>
            <a:r>
              <a:rPr lang="pt-BR" sz="3900" b="1" dirty="0">
                <a:solidFill>
                  <a:srgbClr val="990000"/>
                </a:solidFill>
                <a:effectLst>
                  <a:outerShdw blurRad="38100" dist="38100" dir="2700000" algn="tl">
                    <a:srgbClr val="000000">
                      <a:alpha val="43137"/>
                    </a:srgbClr>
                  </a:outerShdw>
                </a:effectLst>
              </a:rPr>
              <a:t>PODER SOBERANO</a:t>
            </a:r>
          </a:p>
        </p:txBody>
      </p:sp>
      <p:sp>
        <p:nvSpPr>
          <p:cNvPr id="17" name="Retângulo 16"/>
          <p:cNvSpPr/>
          <p:nvPr/>
        </p:nvSpPr>
        <p:spPr>
          <a:xfrm>
            <a:off x="3676864" y="5194932"/>
            <a:ext cx="4888224" cy="504056"/>
          </a:xfrm>
          <a:prstGeom prst="rect">
            <a:avLst/>
          </a:prstGeom>
          <a:solidFill>
            <a:schemeClr val="accent2">
              <a:lumMod val="75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pt-BR" dirty="0"/>
              <a:t>FAZER MORRER, DEIXAR VIVER.</a:t>
            </a:r>
          </a:p>
        </p:txBody>
      </p:sp>
      <p:sp>
        <p:nvSpPr>
          <p:cNvPr id="2" name="Retângulo 1"/>
          <p:cNvSpPr/>
          <p:nvPr/>
        </p:nvSpPr>
        <p:spPr>
          <a:xfrm>
            <a:off x="716692" y="4917989"/>
            <a:ext cx="2413686" cy="13527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dirty="0" smtClean="0">
                <a:solidFill>
                  <a:schemeClr val="tx1"/>
                </a:solidFill>
              </a:rPr>
              <a:t>Anormalidade como maldição</a:t>
            </a:r>
          </a:p>
          <a:p>
            <a:pPr algn="ctr"/>
            <a:r>
              <a:rPr lang="pt-BR" sz="1400" dirty="0" smtClean="0">
                <a:solidFill>
                  <a:schemeClr val="tx1"/>
                </a:solidFill>
              </a:rPr>
              <a:t>Heresias do século XII</a:t>
            </a:r>
          </a:p>
          <a:p>
            <a:pPr algn="ctr"/>
            <a:r>
              <a:rPr lang="pt-BR" sz="1400" dirty="0" smtClean="0">
                <a:solidFill>
                  <a:schemeClr val="tx1"/>
                </a:solidFill>
              </a:rPr>
              <a:t>Purificação pelas chamas</a:t>
            </a:r>
            <a:endParaRPr lang="pt-BR" sz="1400" dirty="0">
              <a:solidFill>
                <a:schemeClr val="tx1"/>
              </a:solidFill>
            </a:endParaRPr>
          </a:p>
        </p:txBody>
      </p:sp>
      <p:sp>
        <p:nvSpPr>
          <p:cNvPr id="12" name="Retângulo 11"/>
          <p:cNvSpPr/>
          <p:nvPr/>
        </p:nvSpPr>
        <p:spPr>
          <a:xfrm>
            <a:off x="8920985" y="4917989"/>
            <a:ext cx="2413686" cy="13527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400" dirty="0">
                <a:solidFill>
                  <a:schemeClr val="tx1"/>
                </a:solidFill>
              </a:rPr>
              <a:t>D</a:t>
            </a:r>
            <a:r>
              <a:rPr lang="pt-BR" sz="1400" dirty="0" smtClean="0">
                <a:solidFill>
                  <a:schemeClr val="tx1"/>
                </a:solidFill>
              </a:rPr>
              <a:t>esconhecimento</a:t>
            </a:r>
          </a:p>
          <a:p>
            <a:pPr algn="ctr"/>
            <a:r>
              <a:rPr lang="pt-BR" sz="1400" dirty="0" smtClean="0">
                <a:solidFill>
                  <a:schemeClr val="tx1"/>
                </a:solidFill>
              </a:rPr>
              <a:t>Leprosos</a:t>
            </a:r>
          </a:p>
          <a:p>
            <a:pPr algn="ctr"/>
            <a:r>
              <a:rPr lang="pt-BR" sz="1400" dirty="0" smtClean="0">
                <a:solidFill>
                  <a:schemeClr val="tx1"/>
                </a:solidFill>
              </a:rPr>
              <a:t>Nau dos insensatos</a:t>
            </a:r>
            <a:endParaRPr lang="pt-BR" sz="1400" dirty="0">
              <a:solidFill>
                <a:schemeClr val="tx1"/>
              </a:solidFill>
            </a:endParaRPr>
          </a:p>
        </p:txBody>
      </p:sp>
    </p:spTree>
    <p:extLst>
      <p:ext uri="{BB962C8B-B14F-4D97-AF65-F5344CB8AC3E}">
        <p14:creationId xmlns:p14="http://schemas.microsoft.com/office/powerpoint/2010/main" val="356749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b="1" dirty="0" smtClean="0">
                <a:solidFill>
                  <a:schemeClr val="accent2"/>
                </a:solidFill>
              </a:rPr>
              <a:t>UM DESLOCAMENTO NAS FORMAS DE PODER...</a:t>
            </a:r>
            <a:endParaRPr lang="pt-BR" sz="4000" b="1" dirty="0">
              <a:solidFill>
                <a:schemeClr val="accent2"/>
              </a:solidFill>
            </a:endParaRPr>
          </a:p>
        </p:txBody>
      </p:sp>
      <p:sp>
        <p:nvSpPr>
          <p:cNvPr id="3" name="Espaço Reservado para Conteúdo 2"/>
          <p:cNvSpPr>
            <a:spLocks noGrp="1"/>
          </p:cNvSpPr>
          <p:nvPr>
            <p:ph idx="1"/>
          </p:nvPr>
        </p:nvSpPr>
        <p:spPr/>
        <p:txBody>
          <a:bodyPr/>
          <a:lstStyle/>
          <a:p>
            <a:pPr algn="just"/>
            <a:r>
              <a:rPr lang="pt-BR" sz="2400" dirty="0"/>
              <a:t>Até aqui, se viu, mediante esses processos de exclusão, uma tecnologia de poder que expulsa, que exclui, que elimina, que afasta, que marginaliza, enfim, um poder que se expressa por meio de suas formas negativas. Porém, entre o final do século XVII e início de século XXIII, observamos a emergência de uma nova forma de poder, “[...] um poder (diz Foucault) que é, enfim, um poder positivo, um poder que fabrica, que observa, que sabe, um poder que se multiplica a partir de seus próprios efeitos. [...] Um poder que não age pela separação em grandes massas confusas, mas por distribuição de acordo com individualidades diferenciais. Um poder que não é ligado ao desconhecimento, mas ao contrário, a toda uma série de mecanismos que asseguram a formação, o investimento, a acumulação e o crescimento do saber. (FOUCAULT, 2001, p. 60).</a:t>
            </a:r>
          </a:p>
          <a:p>
            <a:endParaRPr lang="pt-BR" dirty="0"/>
          </a:p>
        </p:txBody>
      </p:sp>
    </p:spTree>
    <p:extLst>
      <p:ext uri="{BB962C8B-B14F-4D97-AF65-F5344CB8AC3E}">
        <p14:creationId xmlns:p14="http://schemas.microsoft.com/office/powerpoint/2010/main" val="3118126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07368" y="404664"/>
            <a:ext cx="10971372" cy="720080"/>
          </a:xfrm>
        </p:spPr>
        <p:txBody>
          <a:bodyPr>
            <a:normAutofit/>
          </a:bodyPr>
          <a:lstStyle/>
          <a:p>
            <a:pPr algn="ctr"/>
            <a:r>
              <a:rPr lang="pt-BR" sz="4800" b="1" dirty="0"/>
              <a:t>MODERNIDADE</a:t>
            </a:r>
          </a:p>
        </p:txBody>
      </p:sp>
      <p:sp>
        <p:nvSpPr>
          <p:cNvPr id="3" name="Espaço Reservado para Conteúdo 2"/>
          <p:cNvSpPr>
            <a:spLocks noGrp="1"/>
          </p:cNvSpPr>
          <p:nvPr>
            <p:ph idx="1"/>
          </p:nvPr>
        </p:nvSpPr>
        <p:spPr>
          <a:xfrm>
            <a:off x="593035" y="1208257"/>
            <a:ext cx="10287000" cy="5149625"/>
          </a:xfrm>
        </p:spPr>
        <p:txBody>
          <a:bodyPr>
            <a:normAutofit lnSpcReduction="10000"/>
          </a:bodyPr>
          <a:lstStyle/>
          <a:p>
            <a:pPr marL="0" indent="0" algn="ctr">
              <a:buNone/>
            </a:pPr>
            <a:r>
              <a:rPr lang="pt-BR" sz="3200" b="1" dirty="0">
                <a:solidFill>
                  <a:srgbClr val="990000"/>
                </a:solidFill>
              </a:rPr>
              <a:t>PRÁTICAS DE INCLUSÃO POR RECLUSÃO</a:t>
            </a:r>
          </a:p>
          <a:p>
            <a:pPr marL="0" indent="0" algn="ctr">
              <a:buNone/>
            </a:pPr>
            <a:endParaRPr lang="pt-BR" sz="3200" b="1" dirty="0">
              <a:solidFill>
                <a:srgbClr val="990000"/>
              </a:solidFill>
            </a:endParaRPr>
          </a:p>
          <a:p>
            <a:pPr marL="0" indent="0" algn="ctr">
              <a:buNone/>
            </a:pPr>
            <a:endParaRPr lang="pt-BR" sz="3200" b="1" dirty="0">
              <a:solidFill>
                <a:srgbClr val="990000"/>
              </a:solidFill>
            </a:endParaRPr>
          </a:p>
          <a:p>
            <a:pPr marL="0" indent="0" algn="ctr">
              <a:buNone/>
            </a:pPr>
            <a:r>
              <a:rPr lang="pt-BR" sz="3200" b="1" dirty="0">
                <a:solidFill>
                  <a:schemeClr val="tx1"/>
                </a:solidFill>
              </a:rPr>
              <a:t>INSTITUCIONALIZAÇÃO DO CORPO ANORMAL</a:t>
            </a:r>
          </a:p>
          <a:p>
            <a:pPr marL="0" indent="0" algn="ctr">
              <a:buNone/>
            </a:pPr>
            <a:r>
              <a:rPr lang="pt-BR" sz="2700" b="1" dirty="0">
                <a:solidFill>
                  <a:schemeClr val="tx1"/>
                </a:solidFill>
              </a:rPr>
              <a:t>(</a:t>
            </a:r>
            <a:r>
              <a:rPr lang="pt-BR" sz="2700" b="1" dirty="0" smtClean="0">
                <a:solidFill>
                  <a:schemeClr val="accent2"/>
                </a:solidFill>
              </a:rPr>
              <a:t>hospitais, </a:t>
            </a:r>
            <a:r>
              <a:rPr lang="pt-BR" sz="2700" b="1" dirty="0" smtClean="0">
                <a:solidFill>
                  <a:schemeClr val="tx1"/>
                </a:solidFill>
              </a:rPr>
              <a:t>prisão</a:t>
            </a:r>
            <a:r>
              <a:rPr lang="pt-BR" sz="2700" b="1" dirty="0">
                <a:solidFill>
                  <a:schemeClr val="tx1"/>
                </a:solidFill>
              </a:rPr>
              <a:t>, fábrica, </a:t>
            </a:r>
            <a:r>
              <a:rPr lang="pt-BR" sz="2700" b="1" dirty="0">
                <a:solidFill>
                  <a:schemeClr val="accent2"/>
                </a:solidFill>
              </a:rPr>
              <a:t>escola</a:t>
            </a:r>
            <a:r>
              <a:rPr lang="pt-BR" sz="2700" b="1" dirty="0" smtClean="0">
                <a:solidFill>
                  <a:schemeClr val="tx1"/>
                </a:solidFill>
              </a:rPr>
              <a:t>, </a:t>
            </a:r>
            <a:r>
              <a:rPr lang="pt-BR" sz="2700" b="1" dirty="0">
                <a:solidFill>
                  <a:schemeClr val="tx1"/>
                </a:solidFill>
              </a:rPr>
              <a:t>escolas especiais, </a:t>
            </a:r>
            <a:r>
              <a:rPr lang="pt-BR" sz="2700" b="1" dirty="0" err="1">
                <a:solidFill>
                  <a:schemeClr val="tx1"/>
                </a:solidFill>
              </a:rPr>
              <a:t>etc</a:t>
            </a:r>
            <a:r>
              <a:rPr lang="pt-BR" sz="2700" b="1" dirty="0">
                <a:solidFill>
                  <a:schemeClr val="tx1"/>
                </a:solidFill>
              </a:rPr>
              <a:t>)</a:t>
            </a:r>
          </a:p>
          <a:p>
            <a:pPr marL="0" indent="0" algn="ctr">
              <a:buNone/>
            </a:pPr>
            <a:endParaRPr lang="pt-BR" sz="3200" b="1" dirty="0">
              <a:solidFill>
                <a:schemeClr val="tx1"/>
              </a:solidFill>
            </a:endParaRPr>
          </a:p>
          <a:p>
            <a:pPr marL="0" indent="0" algn="ctr">
              <a:buNone/>
            </a:pPr>
            <a:r>
              <a:rPr lang="pt-BR" sz="3200" b="1" dirty="0">
                <a:solidFill>
                  <a:srgbClr val="990000"/>
                </a:solidFill>
              </a:rPr>
              <a:t>PODER DISCIPLINAR</a:t>
            </a:r>
          </a:p>
          <a:p>
            <a:pPr marL="0" indent="0" algn="ctr">
              <a:buNone/>
            </a:pPr>
            <a:endParaRPr lang="pt-BR" sz="3200" b="1" dirty="0">
              <a:solidFill>
                <a:schemeClr val="accent1">
                  <a:lumMod val="75000"/>
                </a:schemeClr>
              </a:solidFill>
            </a:endParaRPr>
          </a:p>
          <a:p>
            <a:pPr marL="0" indent="0" algn="ctr">
              <a:buNone/>
            </a:pPr>
            <a:r>
              <a:rPr lang="pt-BR" sz="3200" b="1" dirty="0">
                <a:solidFill>
                  <a:schemeClr val="accent1">
                    <a:lumMod val="75000"/>
                  </a:schemeClr>
                </a:solidFill>
              </a:rPr>
              <a:t>FAZER VIVER, DEIXAR MORRER!</a:t>
            </a:r>
          </a:p>
        </p:txBody>
      </p:sp>
      <p:sp>
        <p:nvSpPr>
          <p:cNvPr id="4" name="Seta para baixo 3"/>
          <p:cNvSpPr/>
          <p:nvPr/>
        </p:nvSpPr>
        <p:spPr>
          <a:xfrm>
            <a:off x="5303912" y="2060848"/>
            <a:ext cx="648072" cy="79208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5" name="Seta em curva para a direita 4"/>
          <p:cNvSpPr/>
          <p:nvPr/>
        </p:nvSpPr>
        <p:spPr>
          <a:xfrm rot="1210582">
            <a:off x="1886777" y="4576545"/>
            <a:ext cx="1080120" cy="1667751"/>
          </a:xfrm>
          <a:prstGeom prst="curvedRightArrow">
            <a:avLst>
              <a:gd name="adj1" fmla="val 16979"/>
              <a:gd name="adj2" fmla="val 49018"/>
              <a:gd name="adj3" fmla="val 3943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pt-BR">
              <a:solidFill>
                <a:schemeClr val="tx1"/>
              </a:solidFill>
            </a:endParaRPr>
          </a:p>
        </p:txBody>
      </p:sp>
      <p:sp>
        <p:nvSpPr>
          <p:cNvPr id="6" name="Elipse 5"/>
          <p:cNvSpPr/>
          <p:nvPr/>
        </p:nvSpPr>
        <p:spPr>
          <a:xfrm rot="20241872">
            <a:off x="125191" y="4472075"/>
            <a:ext cx="1651914" cy="94185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EXEMPLO DA PESTE</a:t>
            </a:r>
            <a:endParaRPr lang="pt-BR" dirty="0"/>
          </a:p>
        </p:txBody>
      </p:sp>
      <p:sp>
        <p:nvSpPr>
          <p:cNvPr id="7" name="CaixaDeTexto 6"/>
          <p:cNvSpPr txBox="1"/>
          <p:nvPr/>
        </p:nvSpPr>
        <p:spPr>
          <a:xfrm>
            <a:off x="5627948" y="3812031"/>
            <a:ext cx="3468129" cy="276999"/>
          </a:xfrm>
          <a:prstGeom prst="rect">
            <a:avLst/>
          </a:prstGeom>
          <a:noFill/>
        </p:spPr>
        <p:txBody>
          <a:bodyPr wrap="square" rtlCol="0">
            <a:spAutoFit/>
          </a:bodyPr>
          <a:lstStyle/>
          <a:p>
            <a:r>
              <a:rPr lang="pt-BR" sz="1200" dirty="0" smtClean="0"/>
              <a:t>Instituições de governamento, mais que de ensino.</a:t>
            </a:r>
            <a:endParaRPr lang="pt-BR" sz="1200" dirty="0"/>
          </a:p>
        </p:txBody>
      </p:sp>
      <p:sp>
        <p:nvSpPr>
          <p:cNvPr id="8" name="CaixaDeTexto 7"/>
          <p:cNvSpPr txBox="1"/>
          <p:nvPr/>
        </p:nvSpPr>
        <p:spPr>
          <a:xfrm>
            <a:off x="1894729" y="3806856"/>
            <a:ext cx="1375719" cy="276999"/>
          </a:xfrm>
          <a:prstGeom prst="rect">
            <a:avLst/>
          </a:prstGeom>
          <a:noFill/>
        </p:spPr>
        <p:txBody>
          <a:bodyPr wrap="square" rtlCol="0">
            <a:spAutoFit/>
          </a:bodyPr>
          <a:lstStyle/>
          <a:p>
            <a:r>
              <a:rPr lang="pt-BR" sz="1200" dirty="0" smtClean="0"/>
              <a:t>Lugares de cura</a:t>
            </a:r>
            <a:endParaRPr lang="pt-BR" sz="1200" dirty="0"/>
          </a:p>
        </p:txBody>
      </p:sp>
      <p:sp>
        <p:nvSpPr>
          <p:cNvPr id="9" name="Elipse 8"/>
          <p:cNvSpPr/>
          <p:nvPr/>
        </p:nvSpPr>
        <p:spPr>
          <a:xfrm>
            <a:off x="8510196" y="4738415"/>
            <a:ext cx="3268345" cy="102303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smtClean="0"/>
              <a:t>BIOPODER</a:t>
            </a:r>
          </a:p>
          <a:p>
            <a:pPr algn="ctr"/>
            <a:r>
              <a:rPr lang="pt-BR" sz="1200" dirty="0" smtClean="0"/>
              <a:t>DISCIPLINA E BIOPOLÍTICA</a:t>
            </a:r>
            <a:endParaRPr lang="pt-BR" sz="1200" dirty="0"/>
          </a:p>
        </p:txBody>
      </p:sp>
      <p:sp>
        <p:nvSpPr>
          <p:cNvPr id="11" name="Seta em forma de U 10"/>
          <p:cNvSpPr/>
          <p:nvPr/>
        </p:nvSpPr>
        <p:spPr>
          <a:xfrm>
            <a:off x="8015925" y="4141978"/>
            <a:ext cx="988542" cy="1553565"/>
          </a:xfrm>
          <a:prstGeom prst="uturnArrow">
            <a:avLst>
              <a:gd name="adj1" fmla="val 25000"/>
              <a:gd name="adj2" fmla="val 25000"/>
              <a:gd name="adj3" fmla="val 25000"/>
              <a:gd name="adj4" fmla="val 43707"/>
              <a:gd name="adj5" fmla="val 3530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1956263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154798"/>
            <a:ext cx="10058400" cy="1450757"/>
          </a:xfrm>
        </p:spPr>
        <p:txBody>
          <a:bodyPr/>
          <a:lstStyle/>
          <a:p>
            <a:pPr algn="ctr"/>
            <a:r>
              <a:rPr lang="pt-BR" b="1" cap="all" dirty="0" smtClean="0">
                <a:solidFill>
                  <a:schemeClr val="accent2"/>
                </a:solidFill>
              </a:rPr>
              <a:t>Mais um deslocamento..</a:t>
            </a:r>
            <a:endParaRPr lang="pt-BR" b="1" cap="all" dirty="0">
              <a:solidFill>
                <a:schemeClr val="accent2"/>
              </a:solidFill>
            </a:endParaRPr>
          </a:p>
        </p:txBody>
      </p:sp>
      <p:sp>
        <p:nvSpPr>
          <p:cNvPr id="3" name="Espaço Reservado para Conteúdo 2"/>
          <p:cNvSpPr>
            <a:spLocks noGrp="1"/>
          </p:cNvSpPr>
          <p:nvPr>
            <p:ph idx="1"/>
          </p:nvPr>
        </p:nvSpPr>
        <p:spPr>
          <a:xfrm>
            <a:off x="1097280" y="2224675"/>
            <a:ext cx="10058400" cy="4023360"/>
          </a:xfrm>
        </p:spPr>
        <p:txBody>
          <a:bodyPr/>
          <a:lstStyle/>
          <a:p>
            <a:pPr algn="just"/>
            <a:r>
              <a:rPr lang="pt-BR" dirty="0"/>
              <a:t>Aqui a estratégia de defesa social, não é mais a exclusão, mas a inclusão. É a inclusão que vai caracterizar a modernidade ou a chamada sociedade disciplinar. Podemos dizer então que a inclusão foi uma invenção da Modernidade que objetiva colocar a sociedade em ordem, civilizar, disciplinar e governar. Mas não tomemos o termo inclusão como um conceito unívoco, ele possui aplicabilidades muito heterogêneas. </a:t>
            </a:r>
            <a:endParaRPr lang="pt-BR" dirty="0" smtClean="0"/>
          </a:p>
          <a:p>
            <a:pPr algn="just"/>
            <a:endParaRPr lang="pt-BR" dirty="0" smtClean="0"/>
          </a:p>
          <a:p>
            <a:pPr algn="just"/>
            <a:r>
              <a:rPr lang="pt-BR" dirty="0" smtClean="0"/>
              <a:t>Se na modernidade a inclusão funciona por meio da reclusão ou da </a:t>
            </a:r>
            <a:r>
              <a:rPr lang="pt-BR" dirty="0"/>
              <a:t>de institucionalização desses sujeitos nos espaços escolares</a:t>
            </a:r>
            <a:r>
              <a:rPr lang="pt-BR" dirty="0" smtClean="0"/>
              <a:t>, na contemporaneidade com a crise dos dispositivos disciplinares apontada por Deleuze, ela apresenta </a:t>
            </a:r>
            <a:r>
              <a:rPr lang="pt-BR" dirty="0"/>
              <a:t>um </a:t>
            </a:r>
            <a:r>
              <a:rPr lang="pt-BR" i="1" dirty="0"/>
              <a:t>modus operandi </a:t>
            </a:r>
            <a:r>
              <a:rPr lang="pt-BR" dirty="0"/>
              <a:t>completamente distinto</a:t>
            </a:r>
          </a:p>
        </p:txBody>
      </p:sp>
    </p:spTree>
    <p:extLst>
      <p:ext uri="{BB962C8B-B14F-4D97-AF65-F5344CB8AC3E}">
        <p14:creationId xmlns:p14="http://schemas.microsoft.com/office/powerpoint/2010/main" val="3010720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611029" y="583110"/>
            <a:ext cx="10971372" cy="648072"/>
          </a:xfrm>
        </p:spPr>
        <p:txBody>
          <a:bodyPr>
            <a:noAutofit/>
          </a:bodyPr>
          <a:lstStyle/>
          <a:p>
            <a:pPr algn="ctr"/>
            <a:r>
              <a:rPr lang="pt-BR" sz="4800" b="1" dirty="0"/>
              <a:t>CONTEMPORANEIDADE</a:t>
            </a:r>
          </a:p>
        </p:txBody>
      </p:sp>
      <p:sp>
        <p:nvSpPr>
          <p:cNvPr id="6" name="Espaço Reservado para Conteúdo 5"/>
          <p:cNvSpPr>
            <a:spLocks noGrp="1"/>
          </p:cNvSpPr>
          <p:nvPr>
            <p:ph idx="1"/>
          </p:nvPr>
        </p:nvSpPr>
        <p:spPr>
          <a:xfrm>
            <a:off x="747269" y="1357842"/>
            <a:ext cx="10287000" cy="1352407"/>
          </a:xfrm>
        </p:spPr>
        <p:txBody>
          <a:bodyPr>
            <a:normAutofit lnSpcReduction="10000"/>
          </a:bodyPr>
          <a:lstStyle/>
          <a:p>
            <a:pPr marL="0" indent="0" algn="ctr">
              <a:buNone/>
            </a:pPr>
            <a:r>
              <a:rPr lang="pt-BR" b="1" dirty="0" smtClean="0">
                <a:solidFill>
                  <a:srgbClr val="990000"/>
                </a:solidFill>
              </a:rPr>
              <a:t>INCLUSÃO PELA CIRCULAÇÃO</a:t>
            </a:r>
          </a:p>
          <a:p>
            <a:pPr marL="0" indent="0" algn="ctr">
              <a:buNone/>
            </a:pPr>
            <a:r>
              <a:rPr lang="pt-BR" dirty="0" smtClean="0"/>
              <a:t>O governamento ocorre </a:t>
            </a:r>
            <a:r>
              <a:rPr lang="pt-BR" dirty="0"/>
              <a:t>no espaço aberto por meio da modulação da subjetividade de todos e de cada </a:t>
            </a:r>
            <a:r>
              <a:rPr lang="pt-BR" dirty="0" smtClean="0"/>
              <a:t>um. Para isso, </a:t>
            </a:r>
            <a:r>
              <a:rPr lang="pt-BR" dirty="0"/>
              <a:t>outras formas de governamento precisam ser exercidas e podem ser amplamente identificadas em nosso presente. </a:t>
            </a:r>
            <a:endParaRPr lang="pt-BR" b="1" dirty="0">
              <a:solidFill>
                <a:srgbClr val="990000"/>
              </a:solidFill>
            </a:endParaRPr>
          </a:p>
        </p:txBody>
      </p:sp>
      <p:sp>
        <p:nvSpPr>
          <p:cNvPr id="10" name="Retângulo de cantos arredondados 9"/>
          <p:cNvSpPr/>
          <p:nvPr/>
        </p:nvSpPr>
        <p:spPr>
          <a:xfrm>
            <a:off x="4976537" y="2921631"/>
            <a:ext cx="1728192" cy="576064"/>
          </a:xfrm>
          <a:prstGeom prst="roundRect">
            <a:avLst/>
          </a:prstGeom>
          <a:solidFill>
            <a:schemeClr val="accent6"/>
          </a:solidFill>
          <a:ln w="28575">
            <a:solidFill>
              <a:schemeClr val="accent3"/>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pt-BR" sz="2200" b="1" dirty="0">
                <a:solidFill>
                  <a:schemeClr val="accent2">
                    <a:lumMod val="50000"/>
                  </a:schemeClr>
                </a:solidFill>
              </a:rPr>
              <a:t>PRÁTICAS</a:t>
            </a:r>
          </a:p>
        </p:txBody>
      </p:sp>
      <p:sp>
        <p:nvSpPr>
          <p:cNvPr id="2" name="Elipse 1"/>
          <p:cNvSpPr/>
          <p:nvPr/>
        </p:nvSpPr>
        <p:spPr>
          <a:xfrm>
            <a:off x="757422" y="3751803"/>
            <a:ext cx="3220995" cy="15651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Normalização sobre os anormais</a:t>
            </a:r>
          </a:p>
        </p:txBody>
      </p:sp>
      <p:sp>
        <p:nvSpPr>
          <p:cNvPr id="11" name="Elipse 10"/>
          <p:cNvSpPr/>
          <p:nvPr/>
        </p:nvSpPr>
        <p:spPr>
          <a:xfrm>
            <a:off x="7949514" y="3744078"/>
            <a:ext cx="3220995" cy="15651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Subjetivação </a:t>
            </a:r>
            <a:r>
              <a:rPr lang="pt-BR" dirty="0"/>
              <a:t>d</a:t>
            </a:r>
            <a:r>
              <a:rPr lang="pt-BR" dirty="0" smtClean="0"/>
              <a:t>os normais</a:t>
            </a:r>
            <a:endParaRPr lang="pt-BR" dirty="0"/>
          </a:p>
        </p:txBody>
      </p:sp>
      <p:sp>
        <p:nvSpPr>
          <p:cNvPr id="3" name="Retângulo 2"/>
          <p:cNvSpPr/>
          <p:nvPr/>
        </p:nvSpPr>
        <p:spPr>
          <a:xfrm>
            <a:off x="4469742" y="3941769"/>
            <a:ext cx="2842054" cy="1169808"/>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INCLUSÃO COMO ESTRATÉGIA DA GOVERNAMENTALIDADE</a:t>
            </a:r>
          </a:p>
        </p:txBody>
      </p:sp>
      <p:sp>
        <p:nvSpPr>
          <p:cNvPr id="12" name="Seta em curva para baixo 11"/>
          <p:cNvSpPr/>
          <p:nvPr/>
        </p:nvSpPr>
        <p:spPr>
          <a:xfrm rot="20236276" flipH="1">
            <a:off x="3142133" y="2852769"/>
            <a:ext cx="1412437" cy="575868"/>
          </a:xfrm>
          <a:prstGeom prst="curvedDown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3" name="Seta em curva para baixo 12"/>
          <p:cNvSpPr/>
          <p:nvPr/>
        </p:nvSpPr>
        <p:spPr>
          <a:xfrm rot="1376987">
            <a:off x="7129592" y="2905714"/>
            <a:ext cx="1338415" cy="575868"/>
          </a:xfrm>
          <a:prstGeom prst="curvedDown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Retângulo 6"/>
          <p:cNvSpPr/>
          <p:nvPr/>
        </p:nvSpPr>
        <p:spPr>
          <a:xfrm>
            <a:off x="4469742" y="5404358"/>
            <a:ext cx="2776151" cy="52722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Governo dos outros e </a:t>
            </a:r>
          </a:p>
          <a:p>
            <a:pPr algn="ctr"/>
            <a:r>
              <a:rPr lang="pt-BR" dirty="0" smtClean="0">
                <a:solidFill>
                  <a:schemeClr val="tx1"/>
                </a:solidFill>
              </a:rPr>
              <a:t>de si mesmo</a:t>
            </a:r>
            <a:endParaRPr lang="pt-BR" dirty="0">
              <a:solidFill>
                <a:schemeClr val="tx1"/>
              </a:solidFill>
            </a:endParaRPr>
          </a:p>
        </p:txBody>
      </p:sp>
    </p:spTree>
    <p:extLst>
      <p:ext uri="{BB962C8B-B14F-4D97-AF65-F5344CB8AC3E}">
        <p14:creationId xmlns:p14="http://schemas.microsoft.com/office/powerpoint/2010/main" val="2992330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solidFill>
                  <a:schemeClr val="accent2"/>
                </a:solidFill>
              </a:rPr>
              <a:t>GOVERNAMENTALIDADE</a:t>
            </a:r>
            <a:endParaRPr lang="pt-BR" b="1" dirty="0">
              <a:solidFill>
                <a:schemeClr val="accent2"/>
              </a:solidFill>
            </a:endParaRPr>
          </a:p>
        </p:txBody>
      </p:sp>
      <p:sp>
        <p:nvSpPr>
          <p:cNvPr id="3" name="Espaço Reservado para Conteúdo 2"/>
          <p:cNvSpPr>
            <a:spLocks noGrp="1"/>
          </p:cNvSpPr>
          <p:nvPr>
            <p:ph idx="1"/>
          </p:nvPr>
        </p:nvSpPr>
        <p:spPr>
          <a:xfrm>
            <a:off x="347637" y="1919874"/>
            <a:ext cx="9241206" cy="4258504"/>
          </a:xfrm>
        </p:spPr>
        <p:txBody>
          <a:bodyPr>
            <a:normAutofit fontScale="77500" lnSpcReduction="20000"/>
          </a:bodyPr>
          <a:lstStyle/>
          <a:p>
            <a:pPr algn="just"/>
            <a:r>
              <a:rPr lang="pt-BR" dirty="0" smtClean="0"/>
              <a:t>1) Por </a:t>
            </a:r>
            <a:r>
              <a:rPr lang="pt-BR" dirty="0"/>
              <a:t>esta palavra, “governamentalidade”, entendo o conjunto constituído pelas instituições, os procedimentos, análises e reflexões, os cálculos e as táticas que permitem exercer essa forma bem específica, embora muito complexa, de poder que tem por alvo principal a população, por principal forma de saber a economia política e por instrumento técnico essencial os dispositivos de segurança. </a:t>
            </a:r>
            <a:endParaRPr lang="pt-BR" dirty="0" smtClean="0"/>
          </a:p>
          <a:p>
            <a:pPr algn="just"/>
            <a:r>
              <a:rPr lang="pt-BR" dirty="0" smtClean="0"/>
              <a:t>2) Em </a:t>
            </a:r>
            <a:r>
              <a:rPr lang="pt-BR" dirty="0"/>
              <a:t>segundo, por “governamentalidade” entendo a tendência, a linha de força que, em todo o ocidente, não parou de conduzir, e desde há muito, para a preeminência desse tipo de poder que podemos chamar de “governo” sobre todos os outros – soberania, disciplina – e que trouxe, por um lado, o desenvolvimento de toda uma série de aparelhos específicos de governo [e, por outro lado],  o desenvolvimento de toda uma série de saberes. </a:t>
            </a:r>
            <a:endParaRPr lang="pt-BR" dirty="0" smtClean="0"/>
          </a:p>
          <a:p>
            <a:pPr algn="just"/>
            <a:r>
              <a:rPr lang="pt-BR" dirty="0" smtClean="0"/>
              <a:t>3) Enfim</a:t>
            </a:r>
            <a:r>
              <a:rPr lang="pt-BR" dirty="0"/>
              <a:t>, por “governamentalidade”, creio que se deveria entender o processo, ou antes, o resultado do processo pelo qual o Estado de justiça da Idade Média, que nos séculos XV e XVI se tornou o Estado administrativo, viu-se pouco a pouco “</a:t>
            </a:r>
            <a:r>
              <a:rPr lang="pt-BR" dirty="0" err="1"/>
              <a:t>governamentalizado</a:t>
            </a:r>
            <a:r>
              <a:rPr lang="pt-BR" dirty="0"/>
              <a:t>”. (FOUCAULT, </a:t>
            </a:r>
            <a:r>
              <a:rPr lang="pt-BR" dirty="0" smtClean="0"/>
              <a:t>2008, </a:t>
            </a:r>
            <a:r>
              <a:rPr lang="pt-BR" dirty="0"/>
              <a:t>p. 143/144).</a:t>
            </a:r>
          </a:p>
          <a:p>
            <a:endParaRPr lang="pt-BR" dirty="0" smtClean="0"/>
          </a:p>
          <a:p>
            <a:pPr algn="just"/>
            <a:r>
              <a:rPr lang="pt-BR" dirty="0"/>
              <a:t>A análise da governamentalidade abarca [também], em um sentido muito amplo, o exame do que Foucault denomina as artes de governar. </a:t>
            </a:r>
            <a:r>
              <a:rPr lang="pt-BR" dirty="0" smtClean="0"/>
              <a:t>(</a:t>
            </a:r>
            <a:r>
              <a:rPr lang="pt-BR" dirty="0"/>
              <a:t>Castro, 2009, p. 191</a:t>
            </a:r>
            <a:r>
              <a:rPr lang="pt-BR" dirty="0" smtClean="0"/>
              <a:t>) – História da governamentalidade (Foucault, 2008)</a:t>
            </a:r>
            <a:endParaRPr lang="pt-BR" dirty="0"/>
          </a:p>
          <a:p>
            <a:endParaRPr lang="pt-BR" dirty="0" smtClean="0"/>
          </a:p>
          <a:p>
            <a:r>
              <a:rPr lang="pt-BR" dirty="0" smtClean="0"/>
              <a:t>A governamentalidade como o “encontro </a:t>
            </a:r>
            <a:r>
              <a:rPr lang="pt-BR" dirty="0"/>
              <a:t>entre as maneiras pelas quais os indivíduos são dirigidos por outros e os modos como conduzem a si </a:t>
            </a:r>
            <a:r>
              <a:rPr lang="pt-BR" dirty="0" smtClean="0"/>
              <a:t>mesmo. </a:t>
            </a:r>
            <a:r>
              <a:rPr lang="pt-BR" dirty="0"/>
              <a:t>(FOUCAULT, 2011, p. 155-156) </a:t>
            </a:r>
          </a:p>
        </p:txBody>
      </p:sp>
      <p:sp>
        <p:nvSpPr>
          <p:cNvPr id="5" name="Chave direita 4"/>
          <p:cNvSpPr/>
          <p:nvPr/>
        </p:nvSpPr>
        <p:spPr>
          <a:xfrm>
            <a:off x="9679459" y="1919874"/>
            <a:ext cx="214184" cy="237204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6" name="Retângulo 5"/>
          <p:cNvSpPr/>
          <p:nvPr/>
        </p:nvSpPr>
        <p:spPr>
          <a:xfrm>
            <a:off x="9984259" y="2473754"/>
            <a:ext cx="1952368" cy="126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solidFill>
                  <a:schemeClr val="tx1"/>
                </a:solidFill>
              </a:rPr>
              <a:t>Como uma racionalidade que </a:t>
            </a:r>
            <a:r>
              <a:rPr lang="pt-BR" sz="1200" dirty="0">
                <a:solidFill>
                  <a:schemeClr val="tx1"/>
                </a:solidFill>
              </a:rPr>
              <a:t>organiza as práticas de governo desenvolvidas em um determinado tempo e em uma determinada sociedade</a:t>
            </a:r>
          </a:p>
        </p:txBody>
      </p:sp>
      <p:sp>
        <p:nvSpPr>
          <p:cNvPr id="7" name="Chave direita 6"/>
          <p:cNvSpPr/>
          <p:nvPr/>
        </p:nvSpPr>
        <p:spPr>
          <a:xfrm>
            <a:off x="9679459" y="4732421"/>
            <a:ext cx="214184" cy="540243"/>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Retângulo 7"/>
          <p:cNvSpPr/>
          <p:nvPr/>
        </p:nvSpPr>
        <p:spPr>
          <a:xfrm>
            <a:off x="9984259" y="4679538"/>
            <a:ext cx="1952368" cy="593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solidFill>
                  <a:schemeClr val="tx1"/>
                </a:solidFill>
              </a:rPr>
              <a:t>Como história das artes de governar</a:t>
            </a:r>
            <a:endParaRPr lang="pt-BR" sz="1200" dirty="0">
              <a:solidFill>
                <a:schemeClr val="tx1"/>
              </a:solidFill>
            </a:endParaRPr>
          </a:p>
        </p:txBody>
      </p:sp>
      <p:sp>
        <p:nvSpPr>
          <p:cNvPr id="10" name="Chave direita 9"/>
          <p:cNvSpPr/>
          <p:nvPr/>
        </p:nvSpPr>
        <p:spPr>
          <a:xfrm>
            <a:off x="9679459" y="5638135"/>
            <a:ext cx="214184" cy="540243"/>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11" name="Retângulo 10"/>
          <p:cNvSpPr/>
          <p:nvPr/>
        </p:nvSpPr>
        <p:spPr>
          <a:xfrm>
            <a:off x="9984259" y="5585252"/>
            <a:ext cx="1952368" cy="593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smtClean="0">
                <a:solidFill>
                  <a:schemeClr val="tx1"/>
                </a:solidFill>
              </a:rPr>
              <a:t>Como governo de si e dos outros</a:t>
            </a:r>
            <a:endParaRPr lang="pt-BR" sz="1200" dirty="0">
              <a:solidFill>
                <a:schemeClr val="tx1"/>
              </a:solidFill>
            </a:endParaRPr>
          </a:p>
        </p:txBody>
      </p:sp>
    </p:spTree>
    <p:extLst>
      <p:ext uri="{BB962C8B-B14F-4D97-AF65-F5344CB8AC3E}">
        <p14:creationId xmlns:p14="http://schemas.microsoft.com/office/powerpoint/2010/main" val="185545325"/>
      </p:ext>
    </p:extLst>
  </p:cSld>
  <p:clrMapOvr>
    <a:masterClrMapping/>
  </p:clrMapOvr>
</p:sld>
</file>

<file path=ppt/theme/theme1.xml><?xml version="1.0" encoding="utf-8"?>
<a:theme xmlns:a="http://schemas.openxmlformats.org/drawingml/2006/main" name="Retrospectiva">
  <a:themeElements>
    <a:clrScheme name="Retrospec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1030</TotalTime>
  <Words>1680</Words>
  <Application>Microsoft Office PowerPoint</Application>
  <PresentationFormat>Personalizar</PresentationFormat>
  <Paragraphs>110</Paragraphs>
  <Slides>15</Slides>
  <Notes>0</Notes>
  <HiddenSlides>0</HiddenSlides>
  <MMClips>0</MMClips>
  <ScaleCrop>false</ScaleCrop>
  <HeadingPairs>
    <vt:vector size="4" baseType="variant">
      <vt:variant>
        <vt:lpstr>Tema</vt:lpstr>
      </vt:variant>
      <vt:variant>
        <vt:i4>1</vt:i4>
      </vt:variant>
      <vt:variant>
        <vt:lpstr>Títulos de slides</vt:lpstr>
      </vt:variant>
      <vt:variant>
        <vt:i4>15</vt:i4>
      </vt:variant>
    </vt:vector>
  </HeadingPairs>
  <TitlesOfParts>
    <vt:vector size="16" baseType="lpstr">
      <vt:lpstr>Retrospectiva</vt:lpstr>
      <vt:lpstr>A INCLUSÃO NA CONTEMPORANEIDADE E OS PROCESSOS DE SUBJETIVAÇÃO DE TODOS E CADA UM</vt:lpstr>
      <vt:lpstr>ARGUMENTO CENTRAL</vt:lpstr>
      <vt:lpstr>TRÊS MOMENTOS HISTÓRICOS:</vt:lpstr>
      <vt:lpstr>ANTIGUIDADE E IDADE MÉDIA</vt:lpstr>
      <vt:lpstr>UM DESLOCAMENTO NAS FORMAS DE PODER...</vt:lpstr>
      <vt:lpstr>MODERNIDADE</vt:lpstr>
      <vt:lpstr>Mais um deslocamento..</vt:lpstr>
      <vt:lpstr>CONTEMPORANEIDADE</vt:lpstr>
      <vt:lpstr>GOVERNAMENTALIDADE</vt:lpstr>
      <vt:lpstr>A governamentalidade em operação</vt:lpstr>
      <vt:lpstr>INCLUSÃO COMO ESTRATÉGIA DA GOVERNAMENTALIDADE</vt:lpstr>
      <vt:lpstr>Estratégias de normalização sobre os anormais</vt:lpstr>
      <vt:lpstr>Subjetivação dos sujeitos normais</vt:lpstr>
      <vt:lpstr>Subjetivação como dobra</vt:lpstr>
      <vt:lpstr>Para finalizar...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INCLUSÃO ESCOLAr E OS PROCESSOS DE SUBJETIVAÇÃO</dc:title>
  <dc:creator>Nenhum</dc:creator>
  <cp:lastModifiedBy>Alfredo</cp:lastModifiedBy>
  <cp:revision>34</cp:revision>
  <dcterms:created xsi:type="dcterms:W3CDTF">2015-04-06T13:49:50Z</dcterms:created>
  <dcterms:modified xsi:type="dcterms:W3CDTF">2015-04-13T11:13:57Z</dcterms:modified>
</cp:coreProperties>
</file>