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9" r:id="rId4"/>
    <p:sldId id="265" r:id="rId5"/>
    <p:sldId id="258" r:id="rId6"/>
    <p:sldId id="267" r:id="rId7"/>
    <p:sldId id="261" r:id="rId8"/>
    <p:sldId id="262" r:id="rId9"/>
    <p:sldId id="263" r:id="rId10"/>
    <p:sldId id="268" r:id="rId11"/>
    <p:sldId id="264" r:id="rId12"/>
    <p:sldId id="270" r:id="rId13"/>
    <p:sldId id="269" r:id="rId14"/>
    <p:sldId id="266" r:id="rId15"/>
    <p:sldId id="260" r:id="rId16"/>
    <p:sldId id="272" r:id="rId17"/>
    <p:sldId id="276" r:id="rId18"/>
    <p:sldId id="277" r:id="rId19"/>
    <p:sldId id="275" r:id="rId20"/>
    <p:sldId id="27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D8E6-ED6A-404D-8FF8-B5808DD29586}" type="datetimeFigureOut">
              <a:rPr lang="pt-BR" smtClean="0"/>
              <a:t>22/12/2018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A21-9C1F-4286-AD26-33A6FAF3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44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D8E6-ED6A-404D-8FF8-B5808DD29586}" type="datetimeFigureOut">
              <a:rPr lang="pt-BR" smtClean="0"/>
              <a:t>22/12/2018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A21-9C1F-4286-AD26-33A6FAF3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1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D8E6-ED6A-404D-8FF8-B5808DD29586}" type="datetimeFigureOut">
              <a:rPr lang="pt-BR" smtClean="0"/>
              <a:t>22/12/2018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A21-9C1F-4286-AD26-33A6FAF3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71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D8E6-ED6A-404D-8FF8-B5808DD29586}" type="datetimeFigureOut">
              <a:rPr lang="pt-BR" smtClean="0"/>
              <a:t>22/12/2018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A21-9C1F-4286-AD26-33A6FAF3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69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D8E6-ED6A-404D-8FF8-B5808DD29586}" type="datetimeFigureOut">
              <a:rPr lang="pt-BR" smtClean="0"/>
              <a:t>22/12/2018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A21-9C1F-4286-AD26-33A6FAF3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57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D8E6-ED6A-404D-8FF8-B5808DD29586}" type="datetimeFigureOut">
              <a:rPr lang="pt-BR" smtClean="0"/>
              <a:t>22/12/2018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A21-9C1F-4286-AD26-33A6FAF3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58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D8E6-ED6A-404D-8FF8-B5808DD29586}" type="datetimeFigureOut">
              <a:rPr lang="pt-BR" smtClean="0"/>
              <a:t>22/12/2018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A21-9C1F-4286-AD26-33A6FAF3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59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D8E6-ED6A-404D-8FF8-B5808DD29586}" type="datetimeFigureOut">
              <a:rPr lang="pt-BR" smtClean="0"/>
              <a:t>22/12/2018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A21-9C1F-4286-AD26-33A6FAF3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50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D8E6-ED6A-404D-8FF8-B5808DD29586}" type="datetimeFigureOut">
              <a:rPr lang="pt-BR" smtClean="0"/>
              <a:t>22/12/2018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A21-9C1F-4286-AD26-33A6FAF3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77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D8E6-ED6A-404D-8FF8-B5808DD29586}" type="datetimeFigureOut">
              <a:rPr lang="pt-BR" smtClean="0"/>
              <a:t>22/12/2018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A21-9C1F-4286-AD26-33A6FAF3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76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D8E6-ED6A-404D-8FF8-B5808DD29586}" type="datetimeFigureOut">
              <a:rPr lang="pt-BR" smtClean="0"/>
              <a:t>22/12/2018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8A21-9C1F-4286-AD26-33A6FAF3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66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D8E6-ED6A-404D-8FF8-B5808DD29586}" type="datetimeFigureOut">
              <a:rPr lang="pt-BR" smtClean="0"/>
              <a:t>22/12/2018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98A21-9C1F-4286-AD26-33A6FAF368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773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652120" y="6011996"/>
            <a:ext cx="31810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1800" b="1" dirty="0">
                <a:solidFill>
                  <a:srgbClr val="FFFF00"/>
                </a:solidFill>
              </a:rPr>
              <a:t>alfredoveiganeto@gmail.com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885478"/>
            <a:ext cx="8928992" cy="533980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2000" dirty="0"/>
          </a:p>
          <a:p>
            <a:endParaRPr lang="pt-BR" sz="800" dirty="0" smtClean="0"/>
          </a:p>
          <a:p>
            <a:endParaRPr lang="pt-BR" sz="800" dirty="0" smtClean="0"/>
          </a:p>
          <a:p>
            <a:endParaRPr lang="pt-BR" sz="800" dirty="0" smtClean="0"/>
          </a:p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rgbClr val="FFFF00"/>
                </a:solidFill>
              </a:rPr>
              <a:t>GPCC</a:t>
            </a:r>
            <a:r>
              <a:rPr lang="pt-BR" dirty="0" smtClean="0"/>
              <a:t> – </a:t>
            </a:r>
            <a:r>
              <a:rPr lang="pt-BR" sz="2400" b="1" dirty="0" smtClean="0"/>
              <a:t>Grupo de Pesquisa em Currículo e Contemporaneidade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PPG-Educação/UFRGS</a:t>
            </a:r>
            <a:endParaRPr lang="pt-B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7" y="2255749"/>
            <a:ext cx="8008144" cy="205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827584" y="2420888"/>
            <a:ext cx="1075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chemeClr val="bg1"/>
                </a:solidFill>
                <a:latin typeface="Blackadder ITC" pitchFamily="82" charset="0"/>
              </a:rPr>
              <a:t> </a:t>
            </a:r>
            <a:r>
              <a:rPr lang="pt-BR" sz="8800" b="1" dirty="0" smtClean="0">
                <a:solidFill>
                  <a:schemeClr val="bg1"/>
                </a:solidFill>
                <a:latin typeface="Blackadder ITC" pitchFamily="82" charset="0"/>
              </a:rPr>
              <a:t>f</a:t>
            </a:r>
            <a:endParaRPr lang="pt-BR" sz="8800" b="1" dirty="0">
              <a:solidFill>
                <a:schemeClr val="bg1"/>
              </a:solidFill>
              <a:latin typeface="Blackadder ITC" pitchFamily="8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2090" y="2552968"/>
            <a:ext cx="1280642" cy="1461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t a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lii et alii et alii et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 </a:t>
            </a:r>
            <a:r>
              <a:rPr lang="pt-BR" sz="950" i="1" dirty="0" err="1">
                <a:solidFill>
                  <a:schemeClr val="bg1"/>
                </a:solidFill>
                <a:latin typeface="Andalus"/>
                <a:ea typeface="Times New Roman"/>
              </a:rPr>
              <a:t>et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alii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alii 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  et 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kern="1200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kern="1200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kern="1200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kern="1200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  et alii </a:t>
            </a:r>
            <a:r>
              <a:rPr lang="pt-BR" sz="950" i="1" kern="1200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kern="1200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kern="1200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kern="1200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kern="1200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alii et alii et alii et alii et alii et alii et 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alii</a:t>
            </a:r>
            <a:endParaRPr lang="pt-BR" sz="950" i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8596" y="2552968"/>
            <a:ext cx="1152128" cy="146154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2566405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00"/>
                </a:solidFill>
              </a:rPr>
              <a:t>PORTAL DE ACESSO A</a:t>
            </a:r>
          </a:p>
          <a:p>
            <a:pPr algn="ctr"/>
            <a:endParaRPr lang="pt-BR" sz="6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eventos – cursos – textos</a:t>
            </a:r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l</a:t>
            </a:r>
            <a:r>
              <a:rPr lang="pt-BR" sz="1600" b="1" dirty="0" smtClean="0">
                <a:solidFill>
                  <a:srgbClr val="FFFF00"/>
                </a:solidFill>
              </a:rPr>
              <a:t>ançamentos – sites – fotos</a:t>
            </a:r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f</a:t>
            </a:r>
            <a:r>
              <a:rPr lang="pt-BR" sz="1600" b="1" dirty="0" smtClean="0">
                <a:solidFill>
                  <a:srgbClr val="FFFF00"/>
                </a:solidFill>
              </a:rPr>
              <a:t>ilmes – livros – vídeos</a:t>
            </a:r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t</a:t>
            </a:r>
            <a:r>
              <a:rPr lang="pt-BR" sz="1600" b="1" dirty="0" smtClean="0">
                <a:solidFill>
                  <a:srgbClr val="FFFF00"/>
                </a:solidFill>
              </a:rPr>
              <a:t>eses – dissertações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1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885478"/>
            <a:ext cx="8928992" cy="533980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27384"/>
            <a:ext cx="7772400" cy="108012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A representação no espaço medieval</a:t>
            </a:r>
            <a:r>
              <a:rPr lang="pt-BR" sz="3600" b="1" i="1" dirty="0" smtClean="0"/>
              <a:t/>
            </a:r>
            <a:br>
              <a:rPr lang="pt-BR" sz="3600" b="1" i="1" dirty="0" smtClean="0"/>
            </a:br>
            <a:r>
              <a:rPr lang="pt-BR" sz="2400" i="1" dirty="0" smtClean="0"/>
              <a:t>A Última Ceia</a:t>
            </a:r>
            <a:r>
              <a:rPr lang="pt-BR" sz="2400" dirty="0" smtClean="0"/>
              <a:t> </a:t>
            </a:r>
            <a:r>
              <a:rPr lang="pt-BR" sz="2000" dirty="0" smtClean="0"/>
              <a:t>(</a:t>
            </a:r>
            <a:r>
              <a:rPr lang="pt-BR" sz="2000" dirty="0" err="1" smtClean="0"/>
              <a:t>Téofanes</a:t>
            </a:r>
            <a:r>
              <a:rPr lang="pt-BR" sz="2000" dirty="0" smtClean="0"/>
              <a:t>, o Cretense, c.1540)</a:t>
            </a:r>
            <a:endParaRPr lang="pt-BR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Alfredo\Dropbox\ALF-2016\Data-show 2016\Última Ceia, Teófanes, o Cretense - 16ago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63" y="1008571"/>
            <a:ext cx="5599491" cy="580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2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726277"/>
              </p:ext>
            </p:extLst>
          </p:nvPr>
        </p:nvGraphicFramePr>
        <p:xfrm>
          <a:off x="250825" y="1628775"/>
          <a:ext cx="864235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Documento" r:id="rId3" imgW="7072884" imgH="4063017" progId="Word.Document.8">
                  <p:embed/>
                </p:oleObj>
              </mc:Choice>
              <mc:Fallback>
                <p:oleObj name="Documento" r:id="rId3" imgW="7072884" imgH="40630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775"/>
                        <a:ext cx="864235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53078"/>
            <a:ext cx="9217024" cy="514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27435" y="156741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A representação no espaço moderno</a:t>
            </a:r>
          </a:p>
          <a:p>
            <a:pPr algn="ctr"/>
            <a:r>
              <a:rPr lang="pt-BR" sz="2000" b="1" dirty="0"/>
              <a:t>A</a:t>
            </a:r>
            <a:r>
              <a:rPr lang="pt-BR" sz="2000" b="1" dirty="0" smtClean="0"/>
              <a:t> ênfase está na relação entre a </a:t>
            </a:r>
            <a:r>
              <a:rPr lang="pt-BR" sz="2000" b="1" i="1" dirty="0" smtClean="0"/>
              <a:t>coisa</a:t>
            </a:r>
            <a:r>
              <a:rPr lang="pt-BR" sz="2000" b="1" dirty="0" smtClean="0"/>
              <a:t> representada e um </a:t>
            </a:r>
            <a:r>
              <a:rPr lang="pt-BR" sz="2000" b="1" i="1" dirty="0" smtClean="0"/>
              <a:t>observador</a:t>
            </a:r>
            <a:r>
              <a:rPr lang="pt-BR" sz="2000" b="1" dirty="0" smtClean="0"/>
              <a:t>, que é externo à própria representação </a:t>
            </a:r>
            <a:r>
              <a:rPr lang="pt-BR" dirty="0" smtClean="0"/>
              <a:t>(a emergência do sujeito)</a:t>
            </a:r>
          </a:p>
          <a:p>
            <a:pPr algn="ctr"/>
            <a:r>
              <a:rPr lang="pt-BR" sz="2400" i="1" dirty="0" smtClean="0"/>
              <a:t>A </a:t>
            </a:r>
            <a:r>
              <a:rPr lang="pt-BR" sz="2400" i="1" dirty="0"/>
              <a:t>ú</a:t>
            </a:r>
            <a:r>
              <a:rPr lang="pt-BR" sz="2400" i="1" dirty="0" smtClean="0"/>
              <a:t>ltima Ceia</a:t>
            </a:r>
            <a:r>
              <a:rPr lang="pt-BR" dirty="0" smtClean="0"/>
              <a:t> </a:t>
            </a:r>
            <a:r>
              <a:rPr lang="pt-BR" sz="2000" dirty="0" smtClean="0"/>
              <a:t>(Leonardo da Vinci, c. 1498)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1653078"/>
            <a:ext cx="8784976" cy="767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-36512" y="1653078"/>
            <a:ext cx="864096" cy="498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223141" y="1653078"/>
            <a:ext cx="957371" cy="5141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-36512" y="6076876"/>
            <a:ext cx="9015171" cy="71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0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84400"/>
            <a:ext cx="5738457" cy="571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7653" y="303039"/>
            <a:ext cx="8168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Um exemplo de representação pós-moderna </a:t>
            </a:r>
            <a:r>
              <a:rPr lang="pt-BR" sz="2000" dirty="0" smtClean="0"/>
              <a:t>(</a:t>
            </a:r>
            <a:r>
              <a:rPr lang="pt-BR" sz="2000" dirty="0" err="1" smtClean="0"/>
              <a:t>Mauritius</a:t>
            </a:r>
            <a:r>
              <a:rPr lang="pt-BR" sz="2000" dirty="0" smtClean="0"/>
              <a:t> C. </a:t>
            </a:r>
            <a:r>
              <a:rPr lang="pt-BR" sz="2000" dirty="0" err="1" smtClean="0"/>
              <a:t>Escher</a:t>
            </a:r>
            <a:r>
              <a:rPr lang="pt-BR" sz="2000" dirty="0" smtClean="0"/>
              <a:t>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454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885478"/>
            <a:ext cx="8928992" cy="5339800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Espaço</a:t>
            </a:r>
          </a:p>
          <a:p>
            <a:endParaRPr lang="pt-BR" sz="1000" dirty="0" smtClean="0"/>
          </a:p>
          <a:p>
            <a:r>
              <a:rPr lang="pt-BR" dirty="0" smtClean="0"/>
              <a:t>Enquanto o século XIX foi um século centrado no </a:t>
            </a:r>
            <a:r>
              <a:rPr lang="pt-BR" b="1" dirty="0" smtClean="0"/>
              <a:t>tempo</a:t>
            </a:r>
            <a:r>
              <a:rPr lang="pt-BR" dirty="0" smtClean="0"/>
              <a:t>, o século XX foi centrado no </a:t>
            </a:r>
            <a:r>
              <a:rPr lang="pt-BR" b="1" dirty="0" smtClean="0"/>
              <a:t>espaço</a:t>
            </a:r>
            <a:r>
              <a:rPr lang="pt-BR" dirty="0" smtClean="0"/>
              <a:t> e o século XXI está levando o tempo e o espaço ao colapso.</a:t>
            </a:r>
          </a:p>
          <a:p>
            <a:endParaRPr lang="pt-BR" sz="1000" dirty="0"/>
          </a:p>
          <a:p>
            <a:r>
              <a:rPr lang="pt-BR" dirty="0" smtClean="0"/>
              <a:t>Enquanto a Idade Média entendeu o espaço como um conjunto de sucessivos lugares concretos dispostos binariamente, a Modernidade abstraiu o espaço e o considerou (junto com o tempo) um </a:t>
            </a:r>
          </a:p>
          <a:p>
            <a:pPr>
              <a:spcBef>
                <a:spcPts val="0"/>
              </a:spcBef>
            </a:pPr>
            <a:r>
              <a:rPr lang="pt-BR" i="1" dirty="0" smtClean="0"/>
              <a:t>a priori</a:t>
            </a:r>
            <a:r>
              <a:rPr lang="pt-BR" dirty="0" smtClean="0"/>
              <a:t>. </a:t>
            </a: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885478"/>
            <a:ext cx="8928992" cy="5639866"/>
          </a:xfrm>
        </p:spPr>
        <p:txBody>
          <a:bodyPr/>
          <a:lstStyle/>
          <a:p>
            <a:r>
              <a:rPr lang="pt-BR" b="1" dirty="0" smtClean="0"/>
              <a:t>Utopias</a:t>
            </a:r>
          </a:p>
          <a:p>
            <a:r>
              <a:rPr lang="pt-BR" sz="2000" dirty="0" smtClean="0"/>
              <a:t>Do grego: </a:t>
            </a:r>
            <a:r>
              <a:rPr lang="pt-BR" sz="2000" i="1" dirty="0" smtClean="0"/>
              <a:t>ou</a:t>
            </a:r>
            <a:r>
              <a:rPr lang="pt-BR" sz="2000" dirty="0" smtClean="0"/>
              <a:t> = não + </a:t>
            </a:r>
            <a:r>
              <a:rPr lang="pt-BR" sz="2000" i="1" dirty="0" smtClean="0"/>
              <a:t>topos</a:t>
            </a:r>
            <a:r>
              <a:rPr lang="pt-BR" sz="2000" dirty="0" smtClean="0"/>
              <a:t> = lugar</a:t>
            </a:r>
          </a:p>
          <a:p>
            <a:endParaRPr lang="pt-BR" sz="2000" dirty="0" smtClean="0"/>
          </a:p>
          <a:p>
            <a:r>
              <a:rPr lang="pt-BR" sz="2000" dirty="0" smtClean="0"/>
              <a:t>A palavra foi criada pelo humanista inglês Thomas Morus, na obra </a:t>
            </a:r>
            <a:r>
              <a:rPr lang="pt-BR" sz="2000" i="1" dirty="0" smtClean="0"/>
              <a:t>A Utopia</a:t>
            </a:r>
            <a:r>
              <a:rPr lang="pt-BR" sz="2000" dirty="0" smtClean="0"/>
              <a:t> (1516), para designar uma ilha fictícia, onde as pessoas se pautam pela razão e o convívio social é harmônico e perfeito. Essa noção está em sintonia com os mitos judaicos do </a:t>
            </a:r>
            <a:r>
              <a:rPr lang="pt-BR" sz="2000" i="1" dirty="0" smtClean="0"/>
              <a:t>paraíso perdido</a:t>
            </a:r>
            <a:r>
              <a:rPr lang="pt-BR" sz="2000" dirty="0" smtClean="0"/>
              <a:t> (queda) e da </a:t>
            </a:r>
            <a:r>
              <a:rPr lang="pt-BR" sz="2000" i="1" dirty="0" smtClean="0"/>
              <a:t>restauração/resgate da pureza original</a:t>
            </a:r>
            <a:r>
              <a:rPr lang="pt-BR" sz="2000" dirty="0" smtClean="0"/>
              <a:t> (ascensão).</a:t>
            </a:r>
            <a:endParaRPr lang="pt-BR" sz="2000" i="1" dirty="0"/>
          </a:p>
          <a:p>
            <a:endParaRPr lang="pt-BR" sz="1000" dirty="0" smtClean="0"/>
          </a:p>
          <a:p>
            <a:endParaRPr lang="pt-BR" sz="1000" dirty="0" smtClean="0"/>
          </a:p>
          <a:p>
            <a:r>
              <a:rPr lang="pt-BR" sz="2800" dirty="0" smtClean="0"/>
              <a:t>Para Foucault, as utopias são espaços irreais, não físicos, construções  humanas idealizadas, mas não realizadas nem realizáveis neste mundo, e que influem </a:t>
            </a:r>
            <a:r>
              <a:rPr lang="pt-BR" sz="2800" dirty="0"/>
              <a:t>n</a:t>
            </a:r>
            <a:r>
              <a:rPr lang="pt-BR" sz="2800" dirty="0" smtClean="0"/>
              <a:t>a organização da vida humana.</a:t>
            </a:r>
          </a:p>
          <a:p>
            <a:endParaRPr lang="pt-BR" sz="1000" dirty="0" smtClean="0"/>
          </a:p>
          <a:p>
            <a:r>
              <a:rPr lang="pt-BR" sz="2800" dirty="0" smtClean="0"/>
              <a:t>Os </a:t>
            </a:r>
            <a:r>
              <a:rPr lang="pt-BR" sz="2800" b="1" dirty="0" smtClean="0"/>
              <a:t>espelhos</a:t>
            </a:r>
            <a:r>
              <a:rPr lang="pt-BR" sz="2800" dirty="0" smtClean="0"/>
              <a:t> criam espaços utópicos: </a:t>
            </a:r>
            <a:r>
              <a:rPr lang="pt-BR" sz="1800" dirty="0" smtClean="0"/>
              <a:t>eu não estou ali onde eu me vejo...</a:t>
            </a: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885478"/>
            <a:ext cx="8928992" cy="5567858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Heterotopias</a:t>
            </a:r>
          </a:p>
          <a:p>
            <a:r>
              <a:rPr lang="pt-BR" sz="2000" dirty="0" smtClean="0"/>
              <a:t>Do grego: </a:t>
            </a:r>
            <a:r>
              <a:rPr lang="pt-BR" sz="2000" i="1" dirty="0" err="1" smtClean="0"/>
              <a:t>heteros</a:t>
            </a:r>
            <a:r>
              <a:rPr lang="pt-BR" sz="2000" dirty="0" smtClean="0"/>
              <a:t> = diferente, outro + </a:t>
            </a:r>
            <a:r>
              <a:rPr lang="pt-BR" sz="2000" i="1" dirty="0" smtClean="0"/>
              <a:t>topos</a:t>
            </a:r>
            <a:r>
              <a:rPr lang="pt-BR" sz="2000" dirty="0" smtClean="0"/>
              <a:t> = lugar</a:t>
            </a:r>
          </a:p>
          <a:p>
            <a:endParaRPr lang="pt-BR" sz="2000" dirty="0" smtClean="0"/>
          </a:p>
          <a:p>
            <a:r>
              <a:rPr lang="pt-BR" sz="2000" dirty="0" smtClean="0"/>
              <a:t>A palavra foi criada por Michel Foucault, em oposição às utopias, para designar espaços reais </a:t>
            </a:r>
            <a:r>
              <a:rPr lang="pt-BR" sz="2000" dirty="0"/>
              <a:t>que têm múltiplas camadas de significação ou de relações a outros lugares e cuja complexidade não pode ser vista </a:t>
            </a:r>
            <a:r>
              <a:rPr lang="pt-BR" sz="2000" dirty="0" smtClean="0"/>
              <a:t>imediatamente. São espaços de contestação, espaços outros, não-hegemônicos e transitórios. </a:t>
            </a:r>
          </a:p>
          <a:p>
            <a:endParaRPr lang="pt-BR" sz="2000" dirty="0"/>
          </a:p>
          <a:p>
            <a:r>
              <a:rPr lang="pt-BR" sz="2800" dirty="0" smtClean="0"/>
              <a:t>Vive-se em determinados lugares, distintos uns dos outros. Entre tais lugares, há outros, de passagem. São não-lugares utópicos, fugazes e transitórios. São as heterotopias, como os </a:t>
            </a:r>
            <a:r>
              <a:rPr lang="pt-BR" sz="2800" i="1" dirty="0" smtClean="0"/>
              <a:t>cemitérios</a:t>
            </a:r>
            <a:r>
              <a:rPr lang="pt-BR" sz="2800" dirty="0" smtClean="0"/>
              <a:t>, os </a:t>
            </a:r>
            <a:r>
              <a:rPr lang="pt-BR" sz="2800" i="1" dirty="0" smtClean="0"/>
              <a:t>recônditos da casa</a:t>
            </a:r>
            <a:r>
              <a:rPr lang="pt-BR" sz="2800" dirty="0" smtClean="0"/>
              <a:t>, os </a:t>
            </a:r>
            <a:r>
              <a:rPr lang="pt-BR" sz="2800" i="1" dirty="0" smtClean="0"/>
              <a:t>esconderijos</a:t>
            </a:r>
            <a:r>
              <a:rPr lang="pt-BR" sz="2800" dirty="0" smtClean="0"/>
              <a:t> infantis, os </a:t>
            </a:r>
            <a:r>
              <a:rPr lang="pt-BR" sz="2800" i="1" dirty="0" smtClean="0"/>
              <a:t>porões</a:t>
            </a:r>
            <a:r>
              <a:rPr lang="pt-BR" sz="2800" dirty="0" smtClean="0"/>
              <a:t> e </a:t>
            </a:r>
            <a:r>
              <a:rPr lang="pt-BR" sz="2800" i="1" dirty="0" smtClean="0"/>
              <a:t>sótãos</a:t>
            </a:r>
            <a:r>
              <a:rPr lang="pt-BR" sz="2800" dirty="0" smtClean="0"/>
              <a:t> proibidos, as </a:t>
            </a:r>
            <a:r>
              <a:rPr lang="pt-BR" sz="2800" i="1" dirty="0" smtClean="0"/>
              <a:t>prisões</a:t>
            </a:r>
            <a:r>
              <a:rPr lang="pt-BR" sz="2800" dirty="0" smtClean="0"/>
              <a:t>, as </a:t>
            </a:r>
            <a:r>
              <a:rPr lang="pt-BR" sz="2800" i="1" dirty="0" smtClean="0"/>
              <a:t>salas de aula</a:t>
            </a:r>
            <a:r>
              <a:rPr lang="pt-BR" sz="2800" dirty="0" smtClean="0"/>
              <a:t>, os </a:t>
            </a:r>
            <a:r>
              <a:rPr lang="pt-BR" sz="2800" i="1" dirty="0" smtClean="0"/>
              <a:t>hospitais</a:t>
            </a:r>
            <a:r>
              <a:rPr lang="pt-BR" sz="2800" dirty="0" smtClean="0"/>
              <a:t>, as </a:t>
            </a:r>
            <a:r>
              <a:rPr lang="pt-BR" sz="2800" i="1" dirty="0" smtClean="0"/>
              <a:t>colônias de férias</a:t>
            </a:r>
            <a:r>
              <a:rPr lang="pt-BR" sz="2800" dirty="0" smtClean="0"/>
              <a:t>. Por eles se pode passar, mas neles não se vive plena e permanentemente.</a:t>
            </a:r>
          </a:p>
          <a:p>
            <a:endParaRPr lang="pt-BR" sz="2800" dirty="0" smtClean="0"/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760640"/>
          </a:xfrm>
        </p:spPr>
        <p:txBody>
          <a:bodyPr>
            <a:normAutofit fontScale="92500"/>
          </a:bodyPr>
          <a:lstStyle/>
          <a:p>
            <a:r>
              <a:rPr lang="pt-BR" b="1" dirty="0" smtClean="0"/>
              <a:t>Heterotopias e utopias</a:t>
            </a:r>
          </a:p>
          <a:p>
            <a:r>
              <a:rPr lang="pt-BR" sz="2800" dirty="0" smtClean="0"/>
              <a:t>Os </a:t>
            </a:r>
            <a:r>
              <a:rPr lang="pt-BR" sz="2800" b="1" i="1" dirty="0" smtClean="0"/>
              <a:t>espelhos</a:t>
            </a:r>
            <a:r>
              <a:rPr lang="pt-BR" sz="2800" dirty="0" smtClean="0"/>
              <a:t> são heterotopias que produzem utopias. Eles são reais, mas criam espaços irreais. Tal duplicidade torna os espelhos um tanto misteriosos, atraentes</a:t>
            </a:r>
            <a:r>
              <a:rPr lang="pt-BR" sz="2800" smtClean="0"/>
              <a:t>, enigmáticos . . .</a:t>
            </a:r>
            <a:endParaRPr lang="pt-BR" sz="2800" dirty="0" smtClean="0"/>
          </a:p>
          <a:p>
            <a:endParaRPr lang="pt-BR" sz="1000" dirty="0"/>
          </a:p>
          <a:p>
            <a:r>
              <a:rPr lang="pt-BR" sz="2800" dirty="0"/>
              <a:t>A</a:t>
            </a:r>
            <a:r>
              <a:rPr lang="pt-BR" sz="2800" dirty="0" smtClean="0"/>
              <a:t>s utopias não têm uma materialidade física, palpável. As heterotopias existem física e materialmente; são </a:t>
            </a:r>
            <a:r>
              <a:rPr lang="pt-BR" sz="2800" i="1" dirty="0" err="1" smtClean="0"/>
              <a:t>contraespaços</a:t>
            </a:r>
            <a:r>
              <a:rPr lang="pt-BR" sz="2800" dirty="0" smtClean="0"/>
              <a:t>.</a:t>
            </a:r>
          </a:p>
          <a:p>
            <a:endParaRPr lang="pt-BR" sz="1000" dirty="0" smtClean="0"/>
          </a:p>
          <a:p>
            <a:r>
              <a:rPr lang="pt-BR" sz="2800" dirty="0" smtClean="0"/>
              <a:t>Toda sociedade constrói suas próprias utopias e heterotopias.</a:t>
            </a:r>
            <a:endParaRPr lang="pt-BR" dirty="0"/>
          </a:p>
          <a:p>
            <a:endParaRPr lang="pt-BR" sz="1000" dirty="0" smtClean="0"/>
          </a:p>
          <a:p>
            <a:r>
              <a:rPr lang="pt-BR" sz="2800" dirty="0"/>
              <a:t>As heterotopias são “espécies de utopias efetivamente realizadas, nas quais os posicionamentos reais [...] estão ao mesmo tempo representados, contestados e invertidos; espécies de lugares que estão fora de todos os lugares, embora eles sejam efetivamente localizáveis” </a:t>
            </a:r>
            <a:r>
              <a:rPr lang="pt-BR" sz="1900" dirty="0"/>
              <a:t>(Foucault, 2001, p. 415</a:t>
            </a:r>
            <a:r>
              <a:rPr lang="pt-BR" sz="1900" dirty="0" smtClean="0"/>
              <a:t>).</a:t>
            </a:r>
            <a:endParaRPr lang="pt-BR" sz="1900" dirty="0"/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885478"/>
            <a:ext cx="8928992" cy="5339800"/>
          </a:xfrm>
        </p:spPr>
        <p:txBody>
          <a:bodyPr/>
          <a:lstStyle/>
          <a:p>
            <a:r>
              <a:rPr lang="pt-BR" sz="2800" dirty="0" smtClean="0"/>
              <a:t>Os </a:t>
            </a:r>
            <a:r>
              <a:rPr lang="pt-BR" sz="2800" i="1" dirty="0" smtClean="0"/>
              <a:t>6 princípios </a:t>
            </a:r>
            <a:r>
              <a:rPr lang="pt-BR" sz="2800" dirty="0" smtClean="0"/>
              <a:t>das heterotopias </a:t>
            </a:r>
            <a:r>
              <a:rPr lang="pt-BR" sz="1800" dirty="0" smtClean="0"/>
              <a:t>(segundo M. Foucault)</a:t>
            </a:r>
          </a:p>
          <a:p>
            <a:endParaRPr lang="pt-BR" sz="1000" dirty="0" smtClean="0"/>
          </a:p>
          <a:p>
            <a:endParaRPr lang="pt-BR" sz="1000" dirty="0" smtClean="0"/>
          </a:p>
          <a:p>
            <a:endParaRPr lang="pt-BR" sz="1000" dirty="0" smtClean="0"/>
          </a:p>
          <a:p>
            <a:r>
              <a:rPr lang="pt-BR" sz="2800" b="1" dirty="0" smtClean="0"/>
              <a:t>Primeiro princípio</a:t>
            </a:r>
            <a:endParaRPr lang="pt-BR" sz="2800" b="1" dirty="0"/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H</a:t>
            </a:r>
            <a:r>
              <a:rPr lang="pt-BR" sz="2800" dirty="0" smtClean="0"/>
              <a:t>á dois grandes </a:t>
            </a:r>
            <a:r>
              <a:rPr lang="pt-BR" sz="2800" i="1" dirty="0" smtClean="0"/>
              <a:t>tipos</a:t>
            </a:r>
            <a:r>
              <a:rPr lang="pt-BR" sz="2800" dirty="0" smtClean="0"/>
              <a:t> de heterotopias:</a:t>
            </a:r>
          </a:p>
          <a:p>
            <a:pPr algn="l"/>
            <a:r>
              <a:rPr lang="pt-BR" sz="2800" dirty="0" smtClean="0"/>
              <a:t>		de crise – </a:t>
            </a:r>
            <a:r>
              <a:rPr lang="pt-BR" sz="2000" dirty="0" smtClean="0"/>
              <a:t>Ex.: sociedades primitivas, passagens, </a:t>
            </a:r>
            <a:r>
              <a:rPr lang="pt-BR" sz="2800" dirty="0" smtClean="0"/>
              <a:t> </a:t>
            </a:r>
          </a:p>
          <a:p>
            <a:pPr algn="l">
              <a:spcBef>
                <a:spcPts val="600"/>
              </a:spcBef>
            </a:pPr>
            <a:r>
              <a:rPr lang="pt-BR" sz="2800" dirty="0" smtClean="0"/>
              <a:t>		de desvio – </a:t>
            </a:r>
            <a:r>
              <a:rPr lang="pt-BR" sz="2000" dirty="0"/>
              <a:t>Ex.: casa </a:t>
            </a:r>
            <a:r>
              <a:rPr lang="pt-BR" sz="2000" dirty="0" smtClean="0"/>
              <a:t>de retiro, hospitais, prisões, geriatrias</a:t>
            </a:r>
          </a:p>
          <a:p>
            <a:pPr algn="l"/>
            <a:endParaRPr lang="pt-BR" sz="1000" dirty="0" smtClean="0"/>
          </a:p>
          <a:p>
            <a:pPr algn="l"/>
            <a:endParaRPr lang="pt-BR" sz="1000" dirty="0"/>
          </a:p>
          <a:p>
            <a:r>
              <a:rPr lang="pt-BR" sz="2800" b="1" dirty="0"/>
              <a:t>Segundo Princípio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sz="2800" dirty="0"/>
              <a:t>Funcionamentos </a:t>
            </a:r>
            <a:r>
              <a:rPr lang="pt-BR" sz="2800" dirty="0" smtClean="0"/>
              <a:t>variáveis, transformações</a:t>
            </a:r>
            <a:endParaRPr lang="pt-BR" sz="2800" dirty="0"/>
          </a:p>
          <a:p>
            <a:pPr>
              <a:spcBef>
                <a:spcPts val="0"/>
              </a:spcBef>
            </a:pPr>
            <a:r>
              <a:rPr lang="pt-BR" sz="2000" dirty="0"/>
              <a:t>Ex.: cemitérios</a:t>
            </a:r>
          </a:p>
          <a:p>
            <a:pPr algn="l"/>
            <a:endParaRPr lang="pt-BR" dirty="0" smtClean="0"/>
          </a:p>
          <a:p>
            <a:pPr algn="l"/>
            <a:endParaRPr lang="pt-BR" dirty="0" smtClean="0"/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ave esquerda 5"/>
          <p:cNvSpPr/>
          <p:nvPr/>
        </p:nvSpPr>
        <p:spPr>
          <a:xfrm>
            <a:off x="1691680" y="2954420"/>
            <a:ext cx="216024" cy="1008112"/>
          </a:xfrm>
          <a:prstGeom prst="leftBrace">
            <a:avLst>
              <a:gd name="adj1" fmla="val 67858"/>
              <a:gd name="adj2" fmla="val 50000"/>
            </a:avLst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9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928992" cy="6048672"/>
          </a:xfrm>
        </p:spPr>
        <p:txBody>
          <a:bodyPr/>
          <a:lstStyle/>
          <a:p>
            <a:r>
              <a:rPr lang="pt-BR" sz="2800" b="1" dirty="0" smtClean="0"/>
              <a:t>Terceiro Princípio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Justaposição de espaços </a:t>
            </a:r>
          </a:p>
          <a:p>
            <a:pPr>
              <a:spcBef>
                <a:spcPts val="0"/>
              </a:spcBef>
            </a:pPr>
            <a:r>
              <a:rPr lang="pt-BR" sz="2000" dirty="0" smtClean="0"/>
              <a:t>Ex.: jardins e tapetes</a:t>
            </a:r>
          </a:p>
          <a:p>
            <a:pPr>
              <a:spcBef>
                <a:spcPts val="0"/>
              </a:spcBef>
            </a:pPr>
            <a:endParaRPr lang="pt-BR" sz="1000" dirty="0" smtClean="0"/>
          </a:p>
          <a:p>
            <a:pPr>
              <a:spcBef>
                <a:spcPts val="0"/>
              </a:spcBef>
            </a:pPr>
            <a:endParaRPr lang="pt-BR" sz="1000" dirty="0" smtClean="0"/>
          </a:p>
          <a:p>
            <a:r>
              <a:rPr lang="pt-BR" sz="2800" b="1" dirty="0" smtClean="0"/>
              <a:t>Quarto Princípio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Descompasso (heterotopias </a:t>
            </a:r>
            <a:r>
              <a:rPr lang="pt-BR" sz="2800" dirty="0" err="1" smtClean="0"/>
              <a:t>heterocrônicas</a:t>
            </a:r>
            <a:r>
              <a:rPr lang="pt-BR" sz="28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pt-BR" sz="2000" dirty="0" smtClean="0"/>
              <a:t>Ex.: museus, bibliotecas, festas (</a:t>
            </a:r>
            <a:r>
              <a:rPr lang="pt-BR" sz="2000" i="1" dirty="0" err="1" smtClean="0"/>
              <a:t>kerb</a:t>
            </a:r>
            <a:r>
              <a:rPr lang="pt-BR" sz="2000" dirty="0" smtClean="0"/>
              <a:t>, </a:t>
            </a:r>
            <a:r>
              <a:rPr lang="pt-BR" sz="2000" i="1" dirty="0" err="1" smtClean="0"/>
              <a:t>kirchmesse</a:t>
            </a:r>
            <a:r>
              <a:rPr lang="pt-BR" sz="2000" dirty="0" smtClean="0"/>
              <a:t>)</a:t>
            </a:r>
          </a:p>
          <a:p>
            <a:endParaRPr lang="pt-BR" sz="1000" dirty="0" smtClean="0"/>
          </a:p>
          <a:p>
            <a:endParaRPr lang="pt-BR" sz="1000" dirty="0" smtClean="0"/>
          </a:p>
          <a:p>
            <a:r>
              <a:rPr lang="pt-BR" sz="2800" b="1" dirty="0" smtClean="0"/>
              <a:t>Quinto Princípio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Isolamento relativo (abertura </a:t>
            </a:r>
            <a:r>
              <a:rPr lang="pt-BR" sz="2800" dirty="0"/>
              <a:t>e </a:t>
            </a:r>
            <a:r>
              <a:rPr lang="pt-BR" sz="2800" dirty="0" smtClean="0"/>
              <a:t>fechamento)</a:t>
            </a:r>
            <a:endParaRPr lang="pt-BR" sz="2800" dirty="0"/>
          </a:p>
          <a:p>
            <a:pPr>
              <a:spcBef>
                <a:spcPts val="0"/>
              </a:spcBef>
            </a:pPr>
            <a:r>
              <a:rPr lang="pt-BR" sz="2000" dirty="0"/>
              <a:t>Ex.: </a:t>
            </a:r>
            <a:r>
              <a:rPr lang="pt-BR" sz="2000" dirty="0" smtClean="0"/>
              <a:t>casas de banho, cassinos, prostíbulos, vestíbulos, átrios</a:t>
            </a:r>
          </a:p>
          <a:p>
            <a:endParaRPr lang="pt-BR" sz="1000" dirty="0" smtClean="0"/>
          </a:p>
          <a:p>
            <a:endParaRPr lang="pt-BR" sz="1000" dirty="0"/>
          </a:p>
          <a:p>
            <a:r>
              <a:rPr lang="pt-BR" sz="2800" b="1" dirty="0" smtClean="0"/>
              <a:t>Sexto </a:t>
            </a:r>
            <a:r>
              <a:rPr lang="pt-BR" sz="2800" b="1" dirty="0"/>
              <a:t>Princípio</a:t>
            </a:r>
          </a:p>
          <a:p>
            <a:pPr marL="457200" indent="-457200"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Espaço real           irreal </a:t>
            </a:r>
            <a:r>
              <a:rPr lang="pt-BR" sz="2000" dirty="0" smtClean="0"/>
              <a:t> (c/ regras estritas)</a:t>
            </a:r>
            <a:endParaRPr lang="pt-BR" sz="2000" dirty="0"/>
          </a:p>
          <a:p>
            <a:pPr>
              <a:spcBef>
                <a:spcPts val="0"/>
              </a:spcBef>
            </a:pPr>
            <a:r>
              <a:rPr lang="pt-BR" sz="2000" dirty="0" smtClean="0"/>
              <a:t>Ex.: colônias, missões, vilas operárias, navios</a:t>
            </a:r>
            <a:endParaRPr lang="pt-BR" sz="2000" dirty="0"/>
          </a:p>
          <a:p>
            <a:endParaRPr lang="pt-BR" sz="2800" dirty="0" smtClean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3859235" y="5711311"/>
            <a:ext cx="720080" cy="0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9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928992" cy="5791998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Sugestões de leitura</a:t>
            </a:r>
          </a:p>
          <a:p>
            <a:pPr algn="l">
              <a:spcBef>
                <a:spcPts val="1200"/>
              </a:spcBef>
            </a:pPr>
            <a:r>
              <a:rPr lang="pt-BR" sz="1600" b="1" dirty="0" smtClean="0"/>
              <a:t>ALBANO, Sergio</a:t>
            </a:r>
            <a:r>
              <a:rPr lang="pt-BR" sz="1600" dirty="0" smtClean="0"/>
              <a:t>. </a:t>
            </a:r>
            <a:r>
              <a:rPr lang="pt-BR" sz="1600" i="1" dirty="0" smtClean="0"/>
              <a:t>Michel Foucault: </a:t>
            </a:r>
            <a:r>
              <a:rPr lang="pt-BR" sz="1600" i="1" dirty="0" err="1" smtClean="0"/>
              <a:t>glosario</a:t>
            </a:r>
            <a:r>
              <a:rPr lang="pt-BR" sz="1600" i="1" dirty="0" smtClean="0"/>
              <a:t> de </a:t>
            </a:r>
            <a:r>
              <a:rPr lang="pt-BR" sz="1600" i="1" dirty="0" err="1" smtClean="0"/>
              <a:t>aplicaciones</a:t>
            </a:r>
            <a:r>
              <a:rPr lang="pt-BR" sz="1600" dirty="0" smtClean="0"/>
              <a:t>. Buenos Aires: </a:t>
            </a:r>
            <a:r>
              <a:rPr lang="pt-BR" sz="1600" dirty="0" err="1" smtClean="0"/>
              <a:t>Quadrata</a:t>
            </a:r>
            <a:r>
              <a:rPr lang="pt-BR" sz="1600" dirty="0" smtClean="0"/>
              <a:t>, 2005.</a:t>
            </a:r>
          </a:p>
          <a:p>
            <a:pPr algn="l">
              <a:spcBef>
                <a:spcPts val="1200"/>
              </a:spcBef>
            </a:pPr>
            <a:r>
              <a:rPr lang="pt-BR" sz="1600" b="1" dirty="0" smtClean="0"/>
              <a:t>BACHELARD, Gaston</a:t>
            </a:r>
            <a:r>
              <a:rPr lang="pt-BR" sz="1600" dirty="0" smtClean="0"/>
              <a:t>. </a:t>
            </a:r>
            <a:r>
              <a:rPr lang="pt-BR" sz="1600" i="1" dirty="0" smtClean="0"/>
              <a:t>A poética do espaço</a:t>
            </a:r>
            <a:r>
              <a:rPr lang="pt-BR" sz="1600" dirty="0" smtClean="0"/>
              <a:t>. São Paulo: Martins Fontes, 2003.</a:t>
            </a:r>
          </a:p>
          <a:p>
            <a:pPr algn="l">
              <a:spcBef>
                <a:spcPts val="1200"/>
              </a:spcBef>
            </a:pPr>
            <a:r>
              <a:rPr lang="pt-BR" sz="1600" b="1" dirty="0" smtClean="0"/>
              <a:t>ÉVORA, Fátima </a:t>
            </a:r>
            <a:r>
              <a:rPr lang="pt-BR" sz="1600" dirty="0" smtClean="0"/>
              <a:t>(ed.). </a:t>
            </a:r>
            <a:r>
              <a:rPr lang="pt-BR" sz="1600" i="1" dirty="0" smtClean="0"/>
              <a:t>Espaço e tempo</a:t>
            </a:r>
            <a:r>
              <a:rPr lang="pt-BR" sz="1600" dirty="0" smtClean="0"/>
              <a:t>. Campinas: UNICAMP, 1995.</a:t>
            </a:r>
          </a:p>
          <a:p>
            <a:pPr algn="l">
              <a:spcBef>
                <a:spcPts val="1200"/>
              </a:spcBef>
            </a:pPr>
            <a:r>
              <a:rPr lang="pt-BR" sz="1600" b="1" dirty="0" smtClean="0"/>
              <a:t>FOUCAULT, Michel</a:t>
            </a:r>
            <a:r>
              <a:rPr lang="pt-BR" sz="1600" dirty="0" smtClean="0"/>
              <a:t>. Outros espaços. In: ______. </a:t>
            </a:r>
            <a:r>
              <a:rPr lang="pt-BR" sz="1600" i="1" dirty="0" smtClean="0"/>
              <a:t>Ditos e escritos III</a:t>
            </a:r>
            <a:r>
              <a:rPr lang="pt-BR" sz="1600" dirty="0" smtClean="0"/>
              <a:t>. Rio de Janeiro: Forense Universitária, 2001. p. 411-422.</a:t>
            </a:r>
          </a:p>
          <a:p>
            <a:pPr algn="l">
              <a:spcBef>
                <a:spcPts val="1200"/>
              </a:spcBef>
            </a:pPr>
            <a:r>
              <a:rPr lang="pt-BR" sz="1600" b="1" dirty="0" smtClean="0"/>
              <a:t>FOUCAULT, Michel</a:t>
            </a:r>
            <a:r>
              <a:rPr lang="pt-BR" sz="1600" dirty="0" smtClean="0"/>
              <a:t>. </a:t>
            </a:r>
            <a:r>
              <a:rPr lang="pt-BR" sz="1600" i="1" dirty="0" smtClean="0"/>
              <a:t>O corpo utópico, as heterotopias</a:t>
            </a:r>
            <a:r>
              <a:rPr lang="pt-BR" sz="1600" dirty="0" smtClean="0"/>
              <a:t> (ed. bilíngue). São Paulo: n-1, 2013.</a:t>
            </a:r>
          </a:p>
          <a:p>
            <a:pPr algn="l">
              <a:spcBef>
                <a:spcPts val="1200"/>
              </a:spcBef>
            </a:pPr>
            <a:r>
              <a:rPr lang="pt-BR" sz="1600" b="1" dirty="0" smtClean="0"/>
              <a:t>FRAGO, </a:t>
            </a:r>
            <a:r>
              <a:rPr lang="pt-BR" sz="1600" b="1" dirty="0" err="1" smtClean="0"/>
              <a:t>Antonio</a:t>
            </a:r>
            <a:r>
              <a:rPr lang="pt-BR" sz="1600" b="1" dirty="0" smtClean="0"/>
              <a:t> V.; ESCOLANO, Agustín</a:t>
            </a:r>
            <a:r>
              <a:rPr lang="pt-BR" sz="1600" dirty="0" smtClean="0"/>
              <a:t>. </a:t>
            </a:r>
            <a:r>
              <a:rPr lang="pt-BR" sz="1600" i="1" dirty="0" smtClean="0"/>
              <a:t>Currículo, espaço e subjetividade: a arquitetura como programa</a:t>
            </a:r>
            <a:r>
              <a:rPr lang="pt-BR" sz="1600" dirty="0" smtClean="0"/>
              <a:t>. Belo Horizonte: Autêntica, 2001.</a:t>
            </a:r>
          </a:p>
          <a:p>
            <a:pPr algn="l">
              <a:spcBef>
                <a:spcPts val="1200"/>
              </a:spcBef>
            </a:pPr>
            <a:r>
              <a:rPr lang="pt-BR" sz="1600" b="1" dirty="0" smtClean="0"/>
              <a:t>PRADO, Tomás</a:t>
            </a:r>
            <a:r>
              <a:rPr lang="pt-BR" sz="1600" dirty="0" smtClean="0"/>
              <a:t>. </a:t>
            </a:r>
            <a:r>
              <a:rPr lang="pt-BR" sz="1600" i="1" dirty="0" smtClean="0"/>
              <a:t>Foucault e a linguagem do espaço</a:t>
            </a:r>
            <a:r>
              <a:rPr lang="pt-BR" sz="1600" dirty="0" smtClean="0"/>
              <a:t>. São Paulo: Perspectiva. Rio de Janeiro: PUC, 2018.</a:t>
            </a:r>
          </a:p>
          <a:p>
            <a:pPr algn="l">
              <a:spcBef>
                <a:spcPts val="1200"/>
              </a:spcBef>
            </a:pPr>
            <a:r>
              <a:rPr lang="pt-BR" sz="1600" b="1" dirty="0" smtClean="0"/>
              <a:t>RAY, Christopher</a:t>
            </a:r>
            <a:r>
              <a:rPr lang="pt-BR" sz="1600" dirty="0" smtClean="0"/>
              <a:t>. </a:t>
            </a:r>
            <a:r>
              <a:rPr lang="pt-BR" sz="1600" i="1" dirty="0" smtClean="0"/>
              <a:t>Tempo, espaço e Filosofia</a:t>
            </a:r>
            <a:r>
              <a:rPr lang="pt-BR" sz="1600" dirty="0" smtClean="0"/>
              <a:t>. Campinas: Papirus, 1993.</a:t>
            </a:r>
          </a:p>
          <a:p>
            <a:pPr algn="l">
              <a:spcBef>
                <a:spcPts val="1200"/>
              </a:spcBef>
            </a:pPr>
            <a:r>
              <a:rPr lang="pt-BR" sz="1600" b="1" dirty="0" smtClean="0"/>
              <a:t>SZAMOSI, </a:t>
            </a:r>
            <a:r>
              <a:rPr lang="pt-BR" sz="1600" b="1" dirty="0" err="1" smtClean="0"/>
              <a:t>Géza</a:t>
            </a:r>
            <a:r>
              <a:rPr lang="pt-BR" sz="1600" dirty="0" smtClean="0"/>
              <a:t>. </a:t>
            </a:r>
            <a:r>
              <a:rPr lang="pt-BR" sz="1600" i="1" dirty="0" smtClean="0"/>
              <a:t>Tempo e espaço: as dimensões gêmeas</a:t>
            </a:r>
            <a:r>
              <a:rPr lang="pt-BR" sz="1600" dirty="0" smtClean="0"/>
              <a:t>. Rio de Janeiro: Jorge Zahar, 1988.</a:t>
            </a:r>
            <a:endParaRPr lang="pt-BR" sz="1600" dirty="0"/>
          </a:p>
          <a:p>
            <a:pPr algn="l">
              <a:spcBef>
                <a:spcPts val="1200"/>
              </a:spcBef>
            </a:pPr>
            <a:r>
              <a:rPr lang="pt-PT" sz="1600" b="1" dirty="0"/>
              <a:t>VEIGA-NETO, Alfredo</a:t>
            </a:r>
            <a:r>
              <a:rPr lang="pt-PT" sz="1600" dirty="0"/>
              <a:t>. De geometrias, currículo e diferenças. Campinas: CEDES, </a:t>
            </a:r>
            <a:r>
              <a:rPr lang="pt-PT" sz="1600" i="1" dirty="0"/>
              <a:t>Educação e Sociedade</a:t>
            </a:r>
            <a:r>
              <a:rPr lang="pt-PT" sz="1600" dirty="0"/>
              <a:t>, a.XXIII, n.79, 2002. p.163-186.</a:t>
            </a:r>
            <a:endParaRPr lang="pt-BR" sz="1600" dirty="0"/>
          </a:p>
          <a:p>
            <a:pPr algn="l">
              <a:spcBef>
                <a:spcPts val="1200"/>
              </a:spcBef>
            </a:pPr>
            <a:r>
              <a:rPr lang="pt-BR" sz="1600" b="1" dirty="0" smtClean="0"/>
              <a:t>VEIGA-NETO</a:t>
            </a:r>
            <a:r>
              <a:rPr lang="pt-BR" sz="1600" b="1" dirty="0"/>
              <a:t>, Alfredo</a:t>
            </a:r>
            <a:r>
              <a:rPr lang="pt-BR" sz="1600" dirty="0"/>
              <a:t>. As duas faces da moeda: heterotopias e “</a:t>
            </a:r>
            <a:r>
              <a:rPr lang="pt-BR" sz="1600" dirty="0" err="1"/>
              <a:t>emplazamientos</a:t>
            </a:r>
            <a:r>
              <a:rPr lang="pt-BR" sz="1600" dirty="0"/>
              <a:t>” curriculares. </a:t>
            </a:r>
            <a:r>
              <a:rPr lang="pt-BR" sz="1600" i="1" dirty="0"/>
              <a:t>Educação em Revista.</a:t>
            </a:r>
            <a:r>
              <a:rPr lang="pt-BR" sz="1600" dirty="0"/>
              <a:t> Belo Horizonte (MG), n</a:t>
            </a:r>
            <a:r>
              <a:rPr lang="pt-BR" sz="1600" dirty="0" smtClean="0"/>
              <a:t>. 45</a:t>
            </a:r>
            <a:r>
              <a:rPr lang="pt-BR" sz="1600" dirty="0"/>
              <a:t>, jun. 2007. p</a:t>
            </a:r>
            <a:r>
              <a:rPr lang="pt-BR" sz="1600" dirty="0" smtClean="0"/>
              <a:t>. 249-264</a:t>
            </a:r>
            <a:r>
              <a:rPr lang="pt-BR" sz="1600" dirty="0"/>
              <a:t>.</a:t>
            </a:r>
          </a:p>
          <a:p>
            <a:pPr algn="l">
              <a:spcBef>
                <a:spcPts val="600"/>
              </a:spcBef>
            </a:pPr>
            <a:endParaRPr lang="pt-BR" sz="1600" dirty="0" smtClean="0"/>
          </a:p>
          <a:p>
            <a:pPr algn="l">
              <a:spcBef>
                <a:spcPts val="600"/>
              </a:spcBef>
            </a:pPr>
            <a:endParaRPr lang="pt-BR" sz="1600" dirty="0" smtClean="0"/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885478"/>
            <a:ext cx="8928992" cy="5339800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sz="2800" dirty="0" smtClean="0"/>
              <a:t>Este </a:t>
            </a:r>
            <a:r>
              <a:rPr lang="pt-BR" sz="2800" i="1" dirty="0" err="1" smtClean="0"/>
              <a:t>power-point</a:t>
            </a:r>
            <a:r>
              <a:rPr lang="pt-BR" sz="2800" dirty="0" smtClean="0"/>
              <a:t> foi usado nas atividades de encerramento do Seminário Avançado </a:t>
            </a:r>
            <a:r>
              <a:rPr lang="pt-BR" sz="2800" i="1" dirty="0" smtClean="0"/>
              <a:t>A caixa de ferramentas de Foucault para a pesquisa em Educação</a:t>
            </a:r>
            <a:r>
              <a:rPr lang="pt-BR" sz="2800" dirty="0" smtClean="0"/>
              <a:t>, no PPG-Educação/UFRGS, no dia 19 de dezembro de 2018.</a:t>
            </a:r>
          </a:p>
          <a:p>
            <a:r>
              <a:rPr lang="pt-BR" sz="1000" dirty="0" smtClean="0"/>
              <a:t> </a:t>
            </a:r>
          </a:p>
          <a:p>
            <a:endParaRPr lang="pt-BR" sz="1000" dirty="0" smtClean="0"/>
          </a:p>
          <a:p>
            <a:endParaRPr lang="pt-BR" sz="1000" dirty="0" smtClean="0"/>
          </a:p>
          <a:p>
            <a:r>
              <a:rPr lang="pt-BR" sz="2800" dirty="0" smtClean="0"/>
              <a:t>O referido Seminário foi</a:t>
            </a:r>
            <a:r>
              <a:rPr lang="pt-BR" sz="2800" dirty="0" smtClean="0"/>
              <a:t> organizado pela </a:t>
            </a:r>
            <a:r>
              <a:rPr lang="pt-BR" sz="2800" dirty="0" err="1" smtClean="0"/>
              <a:t>Profª</a:t>
            </a:r>
            <a:r>
              <a:rPr lang="pt-BR" sz="2800" dirty="0" smtClean="0"/>
              <a:t> Adriana da Silva Thoma. A ela, </a:t>
            </a:r>
            <a:r>
              <a:rPr lang="pt-BR" sz="2800" i="1" dirty="0" smtClean="0"/>
              <a:t>in memoriam</a:t>
            </a:r>
            <a:r>
              <a:rPr lang="pt-BR" sz="2800" dirty="0" smtClean="0"/>
              <a:t>, dedicamos aquele encontro e este material.</a:t>
            </a:r>
          </a:p>
          <a:p>
            <a:pPr algn="l"/>
            <a:endParaRPr lang="pt-BR" sz="2000" dirty="0" smtClean="0"/>
          </a:p>
          <a:p>
            <a:pPr algn="l"/>
            <a:endParaRPr lang="pt-BR" sz="2000" dirty="0"/>
          </a:p>
          <a:p>
            <a:pPr lvl="2" algn="l"/>
            <a:r>
              <a:rPr lang="pt-BR" sz="2000" dirty="0" smtClean="0"/>
              <a:t>					</a:t>
            </a:r>
            <a:r>
              <a:rPr lang="pt-BR" sz="2000" dirty="0" err="1" smtClean="0"/>
              <a:t>Graciele</a:t>
            </a:r>
            <a:r>
              <a:rPr lang="pt-BR" sz="2000" dirty="0" smtClean="0"/>
              <a:t> </a:t>
            </a:r>
            <a:r>
              <a:rPr lang="pt-BR" sz="2000" dirty="0" err="1" smtClean="0"/>
              <a:t>Marjana</a:t>
            </a:r>
            <a:r>
              <a:rPr lang="pt-BR" sz="2000" dirty="0" smtClean="0"/>
              <a:t> </a:t>
            </a:r>
            <a:r>
              <a:rPr lang="pt-BR" sz="2000" dirty="0" err="1" smtClean="0"/>
              <a:t>Kraemer</a:t>
            </a:r>
            <a:endParaRPr lang="pt-BR" sz="2000" dirty="0" smtClean="0"/>
          </a:p>
          <a:p>
            <a:pPr lvl="2" algn="l"/>
            <a:r>
              <a:rPr lang="pt-BR" sz="2000" dirty="0" smtClean="0"/>
              <a:t>					Alfredo Veiga-Neto</a:t>
            </a:r>
            <a:endParaRPr lang="pt-BR" sz="2000" dirty="0" smtClean="0"/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8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652120" y="6011996"/>
            <a:ext cx="31810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BR" altLang="pt-BR" sz="1800" b="1" dirty="0">
                <a:solidFill>
                  <a:srgbClr val="FFFF00"/>
                </a:solidFill>
              </a:rPr>
              <a:t>alfredoveiganeto@gmail.com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885478"/>
            <a:ext cx="8928992" cy="533980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2000" dirty="0"/>
          </a:p>
          <a:p>
            <a:endParaRPr lang="pt-BR" sz="800" dirty="0" smtClean="0"/>
          </a:p>
          <a:p>
            <a:endParaRPr lang="pt-BR" sz="800" dirty="0" smtClean="0"/>
          </a:p>
          <a:p>
            <a:endParaRPr lang="pt-BR" sz="800" dirty="0" smtClean="0"/>
          </a:p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rgbClr val="FFFF00"/>
                </a:solidFill>
              </a:rPr>
              <a:t>GPCC</a:t>
            </a:r>
            <a:r>
              <a:rPr lang="pt-BR" dirty="0" smtClean="0"/>
              <a:t> – </a:t>
            </a:r>
            <a:r>
              <a:rPr lang="pt-BR" sz="2400" b="1" dirty="0" smtClean="0"/>
              <a:t>Grupo de Pesquisa em Currículo e Contemporaneidade</a:t>
            </a:r>
          </a:p>
          <a:p>
            <a:pPr>
              <a:spcBef>
                <a:spcPts val="0"/>
              </a:spcBef>
            </a:pPr>
            <a:r>
              <a:rPr lang="pt-BR" sz="2400" dirty="0" smtClean="0"/>
              <a:t>PPG-Educação/UFRGS</a:t>
            </a:r>
            <a:endParaRPr lang="pt-B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7" y="2255749"/>
            <a:ext cx="8008144" cy="205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827584" y="2420888"/>
            <a:ext cx="1075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chemeClr val="bg1"/>
                </a:solidFill>
                <a:latin typeface="Blackadder ITC" pitchFamily="82" charset="0"/>
              </a:rPr>
              <a:t> </a:t>
            </a:r>
            <a:r>
              <a:rPr lang="pt-BR" sz="8800" b="1" dirty="0" smtClean="0">
                <a:solidFill>
                  <a:schemeClr val="bg1"/>
                </a:solidFill>
                <a:latin typeface="Blackadder ITC" pitchFamily="82" charset="0"/>
              </a:rPr>
              <a:t>f</a:t>
            </a:r>
            <a:endParaRPr lang="pt-BR" sz="8800" b="1" dirty="0">
              <a:solidFill>
                <a:schemeClr val="bg1"/>
              </a:solidFill>
              <a:latin typeface="Blackadder ITC" pitchFamily="8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2090" y="2552968"/>
            <a:ext cx="1280642" cy="1461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t a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lii et alii et alii et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 </a:t>
            </a:r>
            <a:r>
              <a:rPr lang="pt-BR" sz="950" i="1" dirty="0" err="1">
                <a:solidFill>
                  <a:schemeClr val="bg1"/>
                </a:solidFill>
                <a:latin typeface="Andalus"/>
                <a:ea typeface="Times New Roman"/>
              </a:rPr>
              <a:t>et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alii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alii 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  et 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kern="1200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kern="1200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kern="1200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kern="1200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  et alii </a:t>
            </a:r>
            <a:r>
              <a:rPr lang="pt-BR" sz="950" i="1" kern="1200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kern="1200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kern="1200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</a:t>
            </a:r>
            <a:r>
              <a:rPr lang="pt-BR" sz="950" i="1" kern="1200" dirty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alii </a:t>
            </a:r>
            <a:r>
              <a:rPr lang="pt-BR" sz="950" i="1" kern="1200" dirty="0" smtClean="0">
                <a:solidFill>
                  <a:schemeClr val="bg1"/>
                </a:solidFill>
                <a:effectLst/>
                <a:latin typeface="Andalus"/>
                <a:ea typeface="Times New Roman"/>
              </a:rPr>
              <a:t>et alii et alii et alii et alii et alii et alii et 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</a:t>
            </a:r>
            <a:r>
              <a:rPr lang="pt-BR" sz="950" i="1" dirty="0" smtClean="0">
                <a:solidFill>
                  <a:schemeClr val="bg1"/>
                </a:solidFill>
                <a:latin typeface="Andalus"/>
                <a:ea typeface="Times New Roman"/>
              </a:rPr>
              <a:t>alii </a:t>
            </a:r>
            <a:r>
              <a:rPr lang="pt-BR" sz="950" i="1" dirty="0">
                <a:solidFill>
                  <a:schemeClr val="bg1"/>
                </a:solidFill>
                <a:latin typeface="Andalus"/>
                <a:ea typeface="Times New Roman"/>
              </a:rPr>
              <a:t>et alii</a:t>
            </a:r>
            <a:endParaRPr lang="pt-BR" sz="950" i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8596" y="2552968"/>
            <a:ext cx="1152128" cy="146154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2566405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00"/>
                </a:solidFill>
              </a:rPr>
              <a:t>PORTAL DE ACESSO A</a:t>
            </a:r>
          </a:p>
          <a:p>
            <a:pPr algn="ctr"/>
            <a:endParaRPr lang="pt-BR" sz="600" b="1" dirty="0" smtClean="0">
              <a:solidFill>
                <a:srgbClr val="FFFF00"/>
              </a:solidFill>
            </a:endParaRPr>
          </a:p>
          <a:p>
            <a:pPr algn="ctr"/>
            <a:r>
              <a:rPr lang="pt-BR" sz="1600" b="1" dirty="0" smtClean="0">
                <a:solidFill>
                  <a:srgbClr val="FFFF00"/>
                </a:solidFill>
              </a:rPr>
              <a:t>eventos – cursos – textos</a:t>
            </a:r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l</a:t>
            </a:r>
            <a:r>
              <a:rPr lang="pt-BR" sz="1600" b="1" dirty="0" smtClean="0">
                <a:solidFill>
                  <a:srgbClr val="FFFF00"/>
                </a:solidFill>
              </a:rPr>
              <a:t>ançamentos – sites – fotos</a:t>
            </a:r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f</a:t>
            </a:r>
            <a:r>
              <a:rPr lang="pt-BR" sz="1600" b="1" dirty="0" smtClean="0">
                <a:solidFill>
                  <a:srgbClr val="FFFF00"/>
                </a:solidFill>
              </a:rPr>
              <a:t>ilmes – livros – vídeos</a:t>
            </a:r>
          </a:p>
          <a:p>
            <a:pPr algn="ctr"/>
            <a:r>
              <a:rPr lang="pt-BR" sz="1600" b="1" dirty="0">
                <a:solidFill>
                  <a:srgbClr val="FFFF00"/>
                </a:solidFill>
              </a:rPr>
              <a:t>t</a:t>
            </a:r>
            <a:r>
              <a:rPr lang="pt-BR" sz="1600" b="1" dirty="0" smtClean="0">
                <a:solidFill>
                  <a:srgbClr val="FFFF00"/>
                </a:solidFill>
              </a:rPr>
              <a:t>eses – dissertações</a:t>
            </a:r>
            <a:endParaRPr lang="pt-BR" sz="1600" b="1" dirty="0">
              <a:solidFill>
                <a:srgbClr val="FFFF00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8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885478"/>
            <a:ext cx="8928992" cy="53398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pt-BR" sz="4000" b="1" dirty="0" smtClean="0"/>
              <a:t>Roteiro</a:t>
            </a:r>
          </a:p>
          <a:p>
            <a:pPr>
              <a:buClr>
                <a:srgbClr val="FFFF00"/>
              </a:buClr>
            </a:pPr>
            <a:endParaRPr lang="pt-BR" sz="1000" b="1" dirty="0"/>
          </a:p>
          <a:p>
            <a:pPr marL="457200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b="1" dirty="0" smtClean="0"/>
              <a:t>A</a:t>
            </a:r>
            <a:r>
              <a:rPr lang="pt-BR" b="1" i="1" dirty="0" smtClean="0"/>
              <a:t> moldura epistemológica</a:t>
            </a:r>
          </a:p>
          <a:p>
            <a:pPr>
              <a:buClr>
                <a:srgbClr val="FFFF00"/>
              </a:buClr>
            </a:pPr>
            <a:endParaRPr lang="pt-BR" sz="1000" b="1" i="1" dirty="0" smtClean="0"/>
          </a:p>
          <a:p>
            <a:pPr marL="457200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b="1" i="1" dirty="0" smtClean="0"/>
              <a:t>Utopia</a:t>
            </a:r>
            <a:r>
              <a:rPr lang="pt-BR" b="1" dirty="0" smtClean="0"/>
              <a:t> e </a:t>
            </a:r>
            <a:r>
              <a:rPr lang="pt-BR" b="1" i="1" dirty="0" smtClean="0"/>
              <a:t>heterotopia</a:t>
            </a:r>
            <a:r>
              <a:rPr lang="pt-BR" b="1" dirty="0" smtClean="0"/>
              <a:t> são conceitos espaciais</a:t>
            </a:r>
          </a:p>
          <a:p>
            <a:pPr>
              <a:buClr>
                <a:srgbClr val="FFFF00"/>
              </a:buClr>
            </a:pPr>
            <a:r>
              <a:rPr lang="pt-BR" dirty="0" smtClean="0"/>
              <a:t>Desnaturalização do Espaço</a:t>
            </a:r>
          </a:p>
          <a:p>
            <a:pPr>
              <a:buClr>
                <a:srgbClr val="FFFF00"/>
              </a:buClr>
            </a:pPr>
            <a:r>
              <a:rPr lang="pt-BR" dirty="0" smtClean="0"/>
              <a:t>Um pouco da História</a:t>
            </a:r>
          </a:p>
          <a:p>
            <a:pPr>
              <a:buClr>
                <a:srgbClr val="FFFF00"/>
              </a:buClr>
            </a:pPr>
            <a:endParaRPr lang="pt-BR" sz="1000" dirty="0" smtClean="0"/>
          </a:p>
          <a:p>
            <a:pPr marL="457200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b="1" dirty="0" smtClean="0"/>
              <a:t>As </a:t>
            </a:r>
            <a:r>
              <a:rPr lang="pt-BR" b="1" i="1" dirty="0" smtClean="0"/>
              <a:t>utopias</a:t>
            </a:r>
          </a:p>
          <a:p>
            <a:pPr>
              <a:buClr>
                <a:srgbClr val="FFFF00"/>
              </a:buClr>
            </a:pPr>
            <a:endParaRPr lang="pt-BR" sz="1000" b="1" dirty="0"/>
          </a:p>
          <a:p>
            <a:pPr marL="457200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b="1" dirty="0" smtClean="0"/>
              <a:t>As </a:t>
            </a:r>
            <a:r>
              <a:rPr lang="pt-BR" b="1" i="1" dirty="0" smtClean="0"/>
              <a:t>heterotopias</a:t>
            </a: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ave esquerda 1"/>
          <p:cNvSpPr/>
          <p:nvPr/>
        </p:nvSpPr>
        <p:spPr>
          <a:xfrm>
            <a:off x="1979712" y="3174876"/>
            <a:ext cx="144016" cy="1224136"/>
          </a:xfrm>
          <a:prstGeom prst="leftBrace">
            <a:avLst>
              <a:gd name="adj1" fmla="val 67858"/>
              <a:gd name="adj2" fmla="val 50000"/>
            </a:avLst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4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5855890"/>
          </a:xfrm>
        </p:spPr>
        <p:txBody>
          <a:bodyPr>
            <a:normAutofit lnSpcReduction="10000"/>
          </a:bodyPr>
          <a:lstStyle/>
          <a:p>
            <a:r>
              <a:rPr lang="pt-BR" sz="3600" b="1" dirty="0" smtClean="0"/>
              <a:t>A</a:t>
            </a:r>
            <a:r>
              <a:rPr lang="pt-BR" sz="3600" b="1" i="1" dirty="0" smtClean="0"/>
              <a:t> moldura epistemológica</a:t>
            </a:r>
          </a:p>
          <a:p>
            <a:r>
              <a:rPr lang="pt-BR" sz="2000" dirty="0" smtClean="0"/>
              <a:t>Aquilo do que se fala é </a:t>
            </a:r>
            <a:r>
              <a:rPr lang="pt-BR" sz="2000" b="1" i="1" dirty="0" smtClean="0"/>
              <a:t>deste mundo</a:t>
            </a:r>
            <a:r>
              <a:rPr lang="pt-BR" sz="2000" i="1" dirty="0" smtClean="0"/>
              <a:t> </a:t>
            </a:r>
            <a:r>
              <a:rPr lang="pt-BR" sz="2000" dirty="0" smtClean="0"/>
              <a:t>(não preexiste ao discurso </a:t>
            </a:r>
            <a:r>
              <a:rPr lang="pt-BR" sz="2000" b="1" i="1" dirty="0" smtClean="0"/>
              <a:t>e</a:t>
            </a:r>
            <a:r>
              <a:rPr lang="pt-BR" sz="2000" dirty="0" smtClean="0"/>
              <a:t> tem historicidade).</a:t>
            </a:r>
          </a:p>
          <a:p>
            <a:r>
              <a:rPr lang="pt-BR" sz="2000" dirty="0" smtClean="0"/>
              <a:t>Então, vale a pena problematizar, é preciso saber:</a:t>
            </a:r>
          </a:p>
          <a:p>
            <a:r>
              <a:rPr lang="pt-BR" sz="1800" dirty="0" smtClean="0"/>
              <a:t>Por que se fala? Quem fala? De onde se fala? Quando se fala? Como se fala? Para quem se fala?</a:t>
            </a:r>
            <a:r>
              <a:rPr lang="pt-BR" sz="1600" dirty="0" smtClean="0"/>
              <a:t> </a:t>
            </a:r>
            <a:endParaRPr lang="pt-BR" sz="1600" b="1" dirty="0" smtClean="0"/>
          </a:p>
          <a:p>
            <a:endParaRPr lang="pt-BR" sz="1000" dirty="0" smtClean="0"/>
          </a:p>
          <a:p>
            <a:endParaRPr lang="pt-BR" sz="1000" dirty="0" smtClean="0"/>
          </a:p>
          <a:p>
            <a:endParaRPr lang="pt-BR" sz="1000" dirty="0" smtClean="0"/>
          </a:p>
          <a:p>
            <a:r>
              <a:rPr lang="pt-BR" sz="2800" dirty="0" smtClean="0"/>
              <a:t>Assim, a </a:t>
            </a:r>
            <a:r>
              <a:rPr lang="pt-BR" sz="2800" b="1" i="1" dirty="0" smtClean="0"/>
              <a:t>moldura</a:t>
            </a:r>
            <a:r>
              <a:rPr lang="pt-BR" sz="2800" dirty="0" smtClean="0"/>
              <a:t> sempre envolve </a:t>
            </a:r>
            <a:r>
              <a:rPr lang="pt-BR" sz="2400" dirty="0" smtClean="0"/>
              <a:t>(sempre é função de)</a:t>
            </a:r>
            <a:r>
              <a:rPr lang="pt-BR" sz="2800" dirty="0" smtClean="0"/>
              <a:t>:</a:t>
            </a:r>
          </a:p>
          <a:p>
            <a:endParaRPr lang="pt-BR" sz="1000" b="1" dirty="0" smtClean="0"/>
          </a:p>
          <a:p>
            <a:pPr>
              <a:buClr>
                <a:srgbClr val="FFFF00"/>
              </a:buClr>
            </a:pPr>
            <a:r>
              <a:rPr lang="pt-BR" sz="2800" dirty="0" smtClean="0"/>
              <a:t>  </a:t>
            </a:r>
            <a:r>
              <a:rPr lang="pt-BR" sz="2800" dirty="0"/>
              <a:t> </a:t>
            </a:r>
            <a:r>
              <a:rPr lang="pt-BR" sz="2800" dirty="0" smtClean="0"/>
              <a:t>      </a:t>
            </a:r>
            <a:r>
              <a:rPr lang="pt-BR" sz="2800" b="1" dirty="0" smtClean="0">
                <a:solidFill>
                  <a:srgbClr val="FFFF00"/>
                </a:solidFill>
              </a:rPr>
              <a:t>--</a:t>
            </a:r>
            <a:r>
              <a:rPr lang="pt-BR" sz="2800" dirty="0" smtClean="0"/>
              <a:t> visão de mundo </a:t>
            </a:r>
            <a:r>
              <a:rPr lang="pt-BR" dirty="0" smtClean="0"/>
              <a:t>- </a:t>
            </a:r>
            <a:r>
              <a:rPr lang="pt-BR" sz="2400" i="1" dirty="0" smtClean="0"/>
              <a:t>Weltanschauung</a:t>
            </a:r>
            <a:r>
              <a:rPr lang="pt-BR" sz="2400" dirty="0" smtClean="0"/>
              <a:t> </a:t>
            </a:r>
          </a:p>
          <a:p>
            <a:pPr>
              <a:buClr>
                <a:srgbClr val="FFFF00"/>
              </a:buClr>
            </a:pPr>
            <a:r>
              <a:rPr lang="pt-BR" sz="2400" dirty="0" smtClean="0"/>
              <a:t>    conjunto </a:t>
            </a:r>
            <a:r>
              <a:rPr lang="pt-BR" sz="2400" dirty="0"/>
              <a:t>ordenado de valores, impressões, sentimentos e 	</a:t>
            </a:r>
            <a:r>
              <a:rPr lang="pt-BR" sz="2400" dirty="0" smtClean="0"/>
              <a:t>concepções </a:t>
            </a:r>
            <a:r>
              <a:rPr lang="pt-BR" sz="2400" dirty="0"/>
              <a:t>de natureza </a:t>
            </a:r>
            <a:r>
              <a:rPr lang="pt-BR" sz="2400" dirty="0" smtClean="0"/>
              <a:t>intuitiva e </a:t>
            </a:r>
            <a:r>
              <a:rPr lang="pt-BR" sz="2400" dirty="0"/>
              <a:t>anteriores à reflexão, a respeito da época ou do mundo em que se vive; </a:t>
            </a:r>
            <a:endParaRPr lang="pt-BR" sz="2400" dirty="0" smtClean="0"/>
          </a:p>
          <a:p>
            <a:pPr>
              <a:spcBef>
                <a:spcPts val="0"/>
              </a:spcBef>
              <a:buClr>
                <a:srgbClr val="FFFF00"/>
              </a:buClr>
            </a:pPr>
            <a:r>
              <a:rPr lang="pt-BR" sz="2400" dirty="0" smtClean="0"/>
              <a:t>cosmovisão</a:t>
            </a:r>
            <a:r>
              <a:rPr lang="pt-BR" sz="2400" dirty="0"/>
              <a:t>, </a:t>
            </a:r>
            <a:r>
              <a:rPr lang="pt-BR" sz="2400" dirty="0" err="1"/>
              <a:t>mundividência</a:t>
            </a:r>
            <a:r>
              <a:rPr lang="pt-BR" sz="2400" dirty="0" smtClean="0"/>
              <a:t>.</a:t>
            </a:r>
          </a:p>
          <a:p>
            <a:pPr>
              <a:buClr>
                <a:srgbClr val="FFFF00"/>
              </a:buClr>
            </a:pPr>
            <a:r>
              <a:rPr lang="pt-BR" sz="2800" b="1" dirty="0" smtClean="0">
                <a:solidFill>
                  <a:srgbClr val="FFFF00"/>
                </a:solidFill>
              </a:rPr>
              <a:t>   --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r>
              <a:rPr lang="pt-BR" sz="2800" dirty="0" smtClean="0"/>
              <a:t>perspectiva teórica assumida</a:t>
            </a:r>
          </a:p>
          <a:p>
            <a:pPr algn="l">
              <a:buClr>
                <a:srgbClr val="FFFF00"/>
              </a:buClr>
            </a:pPr>
            <a:r>
              <a:rPr lang="pt-BR" sz="2800" dirty="0"/>
              <a:t>		</a:t>
            </a:r>
            <a:r>
              <a:rPr lang="pt-BR" sz="2800" dirty="0" smtClean="0"/>
              <a:t>       </a:t>
            </a:r>
            <a:r>
              <a:rPr lang="pt-BR" sz="2800" b="1" dirty="0" smtClean="0">
                <a:solidFill>
                  <a:srgbClr val="FFFF00"/>
                </a:solidFill>
              </a:rPr>
              <a:t>--</a:t>
            </a:r>
            <a:r>
              <a:rPr lang="pt-BR" sz="2800" dirty="0" smtClean="0"/>
              <a:t> capacidade de tradução de contextos</a:t>
            </a: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ave esquerda 5"/>
          <p:cNvSpPr/>
          <p:nvPr/>
        </p:nvSpPr>
        <p:spPr>
          <a:xfrm>
            <a:off x="755576" y="3593207"/>
            <a:ext cx="216024" cy="2774404"/>
          </a:xfrm>
          <a:prstGeom prst="leftBrace">
            <a:avLst>
              <a:gd name="adj1" fmla="val 67858"/>
              <a:gd name="adj2" fmla="val 50000"/>
            </a:avLst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8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885478"/>
            <a:ext cx="8928992" cy="5339800"/>
          </a:xfrm>
        </p:spPr>
        <p:txBody>
          <a:bodyPr>
            <a:normAutofit/>
          </a:bodyPr>
          <a:lstStyle/>
          <a:p>
            <a:r>
              <a:rPr lang="pt-BR" b="1" dirty="0" smtClean="0"/>
              <a:t>Desnaturalização do Espaço</a:t>
            </a:r>
          </a:p>
          <a:p>
            <a:pPr marL="457200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Aquilo que pensamos como sendo </a:t>
            </a:r>
            <a:r>
              <a:rPr lang="pt-BR" b="1" i="1" dirty="0" smtClean="0">
                <a:solidFill>
                  <a:srgbClr val="FFFF00"/>
                </a:solidFill>
              </a:rPr>
              <a:t>o espaço</a:t>
            </a:r>
            <a:r>
              <a:rPr lang="pt-BR" dirty="0" smtClean="0"/>
              <a:t> resulta de uma articulação inextricável entre uma </a:t>
            </a:r>
            <a:r>
              <a:rPr lang="pt-BR" i="1" dirty="0" smtClean="0"/>
              <a:t>materialidade</a:t>
            </a:r>
            <a:r>
              <a:rPr lang="pt-BR" dirty="0" smtClean="0"/>
              <a:t> (física) e uma </a:t>
            </a:r>
            <a:r>
              <a:rPr lang="pt-BR" i="1" dirty="0" smtClean="0"/>
              <a:t>racionalidade</a:t>
            </a:r>
            <a:r>
              <a:rPr lang="pt-BR" dirty="0" smtClean="0"/>
              <a:t> (produzida na cultura). Assim, aquilo que pensamos como sendo </a:t>
            </a:r>
            <a:r>
              <a:rPr lang="pt-BR" b="1" i="1" dirty="0" smtClean="0">
                <a:solidFill>
                  <a:srgbClr val="FFFF00"/>
                </a:solidFill>
              </a:rPr>
              <a:t>o espaço </a:t>
            </a:r>
            <a:r>
              <a:rPr lang="pt-BR" dirty="0" smtClean="0"/>
              <a:t>tem sempre uma determinação histórica, nunca é um </a:t>
            </a:r>
            <a:r>
              <a:rPr lang="pt-BR" i="1" dirty="0" smtClean="0"/>
              <a:t>a priori</a:t>
            </a:r>
            <a:r>
              <a:rPr lang="pt-BR" dirty="0" smtClean="0"/>
              <a:t>.</a:t>
            </a:r>
          </a:p>
          <a:p>
            <a:endParaRPr lang="pt-BR" sz="1000" dirty="0" smtClean="0"/>
          </a:p>
          <a:p>
            <a:pPr marL="457200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dirty="0"/>
              <a:t>e</a:t>
            </a:r>
            <a:r>
              <a:rPr lang="pt-BR" dirty="0" smtClean="0"/>
              <a:t>spaço físico      espaço social</a:t>
            </a:r>
          </a:p>
          <a:p>
            <a:endParaRPr lang="pt-BR" sz="1000" dirty="0" smtClean="0"/>
          </a:p>
          <a:p>
            <a:pPr marL="457200" indent="-4572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pt-BR" i="1" dirty="0" smtClean="0"/>
              <a:t>Espaço</a:t>
            </a:r>
            <a:r>
              <a:rPr lang="pt-BR" dirty="0" smtClean="0"/>
              <a:t> e </a:t>
            </a:r>
            <a:r>
              <a:rPr lang="pt-BR" i="1" dirty="0" smtClean="0"/>
              <a:t>poder</a:t>
            </a:r>
            <a:r>
              <a:rPr lang="pt-BR" dirty="0" smtClean="0"/>
              <a:t> são imanentes </a:t>
            </a:r>
            <a:r>
              <a:rPr lang="pt-BR" sz="2400" dirty="0" smtClean="0"/>
              <a:t>(M. Foucault)</a:t>
            </a: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4568694" y="4984698"/>
            <a:ext cx="36004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575044" y="5084368"/>
            <a:ext cx="35369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4596028" y="4901059"/>
            <a:ext cx="320010" cy="2668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4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07504" y="885478"/>
            <a:ext cx="8928992" cy="5339800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Um pouco da História</a:t>
            </a:r>
          </a:p>
          <a:p>
            <a:r>
              <a:rPr lang="pt-BR" b="1" dirty="0"/>
              <a:t>d</a:t>
            </a:r>
            <a:r>
              <a:rPr lang="pt-BR" b="1" dirty="0" smtClean="0"/>
              <a:t>os espaços</a:t>
            </a:r>
          </a:p>
          <a:p>
            <a:endParaRPr lang="pt-BR" dirty="0"/>
          </a:p>
          <a:p>
            <a:r>
              <a:rPr lang="pt-BR" dirty="0" smtClean="0"/>
              <a:t>(na tradição europeia)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685800" y="-99392"/>
            <a:ext cx="7772400" cy="108012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Heterotopias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6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ítulo 2"/>
          <p:cNvSpPr>
            <a:spLocks noGrp="1"/>
          </p:cNvSpPr>
          <p:nvPr>
            <p:ph type="subTitle" idx="1"/>
          </p:nvPr>
        </p:nvSpPr>
        <p:spPr>
          <a:xfrm>
            <a:off x="250825" y="116632"/>
            <a:ext cx="8642350" cy="6192093"/>
          </a:xfrm>
        </p:spPr>
        <p:txBody>
          <a:bodyPr/>
          <a:lstStyle/>
          <a:p>
            <a:endParaRPr lang="pt-BR" sz="800" dirty="0">
              <a:solidFill>
                <a:schemeClr val="tx1"/>
              </a:solidFill>
            </a:endParaRPr>
          </a:p>
          <a:p>
            <a:pPr eaLnBrk="1" hangingPunct="1"/>
            <a:r>
              <a:rPr lang="pt-BR" altLang="pt-BR" b="1" dirty="0" smtClean="0">
                <a:solidFill>
                  <a:schemeClr val="tx1"/>
                </a:solidFill>
              </a:rPr>
              <a:t>O espaço medieval </a:t>
            </a:r>
            <a:r>
              <a:rPr lang="pt-BR" altLang="pt-BR" sz="2400" dirty="0" smtClean="0">
                <a:solidFill>
                  <a:schemeClr val="tx1"/>
                </a:solidFill>
              </a:rPr>
              <a:t>(na cartografia)</a:t>
            </a:r>
          </a:p>
          <a:p>
            <a:pPr eaLnBrk="1" hangingPunct="1"/>
            <a:endParaRPr lang="pt-BR" altLang="pt-BR" sz="30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z="3000" b="1" dirty="0" smtClean="0">
                <a:solidFill>
                  <a:schemeClr val="tx1"/>
                </a:solidFill>
              </a:rPr>
              <a:t>imediato</a:t>
            </a:r>
            <a:r>
              <a:rPr lang="pt-BR" altLang="pt-BR" sz="3000" dirty="0" smtClean="0">
                <a:solidFill>
                  <a:schemeClr val="tx1"/>
                </a:solidFill>
              </a:rPr>
              <a:t>						    </a:t>
            </a:r>
            <a:r>
              <a:rPr lang="pt-BR" altLang="pt-BR" sz="3000" b="1" dirty="0" smtClean="0">
                <a:solidFill>
                  <a:schemeClr val="tx1"/>
                </a:solidFill>
              </a:rPr>
              <a:t>concessão</a:t>
            </a:r>
            <a:r>
              <a:rPr lang="pt-BR" altLang="pt-BR" sz="3000" dirty="0" smtClean="0">
                <a:solidFill>
                  <a:schemeClr val="tx1"/>
                </a:solidFill>
              </a:rPr>
              <a:t> 								</a:t>
            </a:r>
            <a:r>
              <a:rPr lang="pt-BR" altLang="pt-BR" sz="3000" b="1" dirty="0" smtClean="0">
                <a:solidFill>
                  <a:schemeClr val="tx1"/>
                </a:solidFill>
              </a:rPr>
              <a:t>divina</a:t>
            </a:r>
          </a:p>
          <a:p>
            <a:pPr algn="l" eaLnBrk="1" hangingPunct="1"/>
            <a:endParaRPr lang="pt-BR" altLang="pt-BR" sz="30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z="3000" b="1" dirty="0" smtClean="0">
                <a:solidFill>
                  <a:schemeClr val="tx1"/>
                </a:solidFill>
              </a:rPr>
              <a:t>sensorial</a:t>
            </a:r>
            <a:r>
              <a:rPr lang="pt-BR" altLang="pt-BR" sz="3000" dirty="0" smtClean="0">
                <a:solidFill>
                  <a:schemeClr val="tx1"/>
                </a:solidFill>
              </a:rPr>
              <a:t>						     </a:t>
            </a:r>
            <a:r>
              <a:rPr lang="pt-BR" altLang="pt-BR" sz="3000" b="1" dirty="0" smtClean="0">
                <a:solidFill>
                  <a:schemeClr val="tx1"/>
                </a:solidFill>
              </a:rPr>
              <a:t>finito</a:t>
            </a:r>
          </a:p>
          <a:p>
            <a:pPr eaLnBrk="1" hangingPunct="1"/>
            <a:endParaRPr lang="pt-BR" altLang="pt-BR" sz="3000" dirty="0" smtClean="0">
              <a:solidFill>
                <a:schemeClr val="tx1"/>
              </a:solidFill>
            </a:endParaRPr>
          </a:p>
          <a:p>
            <a:pPr eaLnBrk="1" hangingPunct="1"/>
            <a:endParaRPr lang="pt-BR" altLang="pt-BR" sz="20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z="3000" b="1" dirty="0" smtClean="0">
                <a:solidFill>
                  <a:schemeClr val="tx1"/>
                </a:solidFill>
              </a:rPr>
              <a:t>concreto</a:t>
            </a:r>
            <a:r>
              <a:rPr lang="pt-BR" altLang="pt-BR" sz="3000" dirty="0" smtClean="0">
                <a:solidFill>
                  <a:schemeClr val="tx1"/>
                </a:solidFill>
              </a:rPr>
              <a:t>						      </a:t>
            </a:r>
            <a:r>
              <a:rPr lang="pt-BR" altLang="pt-BR" sz="3000" b="1" dirty="0" smtClean="0">
                <a:solidFill>
                  <a:schemeClr val="tx1"/>
                </a:solidFill>
              </a:rPr>
              <a:t>fechado</a:t>
            </a:r>
            <a:r>
              <a:rPr lang="pt-BR" altLang="pt-BR" sz="3000" dirty="0" smtClean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473200"/>
            <a:ext cx="4692650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5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ítulo 2"/>
          <p:cNvSpPr>
            <a:spLocks noGrp="1"/>
          </p:cNvSpPr>
          <p:nvPr>
            <p:ph type="subTitle" idx="1"/>
          </p:nvPr>
        </p:nvSpPr>
        <p:spPr>
          <a:xfrm>
            <a:off x="270098" y="404664"/>
            <a:ext cx="8642350" cy="5760045"/>
          </a:xfrm>
        </p:spPr>
        <p:txBody>
          <a:bodyPr/>
          <a:lstStyle/>
          <a:p>
            <a:r>
              <a:rPr lang="pt-BR" altLang="pt-BR" b="1" dirty="0" smtClean="0">
                <a:solidFill>
                  <a:schemeClr val="tx1"/>
                </a:solidFill>
              </a:rPr>
              <a:t>O espaço moderno</a:t>
            </a:r>
            <a:r>
              <a:rPr lang="pt-BR" altLang="pt-BR" sz="2400" b="1" dirty="0" smtClean="0">
                <a:solidFill>
                  <a:schemeClr val="tx1"/>
                </a:solidFill>
              </a:rPr>
              <a:t> </a:t>
            </a:r>
            <a:r>
              <a:rPr lang="pt-BR" altLang="pt-BR" sz="2400" dirty="0" smtClean="0">
                <a:solidFill>
                  <a:schemeClr val="tx1"/>
                </a:solidFill>
              </a:rPr>
              <a:t>(na cartografia)</a:t>
            </a:r>
            <a:endParaRPr lang="pt-BR" altLang="pt-BR" sz="2400" b="1" dirty="0" smtClean="0">
              <a:solidFill>
                <a:schemeClr val="tx1"/>
              </a:solidFill>
            </a:endParaRPr>
          </a:p>
          <a:p>
            <a:pPr algn="l" eaLnBrk="1" hangingPunct="1"/>
            <a:endParaRPr lang="pt-BR" altLang="pt-BR" sz="2800" b="1" dirty="0" smtClean="0">
              <a:solidFill>
                <a:schemeClr val="tx1"/>
              </a:solidFill>
            </a:endParaRPr>
          </a:p>
          <a:p>
            <a:pPr algn="l" eaLnBrk="1" hangingPunct="1"/>
            <a:endParaRPr lang="pt-BR" altLang="pt-BR" sz="1000" b="1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z="2800" b="1" dirty="0" smtClean="0">
                <a:solidFill>
                  <a:schemeClr val="tx1"/>
                </a:solidFill>
              </a:rPr>
              <a:t>remoto						       questão</a:t>
            </a:r>
          </a:p>
          <a:p>
            <a:pPr algn="l" eaLnBrk="1" hangingPunct="1"/>
            <a:r>
              <a:rPr lang="pt-BR" altLang="pt-BR" sz="2800" b="1" dirty="0" smtClean="0">
                <a:solidFill>
                  <a:schemeClr val="tx1"/>
                </a:solidFill>
              </a:rPr>
              <a:t>							       humana</a:t>
            </a:r>
          </a:p>
          <a:p>
            <a:pPr algn="l" eaLnBrk="1" hangingPunct="1"/>
            <a:endParaRPr lang="pt-BR" altLang="pt-BR" sz="2800" b="1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z="2800" b="1" dirty="0" smtClean="0">
                <a:solidFill>
                  <a:schemeClr val="tx1"/>
                </a:solidFill>
              </a:rPr>
              <a:t>abstrato						         infinito</a:t>
            </a:r>
          </a:p>
          <a:p>
            <a:pPr algn="l" eaLnBrk="1" hangingPunct="1"/>
            <a:endParaRPr lang="pt-BR" altLang="pt-BR" sz="2800" b="1" dirty="0" smtClean="0">
              <a:solidFill>
                <a:schemeClr val="tx1"/>
              </a:solidFill>
            </a:endParaRPr>
          </a:p>
          <a:p>
            <a:pPr algn="l" eaLnBrk="1" hangingPunct="1"/>
            <a:endParaRPr lang="pt-BR" altLang="pt-BR" sz="2800" b="1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pt-BR" altLang="pt-BR" sz="2800" b="1" dirty="0" smtClean="0">
                <a:solidFill>
                  <a:schemeClr val="tx1"/>
                </a:solidFill>
              </a:rPr>
              <a:t>padronizado					         aberto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67" y="1830388"/>
            <a:ext cx="47910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9" y="1638448"/>
            <a:ext cx="4067260" cy="495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4" y="1654690"/>
            <a:ext cx="4313956" cy="494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5535" y="84733"/>
            <a:ext cx="862631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A representação no espaço medieval</a:t>
            </a:r>
          </a:p>
          <a:p>
            <a:pPr algn="ctr"/>
            <a:r>
              <a:rPr lang="pt-BR" sz="2000" b="1" dirty="0" smtClean="0"/>
              <a:t>Toda a ênfase está na </a:t>
            </a:r>
            <a:r>
              <a:rPr lang="pt-BR" sz="2000" b="1" i="1" dirty="0" smtClean="0"/>
              <a:t>coisa</a:t>
            </a:r>
            <a:r>
              <a:rPr lang="pt-BR" sz="2000" b="1" dirty="0" smtClean="0"/>
              <a:t> representada</a:t>
            </a:r>
          </a:p>
          <a:p>
            <a:pPr algn="ctr"/>
            <a:r>
              <a:rPr lang="pt-BR" sz="2000" b="1" dirty="0" smtClean="0"/>
              <a:t>O espaço é </a:t>
            </a:r>
            <a:r>
              <a:rPr lang="pt-BR" sz="2000" b="1" i="1" dirty="0" smtClean="0"/>
              <a:t>secundário</a:t>
            </a:r>
            <a:r>
              <a:rPr lang="pt-BR" sz="2000" b="1" dirty="0" smtClean="0"/>
              <a:t> e o observador </a:t>
            </a:r>
            <a:r>
              <a:rPr lang="pt-BR" sz="2000" b="1" i="1" dirty="0" smtClean="0"/>
              <a:t>não interessa</a:t>
            </a:r>
            <a:r>
              <a:rPr lang="pt-BR" sz="2000" b="1" dirty="0" smtClean="0"/>
              <a:t> ou </a:t>
            </a:r>
            <a:r>
              <a:rPr lang="pt-BR" sz="2000" b="1" i="1" dirty="0" smtClean="0"/>
              <a:t>nem existe</a:t>
            </a:r>
          </a:p>
          <a:p>
            <a:pPr algn="ctr"/>
            <a:r>
              <a:rPr lang="pt-BR" sz="2000" dirty="0" smtClean="0"/>
              <a:t>(a inexistência do sujeito)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10511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1365</Words>
  <Application>Microsoft Office PowerPoint</Application>
  <PresentationFormat>Apresentação na tela (4:3)</PresentationFormat>
  <Paragraphs>201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Tema do Office</vt:lpstr>
      <vt:lpstr>Documento</vt:lpstr>
      <vt:lpstr>Heterotopias</vt:lpstr>
      <vt:lpstr>Heterotopias</vt:lpstr>
      <vt:lpstr>Heterotopias</vt:lpstr>
      <vt:lpstr>Heterotopias</vt:lpstr>
      <vt:lpstr>Heterotopias</vt:lpstr>
      <vt:lpstr>Heterotopias</vt:lpstr>
      <vt:lpstr>Apresentação do PowerPoint</vt:lpstr>
      <vt:lpstr>Apresentação do PowerPoint</vt:lpstr>
      <vt:lpstr>Apresentação do PowerPoint</vt:lpstr>
      <vt:lpstr>A representação no espaço medieval A Última Ceia (Téofanes, o Cretense, c.1540)</vt:lpstr>
      <vt:lpstr>Apresentação do PowerPoint</vt:lpstr>
      <vt:lpstr>Apresentação do PowerPoint</vt:lpstr>
      <vt:lpstr>Heterotopias</vt:lpstr>
      <vt:lpstr>Heterotopias</vt:lpstr>
      <vt:lpstr>Heterotopias</vt:lpstr>
      <vt:lpstr>Heterotopias</vt:lpstr>
      <vt:lpstr>Heterotopias</vt:lpstr>
      <vt:lpstr>Apresentação do PowerPoint</vt:lpstr>
      <vt:lpstr>Heterotopias</vt:lpstr>
      <vt:lpstr>Heterotopias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Heterotopias</dc:title>
  <dc:creator>Alfredo</dc:creator>
  <cp:lastModifiedBy>Alfredo</cp:lastModifiedBy>
  <cp:revision>67</cp:revision>
  <dcterms:created xsi:type="dcterms:W3CDTF">2018-12-17T10:31:00Z</dcterms:created>
  <dcterms:modified xsi:type="dcterms:W3CDTF">2018-12-22T12:55:36Z</dcterms:modified>
</cp:coreProperties>
</file>