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64" r:id="rId2"/>
    <p:sldId id="257" r:id="rId3"/>
    <p:sldId id="259" r:id="rId4"/>
    <p:sldId id="256" r:id="rId5"/>
    <p:sldId id="266" r:id="rId6"/>
    <p:sldId id="265" r:id="rId7"/>
    <p:sldId id="267" r:id="rId8"/>
    <p:sldId id="268" r:id="rId9"/>
    <p:sldId id="269" r:id="rId10"/>
    <p:sldId id="287" r:id="rId11"/>
    <p:sldId id="270" r:id="rId12"/>
    <p:sldId id="271" r:id="rId13"/>
    <p:sldId id="272" r:id="rId14"/>
    <p:sldId id="273" r:id="rId15"/>
    <p:sldId id="274" r:id="rId16"/>
    <p:sldId id="288" r:id="rId17"/>
    <p:sldId id="275" r:id="rId18"/>
    <p:sldId id="289" r:id="rId19"/>
    <p:sldId id="290" r:id="rId20"/>
    <p:sldId id="291" r:id="rId21"/>
    <p:sldId id="284" r:id="rId22"/>
    <p:sldId id="293" r:id="rId23"/>
    <p:sldId id="292" r:id="rId24"/>
    <p:sldId id="299" r:id="rId25"/>
    <p:sldId id="294" r:id="rId26"/>
    <p:sldId id="295" r:id="rId27"/>
    <p:sldId id="296" r:id="rId28"/>
    <p:sldId id="297" r:id="rId29"/>
    <p:sldId id="300" r:id="rId30"/>
    <p:sldId id="298" r:id="rId31"/>
    <p:sldId id="301" r:id="rId32"/>
    <p:sldId id="302" r:id="rId33"/>
    <p:sldId id="303" r:id="rId34"/>
    <p:sldId id="304" r:id="rId35"/>
    <p:sldId id="305" r:id="rId36"/>
    <p:sldId id="306" r:id="rId37"/>
    <p:sldId id="260" r:id="rId38"/>
    <p:sldId id="277" r:id="rId39"/>
    <p:sldId id="278" r:id="rId40"/>
    <p:sldId id="279" r:id="rId41"/>
    <p:sldId id="280" r:id="rId42"/>
    <p:sldId id="263" r:id="rId4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102" y="-9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9F7D8E-139D-4A2F-BF7E-B174BE5E0DEC}" type="datetimeFigureOut">
              <a:rPr lang="pt-BR" smtClean="0"/>
              <a:t>06/05/2018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E2C8A2-555D-4635-B17C-A3E7CEAF9B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5718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20EB6-7BC8-4D63-A259-11CE9A0CBC9B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4405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C3297-A991-46BD-A447-94E44C8800F6}" type="datetimeFigureOut">
              <a:rPr lang="pt-BR" smtClean="0"/>
              <a:t>06/05/2018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92BA4-1B8D-4940-A355-207F78BC1E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3701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C3297-A991-46BD-A447-94E44C8800F6}" type="datetimeFigureOut">
              <a:rPr lang="pt-BR" smtClean="0"/>
              <a:t>06/05/2018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92BA4-1B8D-4940-A355-207F78BC1E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2891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C3297-A991-46BD-A447-94E44C8800F6}" type="datetimeFigureOut">
              <a:rPr lang="pt-BR" smtClean="0"/>
              <a:t>06/05/2018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92BA4-1B8D-4940-A355-207F78BC1E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037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C3297-A991-46BD-A447-94E44C8800F6}" type="datetimeFigureOut">
              <a:rPr lang="pt-BR" smtClean="0"/>
              <a:t>06/05/2018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92BA4-1B8D-4940-A355-207F78BC1E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3305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C3297-A991-46BD-A447-94E44C8800F6}" type="datetimeFigureOut">
              <a:rPr lang="pt-BR" smtClean="0"/>
              <a:t>06/05/2018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92BA4-1B8D-4940-A355-207F78BC1E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1501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C3297-A991-46BD-A447-94E44C8800F6}" type="datetimeFigureOut">
              <a:rPr lang="pt-BR" smtClean="0"/>
              <a:t>06/05/2018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92BA4-1B8D-4940-A355-207F78BC1E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0622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C3297-A991-46BD-A447-94E44C8800F6}" type="datetimeFigureOut">
              <a:rPr lang="pt-BR" smtClean="0"/>
              <a:t>06/05/2018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92BA4-1B8D-4940-A355-207F78BC1E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8539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C3297-A991-46BD-A447-94E44C8800F6}" type="datetimeFigureOut">
              <a:rPr lang="pt-BR" smtClean="0"/>
              <a:t>06/05/2018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92BA4-1B8D-4940-A355-207F78BC1E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9579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C3297-A991-46BD-A447-94E44C8800F6}" type="datetimeFigureOut">
              <a:rPr lang="pt-BR" smtClean="0"/>
              <a:t>06/05/2018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92BA4-1B8D-4940-A355-207F78BC1E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5790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C3297-A991-46BD-A447-94E44C8800F6}" type="datetimeFigureOut">
              <a:rPr lang="pt-BR" smtClean="0"/>
              <a:t>06/05/2018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92BA4-1B8D-4940-A355-207F78BC1E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0930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C3297-A991-46BD-A447-94E44C8800F6}" type="datetimeFigureOut">
              <a:rPr lang="pt-BR" smtClean="0"/>
              <a:t>06/05/2018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92BA4-1B8D-4940-A355-207F78BC1E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1680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C3297-A991-46BD-A447-94E44C8800F6}" type="datetimeFigureOut">
              <a:rPr lang="pt-BR" smtClean="0"/>
              <a:t>06/05/2018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2BA4-1B8D-4940-A355-207F78BC1E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86594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5652120" y="6011996"/>
            <a:ext cx="31810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pt-BR" altLang="pt-BR" sz="1800" b="1" dirty="0">
                <a:solidFill>
                  <a:srgbClr val="FFFF00"/>
                </a:solidFill>
              </a:rPr>
              <a:t>alfredoveiganeto@gmail.com</a:t>
            </a:r>
          </a:p>
        </p:txBody>
      </p:sp>
      <p:sp>
        <p:nvSpPr>
          <p:cNvPr id="8" name="Subtítulo 7"/>
          <p:cNvSpPr>
            <a:spLocks noGrp="1"/>
          </p:cNvSpPr>
          <p:nvPr>
            <p:ph type="subTitle" idx="1"/>
          </p:nvPr>
        </p:nvSpPr>
        <p:spPr>
          <a:xfrm>
            <a:off x="107504" y="885478"/>
            <a:ext cx="8928992" cy="5567858"/>
          </a:xfrm>
        </p:spPr>
        <p:txBody>
          <a:bodyPr/>
          <a:lstStyle/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sz="2000" dirty="0"/>
          </a:p>
          <a:p>
            <a:endParaRPr lang="pt-BR" sz="800" dirty="0" smtClean="0"/>
          </a:p>
          <a:p>
            <a:endParaRPr lang="pt-BR" sz="800" dirty="0" smtClean="0"/>
          </a:p>
          <a:p>
            <a:endParaRPr lang="pt-BR" sz="800" dirty="0" smtClean="0"/>
          </a:p>
          <a:p>
            <a:pPr>
              <a:spcBef>
                <a:spcPts val="0"/>
              </a:spcBef>
            </a:pPr>
            <a:r>
              <a:rPr lang="pt-BR" b="1" dirty="0" smtClean="0">
                <a:solidFill>
                  <a:srgbClr val="FFFF00"/>
                </a:solidFill>
              </a:rPr>
              <a:t>GPCC</a:t>
            </a:r>
            <a:r>
              <a:rPr lang="pt-BR" dirty="0" smtClean="0"/>
              <a:t> – </a:t>
            </a:r>
            <a:r>
              <a:rPr lang="pt-BR" sz="2400" b="1" dirty="0" smtClean="0"/>
              <a:t>Grupo de Pesquisa em Currículo e Contemporaneidade</a:t>
            </a:r>
          </a:p>
          <a:p>
            <a:pPr>
              <a:spcBef>
                <a:spcPts val="0"/>
              </a:spcBef>
            </a:pPr>
            <a:r>
              <a:rPr lang="pt-BR" sz="2400" dirty="0" smtClean="0"/>
              <a:t>PPG-Educação/UFRGS</a:t>
            </a:r>
            <a:endParaRPr lang="pt-BR" sz="24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07" y="2255749"/>
            <a:ext cx="8008144" cy="2055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827584" y="2420888"/>
            <a:ext cx="10751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200" b="1" dirty="0" smtClean="0">
                <a:solidFill>
                  <a:schemeClr val="bg1"/>
                </a:solidFill>
                <a:latin typeface="Blackadder ITC" pitchFamily="82" charset="0"/>
              </a:rPr>
              <a:t> </a:t>
            </a:r>
            <a:r>
              <a:rPr lang="pt-BR" sz="8800" b="1" dirty="0" smtClean="0">
                <a:solidFill>
                  <a:schemeClr val="bg1"/>
                </a:solidFill>
                <a:latin typeface="Blackadder ITC" pitchFamily="82" charset="0"/>
              </a:rPr>
              <a:t>f</a:t>
            </a:r>
            <a:endParaRPr lang="pt-BR" sz="8800" b="1" dirty="0">
              <a:solidFill>
                <a:schemeClr val="bg1"/>
              </a:solidFill>
              <a:latin typeface="Blackadder ITC" pitchFamily="82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622090" y="2552968"/>
            <a:ext cx="1280642" cy="146154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0"/>
              </a:spcAft>
            </a:pPr>
            <a:r>
              <a:rPr lang="pt-BR" sz="950" i="1" dirty="0">
                <a:solidFill>
                  <a:schemeClr val="bg1"/>
                </a:solidFill>
                <a:latin typeface="Andalus"/>
                <a:ea typeface="Times New Roman"/>
              </a:rPr>
              <a:t>e</a:t>
            </a:r>
            <a:r>
              <a:rPr lang="pt-BR" sz="950" i="1" dirty="0" smtClean="0">
                <a:solidFill>
                  <a:schemeClr val="bg1"/>
                </a:solidFill>
                <a:latin typeface="Andalus"/>
                <a:ea typeface="Times New Roman"/>
              </a:rPr>
              <a:t>t a</a:t>
            </a:r>
            <a:r>
              <a:rPr lang="pt-BR" sz="950" i="1" dirty="0" smtClean="0">
                <a:solidFill>
                  <a:schemeClr val="bg1"/>
                </a:solidFill>
                <a:effectLst/>
                <a:latin typeface="Andalus"/>
                <a:ea typeface="Times New Roman"/>
              </a:rPr>
              <a:t>lii et alii et alii et</a:t>
            </a:r>
            <a:r>
              <a:rPr lang="pt-BR" sz="950" i="1" dirty="0">
                <a:solidFill>
                  <a:schemeClr val="bg1"/>
                </a:solidFill>
                <a:latin typeface="Andalus"/>
                <a:ea typeface="Times New Roman"/>
              </a:rPr>
              <a:t> </a:t>
            </a:r>
            <a:r>
              <a:rPr lang="pt-BR" sz="950" i="1" dirty="0" err="1">
                <a:solidFill>
                  <a:schemeClr val="bg1"/>
                </a:solidFill>
                <a:latin typeface="Andalus"/>
                <a:ea typeface="Times New Roman"/>
              </a:rPr>
              <a:t>et</a:t>
            </a:r>
            <a:r>
              <a:rPr lang="pt-BR" sz="950" i="1" dirty="0">
                <a:solidFill>
                  <a:schemeClr val="bg1"/>
                </a:solidFill>
                <a:latin typeface="Andalus"/>
                <a:ea typeface="Times New Roman"/>
              </a:rPr>
              <a:t> </a:t>
            </a:r>
            <a:r>
              <a:rPr lang="pt-BR" sz="950" i="1" dirty="0" smtClean="0">
                <a:solidFill>
                  <a:schemeClr val="bg1"/>
                </a:solidFill>
                <a:latin typeface="Andalus"/>
                <a:ea typeface="Times New Roman"/>
              </a:rPr>
              <a:t>alii </a:t>
            </a:r>
            <a:r>
              <a:rPr lang="pt-BR" sz="950" i="1" dirty="0">
                <a:solidFill>
                  <a:schemeClr val="bg1"/>
                </a:solidFill>
                <a:latin typeface="Andalus"/>
                <a:ea typeface="Times New Roman"/>
              </a:rPr>
              <a:t>et alii</a:t>
            </a:r>
            <a:r>
              <a:rPr lang="pt-BR" sz="950" i="1" dirty="0" smtClean="0">
                <a:solidFill>
                  <a:schemeClr val="bg1"/>
                </a:solidFill>
                <a:effectLst/>
                <a:latin typeface="Andalus"/>
                <a:ea typeface="Times New Roman"/>
              </a:rPr>
              <a:t> </a:t>
            </a:r>
            <a:r>
              <a:rPr lang="pt-BR" sz="950" i="1" dirty="0">
                <a:solidFill>
                  <a:schemeClr val="bg1"/>
                </a:solidFill>
                <a:effectLst/>
                <a:latin typeface="Andalus"/>
                <a:ea typeface="Times New Roman"/>
              </a:rPr>
              <a:t>alii </a:t>
            </a:r>
            <a:r>
              <a:rPr lang="pt-BR" sz="950" i="1" dirty="0" smtClean="0">
                <a:solidFill>
                  <a:schemeClr val="bg1"/>
                </a:solidFill>
                <a:effectLst/>
                <a:latin typeface="Andalus"/>
                <a:ea typeface="Times New Roman"/>
              </a:rPr>
              <a:t>et alii et </a:t>
            </a:r>
            <a:r>
              <a:rPr lang="pt-BR" sz="950" i="1" dirty="0">
                <a:solidFill>
                  <a:schemeClr val="bg1"/>
                </a:solidFill>
                <a:effectLst/>
                <a:latin typeface="Andalus"/>
                <a:ea typeface="Times New Roman"/>
              </a:rPr>
              <a:t>alii </a:t>
            </a:r>
            <a:r>
              <a:rPr lang="pt-BR" sz="950" i="1" dirty="0" smtClean="0">
                <a:solidFill>
                  <a:schemeClr val="bg1"/>
                </a:solidFill>
                <a:effectLst/>
                <a:latin typeface="Andalus"/>
                <a:ea typeface="Times New Roman"/>
              </a:rPr>
              <a:t>et </a:t>
            </a:r>
            <a:r>
              <a:rPr lang="pt-BR" sz="950" i="1" dirty="0">
                <a:solidFill>
                  <a:schemeClr val="bg1"/>
                </a:solidFill>
                <a:effectLst/>
                <a:latin typeface="Andalus"/>
                <a:ea typeface="Times New Roman"/>
              </a:rPr>
              <a:t>alii </a:t>
            </a:r>
            <a:r>
              <a:rPr lang="pt-BR" sz="950" i="1" dirty="0" smtClean="0">
                <a:solidFill>
                  <a:schemeClr val="bg1"/>
                </a:solidFill>
                <a:effectLst/>
                <a:latin typeface="Andalus"/>
                <a:ea typeface="Times New Roman"/>
              </a:rPr>
              <a:t>et </a:t>
            </a:r>
            <a:r>
              <a:rPr lang="pt-BR" sz="950" i="1" dirty="0">
                <a:solidFill>
                  <a:schemeClr val="bg1"/>
                </a:solidFill>
                <a:effectLst/>
                <a:latin typeface="Andalus"/>
                <a:ea typeface="Times New Roman"/>
              </a:rPr>
              <a:t>alii </a:t>
            </a:r>
            <a:r>
              <a:rPr lang="pt-BR" sz="950" i="1" dirty="0" smtClean="0">
                <a:solidFill>
                  <a:schemeClr val="bg1"/>
                </a:solidFill>
                <a:effectLst/>
                <a:latin typeface="Andalus"/>
                <a:ea typeface="Times New Roman"/>
              </a:rPr>
              <a:t>et </a:t>
            </a:r>
            <a:r>
              <a:rPr lang="pt-BR" sz="950" i="1" dirty="0">
                <a:solidFill>
                  <a:schemeClr val="bg1"/>
                </a:solidFill>
                <a:effectLst/>
                <a:latin typeface="Andalus"/>
                <a:ea typeface="Times New Roman"/>
              </a:rPr>
              <a:t>alii </a:t>
            </a:r>
            <a:r>
              <a:rPr lang="pt-BR" sz="950" i="1" dirty="0" smtClean="0">
                <a:solidFill>
                  <a:schemeClr val="bg1"/>
                </a:solidFill>
                <a:effectLst/>
                <a:latin typeface="Andalus"/>
                <a:ea typeface="Times New Roman"/>
              </a:rPr>
              <a:t>et </a:t>
            </a:r>
            <a:r>
              <a:rPr lang="pt-BR" sz="950" i="1" dirty="0">
                <a:solidFill>
                  <a:schemeClr val="bg1"/>
                </a:solidFill>
                <a:effectLst/>
                <a:latin typeface="Andalus"/>
                <a:ea typeface="Times New Roman"/>
              </a:rPr>
              <a:t>alii   et alii </a:t>
            </a:r>
            <a:r>
              <a:rPr lang="pt-BR" sz="950" i="1" dirty="0" smtClean="0">
                <a:solidFill>
                  <a:schemeClr val="bg1"/>
                </a:solidFill>
                <a:effectLst/>
                <a:latin typeface="Andalus"/>
                <a:ea typeface="Times New Roman"/>
              </a:rPr>
              <a:t>et </a:t>
            </a:r>
            <a:r>
              <a:rPr lang="pt-BR" sz="950" i="1" dirty="0">
                <a:solidFill>
                  <a:schemeClr val="bg1"/>
                </a:solidFill>
                <a:effectLst/>
                <a:latin typeface="Andalus"/>
                <a:ea typeface="Times New Roman"/>
              </a:rPr>
              <a:t>alii </a:t>
            </a:r>
            <a:r>
              <a:rPr lang="pt-BR" sz="950" i="1" dirty="0" smtClean="0">
                <a:solidFill>
                  <a:schemeClr val="bg1"/>
                </a:solidFill>
                <a:effectLst/>
                <a:latin typeface="Andalus"/>
                <a:ea typeface="Times New Roman"/>
              </a:rPr>
              <a:t>et </a:t>
            </a:r>
            <a:r>
              <a:rPr lang="pt-BR" sz="950" i="1" dirty="0">
                <a:solidFill>
                  <a:schemeClr val="bg1"/>
                </a:solidFill>
                <a:effectLst/>
                <a:latin typeface="Andalus"/>
                <a:ea typeface="Times New Roman"/>
              </a:rPr>
              <a:t>alii </a:t>
            </a:r>
            <a:r>
              <a:rPr lang="pt-BR" sz="950" i="1" kern="1200" dirty="0" smtClean="0">
                <a:solidFill>
                  <a:schemeClr val="bg1"/>
                </a:solidFill>
                <a:effectLst/>
                <a:latin typeface="Andalus"/>
                <a:ea typeface="Times New Roman"/>
              </a:rPr>
              <a:t>et </a:t>
            </a:r>
            <a:r>
              <a:rPr lang="pt-BR" sz="950" i="1" kern="1200" dirty="0">
                <a:solidFill>
                  <a:schemeClr val="bg1"/>
                </a:solidFill>
                <a:effectLst/>
                <a:latin typeface="Andalus"/>
                <a:ea typeface="Times New Roman"/>
              </a:rPr>
              <a:t>alii </a:t>
            </a:r>
            <a:r>
              <a:rPr lang="pt-BR" sz="950" i="1" kern="1200" dirty="0" smtClean="0">
                <a:solidFill>
                  <a:schemeClr val="bg1"/>
                </a:solidFill>
                <a:effectLst/>
                <a:latin typeface="Andalus"/>
                <a:ea typeface="Times New Roman"/>
              </a:rPr>
              <a:t>et </a:t>
            </a:r>
            <a:r>
              <a:rPr lang="pt-BR" sz="950" i="1" kern="1200" dirty="0">
                <a:solidFill>
                  <a:schemeClr val="bg1"/>
                </a:solidFill>
                <a:effectLst/>
                <a:latin typeface="Andalus"/>
                <a:ea typeface="Times New Roman"/>
              </a:rPr>
              <a:t>alii   et alii </a:t>
            </a:r>
            <a:r>
              <a:rPr lang="pt-BR" sz="950" i="1" kern="1200" dirty="0" smtClean="0">
                <a:solidFill>
                  <a:schemeClr val="bg1"/>
                </a:solidFill>
                <a:effectLst/>
                <a:latin typeface="Andalus"/>
                <a:ea typeface="Times New Roman"/>
              </a:rPr>
              <a:t>et </a:t>
            </a:r>
            <a:r>
              <a:rPr lang="pt-BR" sz="950" i="1" kern="1200" dirty="0">
                <a:solidFill>
                  <a:schemeClr val="bg1"/>
                </a:solidFill>
                <a:effectLst/>
                <a:latin typeface="Andalus"/>
                <a:ea typeface="Times New Roman"/>
              </a:rPr>
              <a:t>alii </a:t>
            </a:r>
            <a:r>
              <a:rPr lang="pt-BR" sz="950" i="1" kern="1200" dirty="0" smtClean="0">
                <a:solidFill>
                  <a:schemeClr val="bg1"/>
                </a:solidFill>
                <a:effectLst/>
                <a:latin typeface="Andalus"/>
                <a:ea typeface="Times New Roman"/>
              </a:rPr>
              <a:t>et </a:t>
            </a:r>
            <a:r>
              <a:rPr lang="pt-BR" sz="950" i="1" kern="1200" dirty="0">
                <a:solidFill>
                  <a:schemeClr val="bg1"/>
                </a:solidFill>
                <a:effectLst/>
                <a:latin typeface="Andalus"/>
                <a:ea typeface="Times New Roman"/>
              </a:rPr>
              <a:t>alii </a:t>
            </a:r>
            <a:r>
              <a:rPr lang="pt-BR" sz="950" i="1" kern="1200" dirty="0" smtClean="0">
                <a:solidFill>
                  <a:schemeClr val="bg1"/>
                </a:solidFill>
                <a:effectLst/>
                <a:latin typeface="Andalus"/>
                <a:ea typeface="Times New Roman"/>
              </a:rPr>
              <a:t>et alii et alii et alii et alii et alii et alii et alii </a:t>
            </a:r>
            <a:r>
              <a:rPr lang="pt-BR" sz="950" i="1" dirty="0">
                <a:solidFill>
                  <a:schemeClr val="bg1"/>
                </a:solidFill>
                <a:latin typeface="Andalus"/>
                <a:ea typeface="Times New Roman"/>
              </a:rPr>
              <a:t>et </a:t>
            </a:r>
            <a:r>
              <a:rPr lang="pt-BR" sz="950" i="1" dirty="0" smtClean="0">
                <a:solidFill>
                  <a:schemeClr val="bg1"/>
                </a:solidFill>
                <a:latin typeface="Andalus"/>
                <a:ea typeface="Times New Roman"/>
              </a:rPr>
              <a:t>alii </a:t>
            </a:r>
            <a:r>
              <a:rPr lang="pt-BR" sz="950" i="1" dirty="0">
                <a:solidFill>
                  <a:schemeClr val="bg1"/>
                </a:solidFill>
                <a:latin typeface="Andalus"/>
                <a:ea typeface="Times New Roman"/>
              </a:rPr>
              <a:t>et </a:t>
            </a:r>
            <a:r>
              <a:rPr lang="pt-BR" sz="950" i="1" dirty="0" smtClean="0">
                <a:solidFill>
                  <a:schemeClr val="bg1"/>
                </a:solidFill>
                <a:latin typeface="Andalus"/>
                <a:ea typeface="Times New Roman"/>
              </a:rPr>
              <a:t>alii </a:t>
            </a:r>
            <a:r>
              <a:rPr lang="pt-BR" sz="950" i="1" dirty="0">
                <a:solidFill>
                  <a:schemeClr val="bg1"/>
                </a:solidFill>
                <a:latin typeface="Andalus"/>
                <a:ea typeface="Times New Roman"/>
              </a:rPr>
              <a:t>et </a:t>
            </a:r>
            <a:r>
              <a:rPr lang="pt-BR" sz="950" i="1" dirty="0" smtClean="0">
                <a:solidFill>
                  <a:schemeClr val="bg1"/>
                </a:solidFill>
                <a:latin typeface="Andalus"/>
                <a:ea typeface="Times New Roman"/>
              </a:rPr>
              <a:t>alii </a:t>
            </a:r>
            <a:r>
              <a:rPr lang="pt-BR" sz="950" i="1" dirty="0">
                <a:solidFill>
                  <a:schemeClr val="bg1"/>
                </a:solidFill>
                <a:latin typeface="Andalus"/>
                <a:ea typeface="Times New Roman"/>
              </a:rPr>
              <a:t>et </a:t>
            </a:r>
            <a:r>
              <a:rPr lang="pt-BR" sz="950" i="1" dirty="0" smtClean="0">
                <a:solidFill>
                  <a:schemeClr val="bg1"/>
                </a:solidFill>
                <a:latin typeface="Andalus"/>
                <a:ea typeface="Times New Roman"/>
              </a:rPr>
              <a:t>alii </a:t>
            </a:r>
            <a:r>
              <a:rPr lang="pt-BR" sz="950" i="1" dirty="0">
                <a:solidFill>
                  <a:schemeClr val="bg1"/>
                </a:solidFill>
                <a:latin typeface="Andalus"/>
                <a:ea typeface="Times New Roman"/>
              </a:rPr>
              <a:t>et </a:t>
            </a:r>
            <a:r>
              <a:rPr lang="pt-BR" sz="950" i="1" dirty="0" smtClean="0">
                <a:solidFill>
                  <a:schemeClr val="bg1"/>
                </a:solidFill>
                <a:latin typeface="Andalus"/>
                <a:ea typeface="Times New Roman"/>
              </a:rPr>
              <a:t>alii </a:t>
            </a:r>
            <a:r>
              <a:rPr lang="pt-BR" sz="950" i="1" dirty="0">
                <a:solidFill>
                  <a:schemeClr val="bg1"/>
                </a:solidFill>
                <a:latin typeface="Andalus"/>
                <a:ea typeface="Times New Roman"/>
              </a:rPr>
              <a:t>et </a:t>
            </a:r>
            <a:r>
              <a:rPr lang="pt-BR" sz="950" i="1" dirty="0" smtClean="0">
                <a:solidFill>
                  <a:schemeClr val="bg1"/>
                </a:solidFill>
                <a:latin typeface="Andalus"/>
                <a:ea typeface="Times New Roman"/>
              </a:rPr>
              <a:t>alii </a:t>
            </a:r>
            <a:r>
              <a:rPr lang="pt-BR" sz="950" i="1" dirty="0">
                <a:solidFill>
                  <a:schemeClr val="bg1"/>
                </a:solidFill>
                <a:latin typeface="Andalus"/>
                <a:ea typeface="Times New Roman"/>
              </a:rPr>
              <a:t>et alii</a:t>
            </a:r>
            <a:endParaRPr lang="pt-BR" sz="950" i="1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678596" y="2552968"/>
            <a:ext cx="1152128" cy="1461547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5940152" y="2566405"/>
            <a:ext cx="25202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FFFF00"/>
                </a:solidFill>
              </a:rPr>
              <a:t>PORTAL DE ACESSO A</a:t>
            </a:r>
          </a:p>
          <a:p>
            <a:pPr algn="ctr"/>
            <a:endParaRPr lang="pt-BR" sz="600" b="1" dirty="0" smtClean="0">
              <a:solidFill>
                <a:srgbClr val="FFFF00"/>
              </a:solidFill>
            </a:endParaRPr>
          </a:p>
          <a:p>
            <a:pPr algn="ctr"/>
            <a:r>
              <a:rPr lang="pt-BR" sz="1600" b="1" dirty="0" smtClean="0">
                <a:solidFill>
                  <a:srgbClr val="FFFF00"/>
                </a:solidFill>
              </a:rPr>
              <a:t>eventos – cursos – textos</a:t>
            </a:r>
          </a:p>
          <a:p>
            <a:pPr algn="ctr"/>
            <a:r>
              <a:rPr lang="pt-BR" sz="1600" b="1" dirty="0">
                <a:solidFill>
                  <a:srgbClr val="FFFF00"/>
                </a:solidFill>
              </a:rPr>
              <a:t>l</a:t>
            </a:r>
            <a:r>
              <a:rPr lang="pt-BR" sz="1600" b="1" dirty="0" smtClean="0">
                <a:solidFill>
                  <a:srgbClr val="FFFF00"/>
                </a:solidFill>
              </a:rPr>
              <a:t>ançamentos – sites – fotos</a:t>
            </a:r>
          </a:p>
          <a:p>
            <a:pPr algn="ctr"/>
            <a:r>
              <a:rPr lang="pt-BR" sz="1600" b="1" dirty="0">
                <a:solidFill>
                  <a:srgbClr val="FFFF00"/>
                </a:solidFill>
              </a:rPr>
              <a:t>f</a:t>
            </a:r>
            <a:r>
              <a:rPr lang="pt-BR" sz="1600" b="1" dirty="0" smtClean="0">
                <a:solidFill>
                  <a:srgbClr val="FFFF00"/>
                </a:solidFill>
              </a:rPr>
              <a:t>ilmes – livros – vídeos</a:t>
            </a:r>
          </a:p>
          <a:p>
            <a:pPr algn="ctr"/>
            <a:r>
              <a:rPr lang="pt-BR" sz="1600" b="1" dirty="0">
                <a:solidFill>
                  <a:srgbClr val="FFFF00"/>
                </a:solidFill>
              </a:rPr>
              <a:t>t</a:t>
            </a:r>
            <a:r>
              <a:rPr lang="pt-BR" sz="1600" b="1" dirty="0" smtClean="0">
                <a:solidFill>
                  <a:srgbClr val="FFFF00"/>
                </a:solidFill>
              </a:rPr>
              <a:t>eses – dissertações</a:t>
            </a:r>
            <a:endParaRPr lang="pt-BR" sz="1600" b="1" dirty="0">
              <a:solidFill>
                <a:srgbClr val="FFFF00"/>
              </a:solidFill>
            </a:endParaRPr>
          </a:p>
        </p:txBody>
      </p:sp>
      <p:cxnSp>
        <p:nvCxnSpPr>
          <p:cNvPr id="17" name="Conector reto 16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ítulo 1"/>
          <p:cNvSpPr>
            <a:spLocks noGrp="1"/>
          </p:cNvSpPr>
          <p:nvPr>
            <p:ph type="ctrTitle"/>
          </p:nvPr>
        </p:nvSpPr>
        <p:spPr>
          <a:xfrm>
            <a:off x="685800" y="76155"/>
            <a:ext cx="7772400" cy="616541"/>
          </a:xfrm>
        </p:spPr>
        <p:txBody>
          <a:bodyPr/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Foucault &amp; os Estudos Culturais</a:t>
            </a:r>
            <a:endParaRPr lang="pt-BR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61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1520" y="980728"/>
            <a:ext cx="8640960" cy="5328592"/>
          </a:xfrm>
        </p:spPr>
        <p:txBody>
          <a:bodyPr>
            <a:normAutofit/>
          </a:bodyPr>
          <a:lstStyle/>
          <a:p>
            <a:r>
              <a:rPr lang="pt-BR" b="1" dirty="0" smtClean="0"/>
              <a:t>Filosofia</a:t>
            </a:r>
          </a:p>
          <a:p>
            <a:endParaRPr lang="pt-BR" sz="1000" b="1" dirty="0" smtClean="0"/>
          </a:p>
          <a:p>
            <a:r>
              <a:rPr lang="pt-BR" sz="2800" dirty="0" smtClean="0"/>
              <a:t>“Mais </a:t>
            </a:r>
            <a:r>
              <a:rPr lang="pt-BR" sz="2800" dirty="0" err="1"/>
              <a:t>philosopher</a:t>
            </a:r>
            <a:r>
              <a:rPr lang="pt-BR" sz="2800" dirty="0"/>
              <a:t>, </a:t>
            </a:r>
            <a:r>
              <a:rPr lang="pt-BR" sz="2800" dirty="0" err="1"/>
              <a:t>qu'est-ce</a:t>
            </a:r>
            <a:r>
              <a:rPr lang="pt-BR" sz="2800" dirty="0"/>
              <a:t>'? N'</a:t>
            </a:r>
            <a:r>
              <a:rPr lang="pt-BR" sz="2800" dirty="0" err="1"/>
              <a:t>est-ce</a:t>
            </a:r>
            <a:r>
              <a:rPr lang="pt-BR" sz="2800" dirty="0"/>
              <a:t> </a:t>
            </a:r>
            <a:r>
              <a:rPr lang="pt-BR" sz="2800" dirty="0" err="1"/>
              <a:t>pas</a:t>
            </a:r>
            <a:r>
              <a:rPr lang="pt-BR" sz="2800" dirty="0"/>
              <a:t> </a:t>
            </a:r>
            <a:r>
              <a:rPr lang="pt-BR" sz="2800" dirty="0" err="1"/>
              <a:t>s'être</a:t>
            </a:r>
            <a:r>
              <a:rPr lang="pt-BR" sz="2800" dirty="0"/>
              <a:t> </a:t>
            </a:r>
            <a:r>
              <a:rPr lang="pt-BR" sz="2800" dirty="0" err="1"/>
              <a:t>préparé</a:t>
            </a:r>
            <a:r>
              <a:rPr lang="pt-BR" sz="2800" dirty="0"/>
              <a:t> à </a:t>
            </a:r>
            <a:r>
              <a:rPr lang="pt-BR" sz="2800" dirty="0" err="1"/>
              <a:t>tous</a:t>
            </a:r>
            <a:r>
              <a:rPr lang="pt-BR" sz="2800" dirty="0"/>
              <a:t> </a:t>
            </a:r>
            <a:r>
              <a:rPr lang="pt-BR" sz="2800" dirty="0" err="1"/>
              <a:t>les</a:t>
            </a:r>
            <a:r>
              <a:rPr lang="pt-BR" sz="2800" dirty="0"/>
              <a:t> </a:t>
            </a:r>
            <a:r>
              <a:rPr lang="pt-BR" sz="2800" dirty="0" err="1"/>
              <a:t>événements</a:t>
            </a:r>
            <a:r>
              <a:rPr lang="pt-BR" sz="2800" dirty="0" smtClean="0"/>
              <a:t>?” </a:t>
            </a:r>
            <a:endParaRPr lang="pt-BR" sz="2800" dirty="0"/>
          </a:p>
          <a:p>
            <a:r>
              <a:rPr lang="pt-BR" sz="2000" dirty="0" smtClean="0"/>
              <a:t>(Epiteto</a:t>
            </a:r>
            <a:r>
              <a:rPr lang="pt-BR" sz="2000" dirty="0"/>
              <a:t>, </a:t>
            </a:r>
            <a:r>
              <a:rPr lang="pt-BR" sz="2000" i="1" dirty="0" err="1" smtClean="0"/>
              <a:t>Entretiens</a:t>
            </a:r>
            <a:r>
              <a:rPr lang="pt-BR" sz="2000" dirty="0" smtClean="0"/>
              <a:t>) </a:t>
            </a:r>
          </a:p>
          <a:p>
            <a:endParaRPr lang="pt-BR" dirty="0" smtClean="0"/>
          </a:p>
          <a:p>
            <a:r>
              <a:rPr lang="pt-BR" sz="2800" dirty="0" smtClean="0"/>
              <a:t>“</a:t>
            </a:r>
            <a:r>
              <a:rPr lang="pt-BR" sz="2800" dirty="0"/>
              <a:t>mas o que é filosofar hoje em dia —quero dizer a atividade filosófica— senão o trabalho crítico do pensamento sobre o próprio pensamento? Se não consiste em tentar saber de que maneira e até onde seria possível pensar diferentemente, em vez de legitimar o que já se sabe?” </a:t>
            </a:r>
            <a:r>
              <a:rPr lang="pt-BR" sz="2000" dirty="0" smtClean="0"/>
              <a:t>(Foucault, </a:t>
            </a:r>
            <a:r>
              <a:rPr lang="pt-BR" sz="2000" i="1" dirty="0" smtClean="0"/>
              <a:t>HS 2</a:t>
            </a:r>
            <a:r>
              <a:rPr lang="pt-BR" sz="2000" dirty="0" smtClean="0"/>
              <a:t>)</a:t>
            </a:r>
            <a:endParaRPr lang="pt-BR" sz="2000" dirty="0"/>
          </a:p>
        </p:txBody>
      </p:sp>
      <p:cxnSp>
        <p:nvCxnSpPr>
          <p:cNvPr id="6" name="Conector reto 5"/>
          <p:cNvCxnSpPr/>
          <p:nvPr/>
        </p:nvCxnSpPr>
        <p:spPr>
          <a:xfrm>
            <a:off x="0" y="805181"/>
            <a:ext cx="914400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ítulo 1"/>
          <p:cNvSpPr>
            <a:spLocks noGrp="1"/>
          </p:cNvSpPr>
          <p:nvPr>
            <p:ph type="ctrTitle"/>
          </p:nvPr>
        </p:nvSpPr>
        <p:spPr>
          <a:xfrm>
            <a:off x="685800" y="116632"/>
            <a:ext cx="7772400" cy="616541"/>
          </a:xfrm>
        </p:spPr>
        <p:txBody>
          <a:bodyPr/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Foucault &amp; os Estudos Culturais</a:t>
            </a:r>
            <a:endParaRPr lang="pt-BR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12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1520" y="980728"/>
            <a:ext cx="8640960" cy="5328592"/>
          </a:xfrm>
        </p:spPr>
        <p:txBody>
          <a:bodyPr>
            <a:normAutofit lnSpcReduction="10000"/>
          </a:bodyPr>
          <a:lstStyle/>
          <a:p>
            <a:r>
              <a:rPr lang="pt-BR" b="1" dirty="0" smtClean="0"/>
              <a:t>A verdade  1</a:t>
            </a:r>
          </a:p>
          <a:p>
            <a:endParaRPr lang="pt-BR" sz="1000" dirty="0" smtClean="0"/>
          </a:p>
          <a:p>
            <a:r>
              <a:rPr lang="pt-BR" sz="2400" dirty="0" smtClean="0"/>
              <a:t>“</a:t>
            </a:r>
            <a:r>
              <a:rPr lang="pt-BR" sz="2600" dirty="0" smtClean="0"/>
              <a:t>Que é a verdade, portanto? Um batalhão móvel de metáforas, metonímias, antropomorfismos; enfim, uma soma de relações humanas que foram enfatizadas poética e retoricamente, transpostas, enfeitadas, e que, após longo uso, parecem a um povo sólidas, canônicas e obrigatórias. As verdades são ilusões das quais se esqueceu que o são; metáforas que se tornaram gastas e sem força sensível, moedas que perderam sua efígie e agora só entram em consideração como metal, não mais como moedas</a:t>
            </a:r>
            <a:r>
              <a:rPr lang="pt-BR" sz="2400" dirty="0" smtClean="0"/>
              <a:t>”. </a:t>
            </a:r>
          </a:p>
          <a:p>
            <a:pPr>
              <a:spcBef>
                <a:spcPts val="0"/>
              </a:spcBef>
            </a:pPr>
            <a:r>
              <a:rPr lang="pt-BR" sz="2000" dirty="0" smtClean="0">
                <a:solidFill>
                  <a:schemeClr val="tx1">
                    <a:lumMod val="75000"/>
                  </a:schemeClr>
                </a:solidFill>
              </a:rPr>
              <a:t>(F. Nietzsche. </a:t>
            </a:r>
            <a:r>
              <a:rPr lang="pt-BR" sz="2000" i="1" dirty="0" smtClean="0">
                <a:solidFill>
                  <a:schemeClr val="tx1">
                    <a:lumMod val="75000"/>
                  </a:schemeClr>
                </a:solidFill>
              </a:rPr>
              <a:t>Sobre verdade e mentira no sentido extramoral</a:t>
            </a:r>
            <a:r>
              <a:rPr lang="pt-BR" sz="2000" dirty="0" smtClean="0">
                <a:solidFill>
                  <a:schemeClr val="tx1">
                    <a:lumMod val="75000"/>
                  </a:schemeClr>
                </a:solidFill>
              </a:rPr>
              <a:t> , 1883)</a:t>
            </a:r>
          </a:p>
          <a:p>
            <a:endParaRPr lang="pt-BR" sz="2000" dirty="0">
              <a:solidFill>
                <a:schemeClr val="tx1">
                  <a:lumMod val="75000"/>
                </a:schemeClr>
              </a:solidFill>
            </a:endParaRPr>
          </a:p>
          <a:p>
            <a:r>
              <a:rPr lang="pt-BR" sz="2400" dirty="0" smtClean="0">
                <a:solidFill>
                  <a:schemeClr val="tx1"/>
                </a:solidFill>
              </a:rPr>
              <a:t>“</a:t>
            </a:r>
            <a:r>
              <a:rPr lang="pt-BR" sz="2600" dirty="0" smtClean="0">
                <a:solidFill>
                  <a:schemeClr val="tx1"/>
                </a:solidFill>
              </a:rPr>
              <a:t>A verdade é deste mundo</a:t>
            </a:r>
            <a:r>
              <a:rPr lang="pt-BR" sz="2400" dirty="0" smtClean="0">
                <a:solidFill>
                  <a:schemeClr val="tx1"/>
                </a:solidFill>
              </a:rPr>
              <a:t>”.</a:t>
            </a:r>
          </a:p>
          <a:p>
            <a:pPr>
              <a:spcBef>
                <a:spcPts val="0"/>
              </a:spcBef>
            </a:pPr>
            <a:r>
              <a:rPr lang="pt-BR" sz="2000" dirty="0" smtClean="0">
                <a:solidFill>
                  <a:schemeClr val="tx1">
                    <a:lumMod val="75000"/>
                  </a:schemeClr>
                </a:solidFill>
              </a:rPr>
              <a:t>(M. Foucault. </a:t>
            </a:r>
            <a:r>
              <a:rPr lang="pt-BR" sz="2000" i="1" dirty="0" smtClean="0">
                <a:solidFill>
                  <a:schemeClr val="tx1">
                    <a:lumMod val="75000"/>
                  </a:schemeClr>
                </a:solidFill>
              </a:rPr>
              <a:t>A função política do intelectual</a:t>
            </a:r>
            <a:r>
              <a:rPr lang="pt-BR" sz="2000" dirty="0" smtClean="0">
                <a:solidFill>
                  <a:schemeClr val="tx1">
                    <a:lumMod val="75000"/>
                  </a:schemeClr>
                </a:solidFill>
              </a:rPr>
              <a:t>,</a:t>
            </a:r>
            <a:r>
              <a:rPr lang="pt-BR" sz="2000" i="1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pt-BR" sz="2000" dirty="0" err="1" smtClean="0">
                <a:solidFill>
                  <a:schemeClr val="tx1">
                    <a:lumMod val="75000"/>
                  </a:schemeClr>
                </a:solidFill>
              </a:rPr>
              <a:t>Hebdo</a:t>
            </a:r>
            <a:r>
              <a:rPr lang="pt-BR" sz="2000" dirty="0" smtClean="0">
                <a:solidFill>
                  <a:schemeClr val="tx1">
                    <a:lumMod val="75000"/>
                  </a:schemeClr>
                </a:solidFill>
              </a:rPr>
              <a:t>, 1977)</a:t>
            </a:r>
            <a:endParaRPr lang="pt-BR" sz="2000" dirty="0">
              <a:solidFill>
                <a:schemeClr val="tx1">
                  <a:lumMod val="75000"/>
                </a:schemeClr>
              </a:solidFill>
            </a:endParaRPr>
          </a:p>
        </p:txBody>
      </p:sp>
      <p:cxnSp>
        <p:nvCxnSpPr>
          <p:cNvPr id="8" name="Conector reto 7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ítulo 1"/>
          <p:cNvSpPr>
            <a:spLocks noGrp="1"/>
          </p:cNvSpPr>
          <p:nvPr>
            <p:ph type="ctrTitle"/>
          </p:nvPr>
        </p:nvSpPr>
        <p:spPr>
          <a:xfrm>
            <a:off x="685800" y="76155"/>
            <a:ext cx="7772400" cy="616541"/>
          </a:xfrm>
        </p:spPr>
        <p:txBody>
          <a:bodyPr/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Foucault &amp; os Estudos Culturais</a:t>
            </a:r>
            <a:endParaRPr lang="pt-BR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77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1520" y="908720"/>
            <a:ext cx="8640960" cy="5760640"/>
          </a:xfrm>
        </p:spPr>
        <p:txBody>
          <a:bodyPr>
            <a:normAutofit fontScale="92500" lnSpcReduction="20000"/>
          </a:bodyPr>
          <a:lstStyle/>
          <a:p>
            <a:r>
              <a:rPr lang="pt-BR" b="1" dirty="0"/>
              <a:t>A verdade  </a:t>
            </a:r>
            <a:r>
              <a:rPr lang="pt-BR" b="1" dirty="0" smtClean="0"/>
              <a:t>2</a:t>
            </a:r>
            <a:endParaRPr lang="pt-BR" b="1" dirty="0"/>
          </a:p>
          <a:p>
            <a:endParaRPr lang="pt-BR" sz="1000" dirty="0">
              <a:solidFill>
                <a:schemeClr val="tx1"/>
              </a:solidFill>
            </a:endParaRPr>
          </a:p>
          <a:p>
            <a:r>
              <a:rPr lang="pt-BR" sz="2600" dirty="0" smtClean="0">
                <a:solidFill>
                  <a:schemeClr val="tx1"/>
                </a:solidFill>
              </a:rPr>
              <a:t>Para Wittgenstein</a:t>
            </a:r>
            <a:endParaRPr lang="pt-BR" sz="2600" dirty="0">
              <a:solidFill>
                <a:schemeClr val="tx1"/>
              </a:solidFill>
            </a:endParaRPr>
          </a:p>
          <a:p>
            <a:endParaRPr lang="pt-BR" sz="900" dirty="0" smtClean="0"/>
          </a:p>
          <a:p>
            <a:pPr marL="457200" indent="-457200"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pt-BR" sz="2600" dirty="0" smtClean="0"/>
              <a:t>“</a:t>
            </a:r>
            <a:r>
              <a:rPr lang="pt-BR" sz="2600" dirty="0"/>
              <a:t>Que assim pareça aos Homens é o seu critério para assim </a:t>
            </a:r>
            <a:r>
              <a:rPr lang="pt-BR" sz="2600" i="1" dirty="0"/>
              <a:t>ser</a:t>
            </a:r>
            <a:r>
              <a:rPr lang="pt-BR" sz="2600" dirty="0" smtClean="0"/>
              <a:t>”. </a:t>
            </a:r>
          </a:p>
          <a:p>
            <a:pPr marL="457200" indent="-457200"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pt-PT" sz="2600" dirty="0" smtClean="0"/>
              <a:t>“</a:t>
            </a:r>
            <a:r>
              <a:rPr lang="pt-PT" sz="2600" dirty="0"/>
              <a:t>A significação de uma palavra é seu uso na linguagem</a:t>
            </a:r>
            <a:r>
              <a:rPr lang="pt-PT" sz="2600" dirty="0" smtClean="0"/>
              <a:t>”.</a:t>
            </a:r>
          </a:p>
          <a:p>
            <a:pPr marL="457200" indent="-457200"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pt-PT" sz="2600" dirty="0" smtClean="0"/>
              <a:t>“O uso </a:t>
            </a:r>
            <a:r>
              <a:rPr lang="pt-PT" sz="2600" dirty="0"/>
              <a:t>não é livre, mas se dá segundo regras, </a:t>
            </a:r>
            <a:r>
              <a:rPr lang="pt-PT" sz="2600" dirty="0" smtClean="0"/>
              <a:t>a cujo </a:t>
            </a:r>
            <a:r>
              <a:rPr lang="pt-PT" sz="2600" dirty="0"/>
              <a:t>conjunto </a:t>
            </a:r>
            <a:r>
              <a:rPr lang="pt-PT" sz="2600" dirty="0" smtClean="0"/>
              <a:t>denominamos gramática”.</a:t>
            </a:r>
          </a:p>
          <a:p>
            <a:endParaRPr lang="pt-BR" sz="2400" dirty="0" smtClean="0">
              <a:solidFill>
                <a:schemeClr val="tx1"/>
              </a:solidFill>
            </a:endParaRPr>
          </a:p>
          <a:p>
            <a:r>
              <a:rPr lang="pt-BR" sz="2600" dirty="0" smtClean="0">
                <a:solidFill>
                  <a:schemeClr val="tx1"/>
                </a:solidFill>
              </a:rPr>
              <a:t>Para </a:t>
            </a:r>
            <a:r>
              <a:rPr lang="pt-BR" sz="2600" dirty="0" err="1" smtClean="0">
                <a:solidFill>
                  <a:schemeClr val="tx1"/>
                </a:solidFill>
              </a:rPr>
              <a:t>Rorty</a:t>
            </a:r>
            <a:endParaRPr lang="pt-BR" sz="2600" dirty="0" smtClean="0">
              <a:solidFill>
                <a:schemeClr val="tx1"/>
              </a:solidFill>
            </a:endParaRPr>
          </a:p>
          <a:p>
            <a:endParaRPr lang="pt-BR" sz="900" dirty="0">
              <a:solidFill>
                <a:schemeClr val="tx1"/>
              </a:solidFill>
            </a:endParaRPr>
          </a:p>
          <a:p>
            <a:pPr marL="457200" indent="-457200"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pt-PT" sz="2600" dirty="0" smtClean="0"/>
              <a:t>“A </a:t>
            </a:r>
            <a:r>
              <a:rPr lang="pt-PT" sz="2600" dirty="0"/>
              <a:t>Filosofia nunca poderá ser nada mais do que uma discussão da utilidade e compatibi­lidade das </a:t>
            </a:r>
            <a:r>
              <a:rPr lang="pt-PT" sz="2600" i="1" dirty="0"/>
              <a:t>crenças</a:t>
            </a:r>
            <a:r>
              <a:rPr lang="pt-PT" sz="2600" dirty="0"/>
              <a:t> e, mais particularmente, dos vários </a:t>
            </a:r>
            <a:r>
              <a:rPr lang="pt-PT" sz="2600" i="1" dirty="0"/>
              <a:t>vocabu­lários</a:t>
            </a:r>
            <a:r>
              <a:rPr lang="pt-PT" sz="2600" dirty="0"/>
              <a:t> nos quais essas crenças são formuladas. Não existe nenhuma </a:t>
            </a:r>
            <a:r>
              <a:rPr lang="pt-PT" sz="2600" i="1" dirty="0"/>
              <a:t>autori­dade</a:t>
            </a:r>
            <a:r>
              <a:rPr lang="pt-PT" sz="2600" dirty="0"/>
              <a:t> fora da conveniência dos propósitos humanos à qual possamos apelar a fim de legitimar o uso de um vocabulário. Não temos nenhuma obrigação para com algo não-humano</a:t>
            </a:r>
            <a:r>
              <a:rPr lang="pt-PT" sz="2600" dirty="0" smtClean="0"/>
              <a:t>.”  </a:t>
            </a:r>
            <a:r>
              <a:rPr lang="pt-PT" sz="26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pt-PT" sz="2000" dirty="0" smtClean="0">
                <a:solidFill>
                  <a:schemeClr val="tx1">
                    <a:lumMod val="75000"/>
                  </a:schemeClr>
                </a:solidFill>
              </a:rPr>
              <a:t>(R. Rorty, </a:t>
            </a:r>
            <a:r>
              <a:rPr lang="pt-PT" sz="2000" i="1" dirty="0" smtClean="0">
                <a:solidFill>
                  <a:schemeClr val="tx1">
                    <a:lumMod val="75000"/>
                  </a:schemeClr>
                </a:solidFill>
              </a:rPr>
              <a:t>Verdade e progresso</a:t>
            </a:r>
            <a:r>
              <a:rPr lang="pt-PT" sz="2000" dirty="0" smtClean="0">
                <a:solidFill>
                  <a:schemeClr val="tx1">
                    <a:lumMod val="75000"/>
                  </a:schemeClr>
                </a:solidFill>
              </a:rPr>
              <a:t>, p. 149)</a:t>
            </a:r>
            <a:endParaRPr lang="pt-BR" dirty="0"/>
          </a:p>
        </p:txBody>
      </p:sp>
      <p:cxnSp>
        <p:nvCxnSpPr>
          <p:cNvPr id="8" name="Conector reto 7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ítulo 1"/>
          <p:cNvSpPr>
            <a:spLocks noGrp="1"/>
          </p:cNvSpPr>
          <p:nvPr>
            <p:ph type="ctrTitle"/>
          </p:nvPr>
        </p:nvSpPr>
        <p:spPr>
          <a:xfrm>
            <a:off x="685800" y="76155"/>
            <a:ext cx="7772400" cy="616541"/>
          </a:xfrm>
        </p:spPr>
        <p:txBody>
          <a:bodyPr/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Foucault &amp; os Estudos Culturais</a:t>
            </a:r>
            <a:endParaRPr lang="pt-BR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14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1520" y="980728"/>
            <a:ext cx="8640960" cy="5328592"/>
          </a:xfrm>
        </p:spPr>
        <p:txBody>
          <a:bodyPr>
            <a:normAutofit lnSpcReduction="10000"/>
          </a:bodyPr>
          <a:lstStyle/>
          <a:p>
            <a:r>
              <a:rPr lang="pt-BR" b="1" dirty="0"/>
              <a:t>A verdade  </a:t>
            </a:r>
            <a:r>
              <a:rPr lang="pt-BR" b="1" dirty="0" smtClean="0"/>
              <a:t>3</a:t>
            </a:r>
            <a:endParaRPr lang="pt-BR" b="1" dirty="0"/>
          </a:p>
          <a:p>
            <a:endParaRPr lang="pt-BR" sz="1000" dirty="0">
              <a:solidFill>
                <a:schemeClr val="tx1"/>
              </a:solidFill>
            </a:endParaRPr>
          </a:p>
          <a:p>
            <a:r>
              <a:rPr lang="pt-BR" sz="2400" dirty="0" smtClean="0"/>
              <a:t>Na medida em que as </a:t>
            </a:r>
            <a:r>
              <a:rPr lang="pt-BR" sz="2400" i="1" dirty="0" smtClean="0"/>
              <a:t>verdades</a:t>
            </a:r>
            <a:r>
              <a:rPr lang="pt-BR" sz="2400" dirty="0" smtClean="0"/>
              <a:t> são construções sociais que articulam o </a:t>
            </a:r>
            <a:r>
              <a:rPr lang="pt-BR" sz="2400" i="1" dirty="0" smtClean="0"/>
              <a:t>saber</a:t>
            </a:r>
            <a:r>
              <a:rPr lang="pt-BR" sz="2400" dirty="0" smtClean="0"/>
              <a:t> com o </a:t>
            </a:r>
            <a:r>
              <a:rPr lang="pt-BR" sz="2400" i="1" dirty="0" smtClean="0"/>
              <a:t>poder</a:t>
            </a:r>
            <a:r>
              <a:rPr lang="pt-BR" sz="2400" dirty="0" smtClean="0"/>
              <a:t>, é preciso estarmos atentos aos processos –sempre</a:t>
            </a:r>
            <a:r>
              <a:rPr lang="pt-BR" sz="2400" i="1" dirty="0" smtClean="0"/>
              <a:t> </a:t>
            </a:r>
            <a:r>
              <a:rPr lang="pt-BR" sz="2400" b="1" i="1" dirty="0" smtClean="0"/>
              <a:t>políticos e culturais</a:t>
            </a:r>
            <a:r>
              <a:rPr lang="pt-BR" sz="2400" dirty="0" smtClean="0"/>
              <a:t>– que forjam tais construções. </a:t>
            </a:r>
          </a:p>
          <a:p>
            <a:r>
              <a:rPr lang="pt-BR" sz="2400" b="1" dirty="0">
                <a:solidFill>
                  <a:schemeClr val="tx1"/>
                </a:solidFill>
              </a:rPr>
              <a:t>saber                   </a:t>
            </a:r>
            <a:r>
              <a:rPr lang="pt-BR" sz="2400" b="1" dirty="0">
                <a:solidFill>
                  <a:srgbClr val="FFFF00"/>
                </a:solidFill>
              </a:rPr>
              <a:t>         </a:t>
            </a:r>
            <a:r>
              <a:rPr lang="pt-BR" sz="2400" b="1" dirty="0">
                <a:solidFill>
                  <a:schemeClr val="tx1"/>
                </a:solidFill>
              </a:rPr>
              <a:t>                  poder</a:t>
            </a:r>
          </a:p>
          <a:p>
            <a:pPr>
              <a:lnSpc>
                <a:spcPts val="500"/>
              </a:lnSpc>
              <a:spcBef>
                <a:spcPts val="0"/>
              </a:spcBef>
            </a:pPr>
            <a:r>
              <a:rPr lang="pt-BR" sz="2000" b="1" dirty="0">
                <a:solidFill>
                  <a:srgbClr val="FFFF00"/>
                </a:solidFill>
              </a:rPr>
              <a:t>verdade</a:t>
            </a:r>
          </a:p>
          <a:p>
            <a:endParaRPr lang="pt-BR" sz="1000" dirty="0"/>
          </a:p>
          <a:p>
            <a:r>
              <a:rPr lang="pt-BR" sz="2400" dirty="0" smtClean="0"/>
              <a:t>A questão não é tentar imunizar a sociedade frente a tais processos –uma operação </a:t>
            </a:r>
            <a:r>
              <a:rPr lang="pt-BR" sz="2400" i="1" dirty="0" smtClean="0"/>
              <a:t>non sense</a:t>
            </a:r>
            <a:r>
              <a:rPr lang="pt-BR" sz="2400" dirty="0" smtClean="0"/>
              <a:t>– mas, sim, mantê-los sob constante escrutínio, vigilância e crítica. Para isso, serve a Filosofia.</a:t>
            </a:r>
          </a:p>
          <a:p>
            <a:r>
              <a:rPr lang="pt-BR" sz="2400" dirty="0" smtClean="0"/>
              <a:t>Não se trata tanto de buscar uma outra verdade mais verdadeira, mas, antes, de conhecer de onde vieram, como se formaram e a que servem as verdades que aí estão (se estabelecendo ou já estabelecidas) e como elas nos conduzem.</a:t>
            </a:r>
            <a:endParaRPr lang="pt-BR" sz="2400" dirty="0"/>
          </a:p>
        </p:txBody>
      </p:sp>
      <p:sp>
        <p:nvSpPr>
          <p:cNvPr id="6" name="Seta para a esquerda e para a direita 5"/>
          <p:cNvSpPr/>
          <p:nvPr/>
        </p:nvSpPr>
        <p:spPr>
          <a:xfrm>
            <a:off x="3275856" y="3176070"/>
            <a:ext cx="2592288" cy="124650"/>
          </a:xfrm>
          <a:prstGeom prst="leftRightArrow">
            <a:avLst>
              <a:gd name="adj1" fmla="val 31482"/>
              <a:gd name="adj2" fmla="val 134505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0" name="Conector reto 9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ítulo 1"/>
          <p:cNvSpPr>
            <a:spLocks noGrp="1"/>
          </p:cNvSpPr>
          <p:nvPr>
            <p:ph type="ctrTitle"/>
          </p:nvPr>
        </p:nvSpPr>
        <p:spPr>
          <a:xfrm>
            <a:off x="685800" y="76155"/>
            <a:ext cx="7772400" cy="616541"/>
          </a:xfrm>
        </p:spPr>
        <p:txBody>
          <a:bodyPr/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Foucault &amp; os Estudos Culturais</a:t>
            </a:r>
            <a:endParaRPr lang="pt-BR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07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ubtítulo 2"/>
          <p:cNvSpPr>
            <a:spLocks noGrp="1"/>
          </p:cNvSpPr>
          <p:nvPr>
            <p:ph type="subTitle" idx="1"/>
          </p:nvPr>
        </p:nvSpPr>
        <p:spPr>
          <a:xfrm>
            <a:off x="250825" y="908050"/>
            <a:ext cx="8642350" cy="5608638"/>
          </a:xfrm>
        </p:spPr>
        <p:txBody>
          <a:bodyPr/>
          <a:lstStyle/>
          <a:p>
            <a:pPr eaLnBrk="1" hangingPunct="1"/>
            <a:r>
              <a:rPr lang="pt-BR" altLang="pt-BR" b="1" dirty="0" smtClean="0">
                <a:solidFill>
                  <a:schemeClr val="tx1"/>
                </a:solidFill>
              </a:rPr>
              <a:t>A </a:t>
            </a:r>
            <a:r>
              <a:rPr lang="pt-BR" altLang="pt-BR" dirty="0" smtClean="0">
                <a:solidFill>
                  <a:schemeClr val="tx1"/>
                </a:solidFill>
              </a:rPr>
              <a:t>(sempre problemática) </a:t>
            </a:r>
            <a:r>
              <a:rPr lang="pt-BR" altLang="pt-BR" b="1" dirty="0" smtClean="0">
                <a:solidFill>
                  <a:schemeClr val="tx1"/>
                </a:solidFill>
              </a:rPr>
              <a:t>questão da </a:t>
            </a:r>
            <a:r>
              <a:rPr lang="pt-BR" altLang="pt-BR" b="1" dirty="0" smtClean="0">
                <a:solidFill>
                  <a:srgbClr val="FFFF00"/>
                </a:solidFill>
              </a:rPr>
              <a:t>realidade</a:t>
            </a:r>
          </a:p>
          <a:p>
            <a:pPr eaLnBrk="1" hangingPunct="1"/>
            <a:endParaRPr lang="pt-BR" altLang="pt-BR" sz="1000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pt-BR" altLang="pt-BR" sz="2400" dirty="0" smtClean="0">
                <a:solidFill>
                  <a:schemeClr val="tx1"/>
                </a:solidFill>
              </a:rPr>
              <a:t>nem materialismo tosco, nem idealismo tosco</a:t>
            </a:r>
          </a:p>
          <a:p>
            <a:pPr eaLnBrk="1" hangingPunct="1"/>
            <a:r>
              <a:rPr lang="pt-BR" altLang="pt-BR" sz="2400" b="1" dirty="0" smtClean="0">
                <a:solidFill>
                  <a:schemeClr val="tx1"/>
                </a:solidFill>
              </a:rPr>
              <a:t>Mas, simplificando . . .</a:t>
            </a:r>
          </a:p>
          <a:p>
            <a:pPr eaLnBrk="1" hangingPunct="1"/>
            <a:endParaRPr lang="pt-BR" altLang="pt-BR" sz="1000" dirty="0" smtClean="0">
              <a:solidFill>
                <a:schemeClr val="tx1"/>
              </a:solidFill>
            </a:endParaRPr>
          </a:p>
          <a:p>
            <a:pPr algn="l" eaLnBrk="1" hangingPunct="1"/>
            <a:r>
              <a:rPr lang="pt-BR" altLang="pt-BR" sz="2000" b="1" dirty="0" smtClean="0">
                <a:solidFill>
                  <a:schemeClr val="tx1"/>
                </a:solidFill>
              </a:rPr>
              <a:t>     sentido </a:t>
            </a:r>
            <a:r>
              <a:rPr lang="pt-BR" altLang="pt-BR" sz="2000" dirty="0" smtClean="0">
                <a:solidFill>
                  <a:schemeClr val="tx1"/>
                </a:solidFill>
              </a:rPr>
              <a:t>(pela linguagem)</a:t>
            </a:r>
          </a:p>
          <a:p>
            <a:pPr algn="l" eaLnBrk="1" hangingPunct="1"/>
            <a:endParaRPr lang="pt-BR" altLang="pt-BR" sz="2000" b="1" dirty="0" smtClean="0">
              <a:solidFill>
                <a:schemeClr val="tx1"/>
              </a:solidFill>
            </a:endParaRPr>
          </a:p>
          <a:p>
            <a:pPr algn="l" eaLnBrk="1" hangingPunct="1"/>
            <a:r>
              <a:rPr lang="pt-BR" altLang="pt-BR" sz="2000" dirty="0" smtClean="0">
                <a:solidFill>
                  <a:schemeClr val="tx1"/>
                </a:solidFill>
              </a:rPr>
              <a:t>	  Relação</a:t>
            </a:r>
          </a:p>
          <a:p>
            <a:pPr algn="l" eaLnBrk="1" hangingPunct="1"/>
            <a:r>
              <a:rPr lang="pt-BR" altLang="pt-BR" sz="2000" dirty="0" smtClean="0">
                <a:solidFill>
                  <a:schemeClr val="tx1"/>
                </a:solidFill>
              </a:rPr>
              <a:t>	      de 					</a:t>
            </a:r>
            <a:r>
              <a:rPr lang="pt-BR" altLang="pt-BR" b="1" dirty="0" smtClean="0">
                <a:solidFill>
                  <a:schemeClr val="tx1"/>
                </a:solidFill>
              </a:rPr>
              <a:t>realidade</a:t>
            </a:r>
            <a:endParaRPr lang="pt-BR" altLang="pt-BR" dirty="0" smtClean="0">
              <a:solidFill>
                <a:schemeClr val="tx1"/>
              </a:solidFill>
            </a:endParaRPr>
          </a:p>
          <a:p>
            <a:pPr algn="l" eaLnBrk="1" hangingPunct="1"/>
            <a:r>
              <a:rPr lang="pt-BR" altLang="pt-BR" sz="2000" dirty="0" smtClean="0">
                <a:solidFill>
                  <a:schemeClr val="tx1"/>
                </a:solidFill>
              </a:rPr>
              <a:t>               </a:t>
            </a:r>
            <a:r>
              <a:rPr lang="pt-BR" altLang="pt-BR" sz="2000" i="1" dirty="0" smtClean="0">
                <a:solidFill>
                  <a:schemeClr val="tx1"/>
                </a:solidFill>
              </a:rPr>
              <a:t>imanência</a:t>
            </a:r>
            <a:r>
              <a:rPr lang="pt-BR" altLang="pt-BR" sz="2000" dirty="0" smtClean="0">
                <a:solidFill>
                  <a:schemeClr val="tx1"/>
                </a:solidFill>
              </a:rPr>
              <a:t>				</a:t>
            </a:r>
            <a:endParaRPr lang="pt-BR" altLang="pt-BR" sz="2000" b="1" dirty="0" smtClean="0">
              <a:solidFill>
                <a:schemeClr val="tx1"/>
              </a:solidFill>
            </a:endParaRPr>
          </a:p>
          <a:p>
            <a:pPr algn="l" eaLnBrk="1" hangingPunct="1"/>
            <a:endParaRPr lang="pt-BR" altLang="pt-BR" sz="2000" b="1" dirty="0" smtClean="0">
              <a:solidFill>
                <a:schemeClr val="tx1"/>
              </a:solidFill>
            </a:endParaRPr>
          </a:p>
          <a:p>
            <a:pPr algn="l" eaLnBrk="1" hangingPunct="1"/>
            <a:endParaRPr lang="pt-BR" altLang="pt-BR" sz="2000" dirty="0" smtClean="0">
              <a:solidFill>
                <a:schemeClr val="tx1"/>
              </a:solidFill>
            </a:endParaRPr>
          </a:p>
          <a:p>
            <a:pPr algn="l" eaLnBrk="1" hangingPunct="1"/>
            <a:r>
              <a:rPr lang="pt-BR" altLang="pt-BR" sz="2000" dirty="0" smtClean="0">
                <a:solidFill>
                  <a:schemeClr val="tx1"/>
                </a:solidFill>
              </a:rPr>
              <a:t>     </a:t>
            </a:r>
            <a:r>
              <a:rPr lang="pt-BR" altLang="pt-BR" sz="2000" b="1" dirty="0" smtClean="0">
                <a:solidFill>
                  <a:schemeClr val="tx1"/>
                </a:solidFill>
              </a:rPr>
              <a:t>materialidade </a:t>
            </a:r>
            <a:r>
              <a:rPr lang="pt-BR" altLang="pt-BR" sz="2000" dirty="0" smtClean="0">
                <a:solidFill>
                  <a:schemeClr val="tx1"/>
                </a:solidFill>
              </a:rPr>
              <a:t>(lá fora)</a:t>
            </a:r>
          </a:p>
          <a:p>
            <a:pPr eaLnBrk="1" hangingPunct="1"/>
            <a:endParaRPr lang="pt-BR" altLang="pt-BR" sz="1000" dirty="0" smtClean="0">
              <a:solidFill>
                <a:schemeClr val="tx1"/>
              </a:solidFill>
            </a:endParaRPr>
          </a:p>
        </p:txBody>
      </p:sp>
      <p:sp>
        <p:nvSpPr>
          <p:cNvPr id="17411" name="AutoShape 8"/>
          <p:cNvSpPr>
            <a:spLocks noChangeArrowheads="1"/>
          </p:cNvSpPr>
          <p:nvPr/>
        </p:nvSpPr>
        <p:spPr bwMode="auto">
          <a:xfrm>
            <a:off x="828279" y="3096826"/>
            <a:ext cx="287337" cy="2305050"/>
          </a:xfrm>
          <a:prstGeom prst="upDownArrow">
            <a:avLst>
              <a:gd name="adj1" fmla="val 23759"/>
              <a:gd name="adj2" fmla="val 140684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17412" name="AutoShape 9"/>
          <p:cNvSpPr>
            <a:spLocks noChangeArrowheads="1"/>
          </p:cNvSpPr>
          <p:nvPr/>
        </p:nvSpPr>
        <p:spPr bwMode="auto">
          <a:xfrm>
            <a:off x="2393950" y="4045730"/>
            <a:ext cx="3097213" cy="215900"/>
          </a:xfrm>
          <a:prstGeom prst="rightArrow">
            <a:avLst>
              <a:gd name="adj1" fmla="val 32352"/>
              <a:gd name="adj2" fmla="val 358374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>
              <a:solidFill>
                <a:srgbClr val="FFFF00"/>
              </a:solidFill>
            </a:endParaRPr>
          </a:p>
        </p:txBody>
      </p:sp>
      <p:cxnSp>
        <p:nvCxnSpPr>
          <p:cNvPr id="9" name="Conector reto 8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/>
          <p:cNvSpPr/>
          <p:nvPr/>
        </p:nvSpPr>
        <p:spPr>
          <a:xfrm>
            <a:off x="4572000" y="5085184"/>
            <a:ext cx="4104456" cy="1008112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/>
              <a:t>Aquilo que descrevemos como sendo “a realidade do mundo” é criado no próprio ato de descrever. </a:t>
            </a:r>
            <a:r>
              <a:rPr lang="pt-BR" dirty="0" smtClean="0">
                <a:solidFill>
                  <a:schemeClr val="tx1">
                    <a:lumMod val="65000"/>
                  </a:schemeClr>
                </a:solidFill>
              </a:rPr>
              <a:t>(Nelson Goodman)</a:t>
            </a:r>
            <a:endParaRPr lang="pt-BR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8" name="Título 1"/>
          <p:cNvSpPr>
            <a:spLocks noGrp="1"/>
          </p:cNvSpPr>
          <p:nvPr>
            <p:ph type="ctrTitle"/>
          </p:nvPr>
        </p:nvSpPr>
        <p:spPr>
          <a:xfrm>
            <a:off x="685800" y="76155"/>
            <a:ext cx="7772400" cy="616541"/>
          </a:xfrm>
        </p:spPr>
        <p:txBody>
          <a:bodyPr/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Foucault &amp; os Estudos Culturais</a:t>
            </a:r>
            <a:endParaRPr lang="pt-BR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32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1520" y="1124322"/>
            <a:ext cx="8642350" cy="55450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2400" b="1" dirty="0">
                <a:solidFill>
                  <a:schemeClr val="tx1"/>
                </a:solidFill>
              </a:rPr>
              <a:t>Virada linguística, </a:t>
            </a:r>
            <a:r>
              <a:rPr lang="pt-BR" sz="2400" b="1" dirty="0" smtClean="0">
                <a:solidFill>
                  <a:schemeClr val="tx1"/>
                </a:solidFill>
              </a:rPr>
              <a:t>virada </a:t>
            </a:r>
            <a:r>
              <a:rPr lang="pt-BR" sz="2400" b="1" dirty="0">
                <a:solidFill>
                  <a:schemeClr val="tx1"/>
                </a:solidFill>
              </a:rPr>
              <a:t>epistemológica; diferença e </a:t>
            </a:r>
            <a:r>
              <a:rPr lang="pt-BR" sz="2400" b="1" dirty="0" smtClean="0">
                <a:solidFill>
                  <a:schemeClr val="tx1"/>
                </a:solidFill>
              </a:rPr>
              <a:t>repetição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 sz="800" dirty="0" smtClean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2800" b="1" dirty="0" smtClean="0">
                <a:solidFill>
                  <a:schemeClr val="tx1"/>
                </a:solidFill>
              </a:rPr>
              <a:t>Materialidade  </a:t>
            </a:r>
            <a:r>
              <a:rPr lang="pt-BR" sz="4400" b="1" i="1" dirty="0" smtClean="0">
                <a:solidFill>
                  <a:srgbClr val="FFFF00"/>
                </a:solidFill>
              </a:rPr>
              <a:t>≠</a:t>
            </a:r>
            <a:r>
              <a:rPr lang="pt-BR" sz="2800" b="1" dirty="0" smtClean="0">
                <a:solidFill>
                  <a:schemeClr val="tx1"/>
                </a:solidFill>
              </a:rPr>
              <a:t>  Realidade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 sz="800" b="1" dirty="0" smtClean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2400" dirty="0" smtClean="0">
                <a:solidFill>
                  <a:schemeClr val="tx1"/>
                </a:solidFill>
              </a:rPr>
              <a:t>O fato de que o sentido seja dado pela linguagem não implica que a realidade se reduza à linguagem.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 sz="1000" dirty="0" smtClean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2800" b="1" dirty="0" smtClean="0">
                <a:solidFill>
                  <a:schemeClr val="tx1"/>
                </a:solidFill>
              </a:rPr>
              <a:t>Realidade </a:t>
            </a:r>
            <a:r>
              <a:rPr lang="pt-BR" sz="2800" b="1" dirty="0" smtClean="0">
                <a:solidFill>
                  <a:srgbClr val="FFFF00"/>
                </a:solidFill>
              </a:rPr>
              <a:t>=</a:t>
            </a:r>
            <a:r>
              <a:rPr lang="pt-BR" sz="2800" b="1" dirty="0" smtClean="0">
                <a:solidFill>
                  <a:schemeClr val="tx1"/>
                </a:solidFill>
              </a:rPr>
              <a:t> materialidade com sentido </a:t>
            </a:r>
            <a:r>
              <a:rPr lang="pt-BR" sz="2000" dirty="0" smtClean="0">
                <a:solidFill>
                  <a:schemeClr val="tx1"/>
                </a:solidFill>
              </a:rPr>
              <a:t>(“</a:t>
            </a:r>
            <a:r>
              <a:rPr lang="pt-BR" sz="2000" dirty="0" err="1" smtClean="0">
                <a:solidFill>
                  <a:schemeClr val="tx1"/>
                </a:solidFill>
              </a:rPr>
              <a:t>linguageiro</a:t>
            </a:r>
            <a:r>
              <a:rPr lang="pt-BR" sz="2000" dirty="0" smtClean="0">
                <a:solidFill>
                  <a:schemeClr val="tx1"/>
                </a:solidFill>
              </a:rPr>
              <a:t>”)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 sz="1000" b="1" dirty="0" smtClean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2400" dirty="0" smtClean="0">
                <a:solidFill>
                  <a:schemeClr val="tx1"/>
                </a:solidFill>
              </a:rPr>
              <a:t>Assim, há uma materialidade cuja relação com a linguagem é imanente; desse modo, a própria linguagem é também da ordem da materialidade. O discurso não é uma abstração exterior à realidade; o discurso </a:t>
            </a:r>
            <a:r>
              <a:rPr lang="pt-BR" sz="2400" i="1" dirty="0" smtClean="0">
                <a:solidFill>
                  <a:schemeClr val="tx1"/>
                </a:solidFill>
              </a:rPr>
              <a:t>tem</a:t>
            </a:r>
            <a:r>
              <a:rPr lang="pt-BR" sz="2400" dirty="0" smtClean="0">
                <a:solidFill>
                  <a:schemeClr val="tx1"/>
                </a:solidFill>
              </a:rPr>
              <a:t> materialidade.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 sz="500" dirty="0" smtClean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2800" dirty="0" smtClean="0">
                <a:solidFill>
                  <a:schemeClr val="tx1"/>
                </a:solidFill>
              </a:rPr>
              <a:t>Tudo é </a:t>
            </a:r>
            <a:r>
              <a:rPr lang="pt-BR" sz="2800" b="1" dirty="0" smtClean="0">
                <a:solidFill>
                  <a:schemeClr val="tx1"/>
                </a:solidFill>
              </a:rPr>
              <a:t>diferença</a:t>
            </a:r>
            <a:r>
              <a:rPr lang="pt-BR" sz="2800" dirty="0" smtClean="0">
                <a:solidFill>
                  <a:schemeClr val="tx1"/>
                </a:solidFill>
              </a:rPr>
              <a:t>. A </a:t>
            </a:r>
            <a:r>
              <a:rPr lang="pt-BR" sz="2800" b="1" dirty="0" smtClean="0">
                <a:solidFill>
                  <a:schemeClr val="tx1"/>
                </a:solidFill>
              </a:rPr>
              <a:t>repetição</a:t>
            </a:r>
            <a:r>
              <a:rPr lang="pt-BR" sz="2800" dirty="0" smtClean="0">
                <a:solidFill>
                  <a:schemeClr val="tx1"/>
                </a:solidFill>
              </a:rPr>
              <a:t> é construída.</a:t>
            </a:r>
          </a:p>
        </p:txBody>
      </p:sp>
      <p:cxnSp>
        <p:nvCxnSpPr>
          <p:cNvPr id="4" name="Conector reto 3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ítulo 1"/>
          <p:cNvSpPr>
            <a:spLocks noGrp="1"/>
          </p:cNvSpPr>
          <p:nvPr>
            <p:ph type="ctrTitle"/>
          </p:nvPr>
        </p:nvSpPr>
        <p:spPr>
          <a:xfrm>
            <a:off x="685800" y="76155"/>
            <a:ext cx="7772400" cy="616541"/>
          </a:xfrm>
        </p:spPr>
        <p:txBody>
          <a:bodyPr/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Foucault &amp; os Estudos Culturais</a:t>
            </a:r>
            <a:endParaRPr lang="pt-BR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56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1520" y="826489"/>
            <a:ext cx="8640960" cy="5688632"/>
          </a:xfrm>
        </p:spPr>
        <p:txBody>
          <a:bodyPr>
            <a:normAutofit/>
          </a:bodyPr>
          <a:lstStyle/>
          <a:p>
            <a:r>
              <a:rPr lang="pt-BR" b="1" dirty="0" smtClean="0">
                <a:solidFill>
                  <a:schemeClr val="tx1"/>
                </a:solidFill>
              </a:rPr>
              <a:t>Para compreender Foucault...</a:t>
            </a:r>
          </a:p>
          <a:p>
            <a:endParaRPr lang="pt-BR" sz="1000" dirty="0" smtClean="0">
              <a:solidFill>
                <a:schemeClr val="tx1"/>
              </a:solidFill>
            </a:endParaRPr>
          </a:p>
          <a:p>
            <a:r>
              <a:rPr lang="pt-BR" dirty="0" smtClean="0">
                <a:solidFill>
                  <a:schemeClr val="tx1"/>
                </a:solidFill>
              </a:rPr>
              <a:t>Foco na </a:t>
            </a:r>
            <a:r>
              <a:rPr lang="pt-BR" b="1" dirty="0" smtClean="0">
                <a:solidFill>
                  <a:srgbClr val="FFFF00"/>
                </a:solidFill>
              </a:rPr>
              <a:t>Prática</a:t>
            </a:r>
          </a:p>
          <a:p>
            <a:r>
              <a:rPr lang="pt-BR" dirty="0" smtClean="0">
                <a:solidFill>
                  <a:schemeClr val="tx1"/>
                </a:solidFill>
              </a:rPr>
              <a:t>Preocupação com a </a:t>
            </a:r>
            <a:r>
              <a:rPr lang="pt-BR" b="1" dirty="0" smtClean="0">
                <a:solidFill>
                  <a:srgbClr val="FFFF00"/>
                </a:solidFill>
              </a:rPr>
              <a:t>Atualidade</a:t>
            </a:r>
          </a:p>
          <a:p>
            <a:r>
              <a:rPr lang="pt-BR" i="1" dirty="0" err="1" smtClean="0">
                <a:solidFill>
                  <a:schemeClr val="tx1"/>
                </a:solidFill>
              </a:rPr>
              <a:t>Éthos</a:t>
            </a:r>
            <a:r>
              <a:rPr lang="pt-BR" dirty="0" smtClean="0">
                <a:solidFill>
                  <a:schemeClr val="tx1"/>
                </a:solidFill>
              </a:rPr>
              <a:t> da </a:t>
            </a:r>
            <a:r>
              <a:rPr lang="pt-BR" b="1" dirty="0" smtClean="0">
                <a:solidFill>
                  <a:srgbClr val="FFFF00"/>
                </a:solidFill>
              </a:rPr>
              <a:t>Suspeita</a:t>
            </a:r>
          </a:p>
          <a:p>
            <a:r>
              <a:rPr lang="pt-BR" i="1" dirty="0" err="1" smtClean="0">
                <a:solidFill>
                  <a:schemeClr val="tx1"/>
                </a:solidFill>
              </a:rPr>
              <a:t>Éthos</a:t>
            </a:r>
            <a:r>
              <a:rPr lang="pt-BR" dirty="0" smtClean="0">
                <a:solidFill>
                  <a:schemeClr val="tx1"/>
                </a:solidFill>
              </a:rPr>
              <a:t> da </a:t>
            </a:r>
            <a:r>
              <a:rPr lang="pt-BR" b="1" dirty="0" smtClean="0">
                <a:solidFill>
                  <a:srgbClr val="FFFF00"/>
                </a:solidFill>
              </a:rPr>
              <a:t>Problematização</a:t>
            </a:r>
          </a:p>
          <a:p>
            <a:r>
              <a:rPr lang="pt-BR" dirty="0" smtClean="0">
                <a:solidFill>
                  <a:schemeClr val="tx1"/>
                </a:solidFill>
              </a:rPr>
              <a:t>Abertura para a</a:t>
            </a:r>
            <a:r>
              <a:rPr lang="pt-BR" b="1" dirty="0" smtClean="0">
                <a:solidFill>
                  <a:schemeClr val="tx1"/>
                </a:solidFill>
              </a:rPr>
              <a:t> </a:t>
            </a:r>
            <a:r>
              <a:rPr lang="pt-BR" b="1" dirty="0" smtClean="0">
                <a:solidFill>
                  <a:srgbClr val="FFFF00"/>
                </a:solidFill>
              </a:rPr>
              <a:t>Mobilidade</a:t>
            </a:r>
          </a:p>
          <a:p>
            <a:r>
              <a:rPr lang="pt-BR" dirty="0" smtClean="0">
                <a:solidFill>
                  <a:schemeClr val="tx1"/>
                </a:solidFill>
              </a:rPr>
              <a:t>Capacidade de</a:t>
            </a:r>
            <a:r>
              <a:rPr lang="pt-BR" b="1" dirty="0" smtClean="0">
                <a:solidFill>
                  <a:schemeClr val="tx1"/>
                </a:solidFill>
              </a:rPr>
              <a:t> </a:t>
            </a:r>
            <a:r>
              <a:rPr lang="pt-BR" b="1" dirty="0" smtClean="0">
                <a:solidFill>
                  <a:srgbClr val="FFFF00"/>
                </a:solidFill>
              </a:rPr>
              <a:t>Torsão</a:t>
            </a:r>
          </a:p>
          <a:p>
            <a:r>
              <a:rPr lang="pt-BR" dirty="0" smtClean="0">
                <a:solidFill>
                  <a:schemeClr val="tx1"/>
                </a:solidFill>
              </a:rPr>
              <a:t>Coragem para a</a:t>
            </a:r>
            <a:r>
              <a:rPr lang="pt-BR" b="1" dirty="0" smtClean="0">
                <a:solidFill>
                  <a:schemeClr val="tx1"/>
                </a:solidFill>
              </a:rPr>
              <a:t> </a:t>
            </a:r>
            <a:r>
              <a:rPr lang="pt-BR" b="1" dirty="0" smtClean="0">
                <a:solidFill>
                  <a:srgbClr val="FFFF00"/>
                </a:solidFill>
              </a:rPr>
              <a:t>Transgressão</a:t>
            </a:r>
          </a:p>
          <a:p>
            <a:r>
              <a:rPr lang="pt-BR" dirty="0" smtClean="0">
                <a:solidFill>
                  <a:schemeClr val="tx1"/>
                </a:solidFill>
              </a:rPr>
              <a:t>Prazer pela</a:t>
            </a:r>
            <a:r>
              <a:rPr lang="pt-BR" b="1" dirty="0" smtClean="0">
                <a:solidFill>
                  <a:schemeClr val="tx1"/>
                </a:solidFill>
              </a:rPr>
              <a:t> </a:t>
            </a:r>
            <a:r>
              <a:rPr lang="pt-BR" b="1" dirty="0" smtClean="0">
                <a:solidFill>
                  <a:srgbClr val="FFFF00"/>
                </a:solidFill>
              </a:rPr>
              <a:t>Transformação </a:t>
            </a:r>
            <a:r>
              <a:rPr lang="pt-BR" sz="2400" dirty="0" smtClean="0">
                <a:solidFill>
                  <a:srgbClr val="FFFF00"/>
                </a:solidFill>
              </a:rPr>
              <a:t>(até de si mesmo...)</a:t>
            </a:r>
            <a:endParaRPr lang="pt-BR" dirty="0" smtClean="0">
              <a:solidFill>
                <a:srgbClr val="FFFF00"/>
              </a:solidFill>
            </a:endParaRPr>
          </a:p>
        </p:txBody>
      </p:sp>
      <p:cxnSp>
        <p:nvCxnSpPr>
          <p:cNvPr id="4" name="Conector reto 3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ítulo 1"/>
          <p:cNvSpPr>
            <a:spLocks noGrp="1"/>
          </p:cNvSpPr>
          <p:nvPr>
            <p:ph type="ctrTitle"/>
          </p:nvPr>
        </p:nvSpPr>
        <p:spPr>
          <a:xfrm>
            <a:off x="685800" y="76155"/>
            <a:ext cx="7772400" cy="616541"/>
          </a:xfrm>
        </p:spPr>
        <p:txBody>
          <a:bodyPr/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Foucault &amp; os Estudos Culturais</a:t>
            </a:r>
            <a:endParaRPr lang="pt-BR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76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76155"/>
            <a:ext cx="7772400" cy="616541"/>
          </a:xfrm>
        </p:spPr>
        <p:txBody>
          <a:bodyPr/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Foucault &amp; os Estudos Culturais</a:t>
            </a:r>
            <a:endParaRPr lang="pt-BR" sz="3200" b="1" dirty="0">
              <a:solidFill>
                <a:srgbClr val="FFFF00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1520" y="836712"/>
            <a:ext cx="8640960" cy="5544616"/>
          </a:xfrm>
        </p:spPr>
        <p:txBody>
          <a:bodyPr>
            <a:normAutofit/>
          </a:bodyPr>
          <a:lstStyle/>
          <a:p>
            <a:r>
              <a:rPr lang="pt-BR" sz="4000" b="1" dirty="0" smtClean="0"/>
              <a:t>Sitiando Foucault</a:t>
            </a:r>
          </a:p>
          <a:p>
            <a:endParaRPr lang="pt-BR" sz="1000" dirty="0" smtClean="0"/>
          </a:p>
          <a:p>
            <a:r>
              <a:rPr lang="pt-BR" b="1" dirty="0" smtClean="0"/>
              <a:t>Na oficina de Foucault –</a:t>
            </a:r>
            <a:r>
              <a:rPr lang="pt-BR" sz="2800" b="1" dirty="0" smtClean="0"/>
              <a:t> ferramentas &amp; atmosfera</a:t>
            </a:r>
            <a:endParaRPr lang="pt-BR" sz="2800" b="1" dirty="0"/>
          </a:p>
          <a:p>
            <a:endParaRPr lang="pt-BR" sz="1000" dirty="0" smtClean="0"/>
          </a:p>
          <a:p>
            <a:pPr marL="457200" indent="-457200" algn="l">
              <a:buClr>
                <a:srgbClr val="FFFF00"/>
              </a:buClr>
              <a:buSzPct val="90000"/>
              <a:buFont typeface="Wingdings" panose="05000000000000000000" pitchFamily="2" charset="2"/>
              <a:buChar char="Ø"/>
            </a:pPr>
            <a:r>
              <a:rPr lang="pt-BR" dirty="0"/>
              <a:t>O</a:t>
            </a:r>
            <a:r>
              <a:rPr lang="pt-BR" dirty="0" smtClean="0"/>
              <a:t>s </a:t>
            </a:r>
            <a:r>
              <a:rPr lang="pt-BR" b="1" i="1" dirty="0" smtClean="0">
                <a:solidFill>
                  <a:srgbClr val="FFFF00"/>
                </a:solidFill>
              </a:rPr>
              <a:t>conceitos-ferramenta</a:t>
            </a:r>
            <a:r>
              <a:rPr lang="pt-BR" dirty="0" smtClean="0"/>
              <a:t>:</a:t>
            </a:r>
          </a:p>
          <a:p>
            <a:pPr algn="l">
              <a:buClr>
                <a:srgbClr val="FFFF00"/>
              </a:buClr>
              <a:buSzPct val="90000"/>
            </a:pPr>
            <a:r>
              <a:rPr lang="pt-BR" sz="2800" i="1" dirty="0"/>
              <a:t>s</a:t>
            </a:r>
            <a:r>
              <a:rPr lang="pt-BR" sz="2800" i="1" dirty="0" smtClean="0"/>
              <a:t>ujeito     poder     biopolítica     governamentalidade</a:t>
            </a:r>
            <a:r>
              <a:rPr lang="pt-BR" sz="2800" i="1" dirty="0"/>
              <a:t> </a:t>
            </a:r>
            <a:r>
              <a:rPr lang="pt-BR" sz="2800" i="1" dirty="0" smtClean="0"/>
              <a:t>normatização </a:t>
            </a:r>
            <a:r>
              <a:rPr lang="pt-BR" sz="2800" dirty="0" smtClean="0"/>
              <a:t>e</a:t>
            </a:r>
            <a:r>
              <a:rPr lang="pt-BR" sz="2800" i="1" dirty="0" smtClean="0"/>
              <a:t> normalização      </a:t>
            </a:r>
          </a:p>
          <a:p>
            <a:pPr algn="l"/>
            <a:r>
              <a:rPr lang="pt-BR" sz="1000" i="1" dirty="0"/>
              <a:t>	</a:t>
            </a:r>
            <a:r>
              <a:rPr lang="pt-BR" sz="1000" i="1" dirty="0" smtClean="0"/>
              <a:t>	</a:t>
            </a:r>
          </a:p>
          <a:p>
            <a:pPr marL="457200" indent="-457200" algn="l">
              <a:buClr>
                <a:srgbClr val="FFFF00"/>
              </a:buClr>
              <a:buSzPct val="90000"/>
              <a:buFont typeface="Wingdings" panose="05000000000000000000" pitchFamily="2" charset="2"/>
              <a:buChar char="Ø"/>
            </a:pPr>
            <a:r>
              <a:rPr lang="pt-BR" dirty="0" smtClean="0"/>
              <a:t>A </a:t>
            </a:r>
            <a:r>
              <a:rPr lang="pt-BR" b="1" i="1" dirty="0" smtClean="0">
                <a:solidFill>
                  <a:srgbClr val="FFFF00"/>
                </a:solidFill>
              </a:rPr>
              <a:t>atmosfera</a:t>
            </a:r>
          </a:p>
          <a:p>
            <a:pPr algn="l"/>
            <a:r>
              <a:rPr lang="pt-BR" sz="2800" dirty="0" smtClean="0"/>
              <a:t>			radicalidade e hipercrítica</a:t>
            </a:r>
          </a:p>
          <a:p>
            <a:pPr algn="l"/>
            <a:r>
              <a:rPr lang="pt-BR" sz="2800" i="1" dirty="0" smtClean="0"/>
              <a:t>Ethos</a:t>
            </a:r>
            <a:r>
              <a:rPr lang="pt-BR" sz="2800" dirty="0" smtClean="0"/>
              <a:t> crítico 	ativismo pessimista  </a:t>
            </a:r>
            <a:r>
              <a:rPr lang="pt-BR" sz="2000" dirty="0" smtClean="0"/>
              <a:t>“porque tudo é perigoso”</a:t>
            </a:r>
          </a:p>
          <a:p>
            <a:pPr algn="l"/>
            <a:r>
              <a:rPr lang="pt-BR" sz="2000" dirty="0"/>
              <a:t>	</a:t>
            </a:r>
            <a:r>
              <a:rPr lang="pt-BR" sz="2000" dirty="0" smtClean="0"/>
              <a:t>		</a:t>
            </a:r>
            <a:r>
              <a:rPr lang="pt-BR" sz="2800" dirty="0" smtClean="0"/>
              <a:t>humildade, provisoriedade, prontidão</a:t>
            </a:r>
            <a:endParaRPr lang="pt-BR" sz="2800" dirty="0"/>
          </a:p>
        </p:txBody>
      </p:sp>
      <p:cxnSp>
        <p:nvCxnSpPr>
          <p:cNvPr id="5" name="Conector reto 4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have esquerda 5"/>
          <p:cNvSpPr/>
          <p:nvPr/>
        </p:nvSpPr>
        <p:spPr>
          <a:xfrm>
            <a:off x="2703090" y="4920480"/>
            <a:ext cx="216024" cy="1368152"/>
          </a:xfrm>
          <a:prstGeom prst="leftBrace">
            <a:avLst>
              <a:gd name="adj1" fmla="val 70062"/>
              <a:gd name="adj2" fmla="val 50000"/>
            </a:avLst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53224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1520" y="1124744"/>
            <a:ext cx="8640960" cy="5040560"/>
          </a:xfrm>
        </p:spPr>
        <p:txBody>
          <a:bodyPr/>
          <a:lstStyle/>
          <a:p>
            <a:r>
              <a:rPr lang="pt-BR" sz="4000" b="1" dirty="0" smtClean="0"/>
              <a:t>O Objetivo de Foucault</a:t>
            </a:r>
            <a:endParaRPr lang="pt-BR" sz="4000" b="1" dirty="0"/>
          </a:p>
          <a:p>
            <a:endParaRPr lang="pt-BR" sz="1000" dirty="0" smtClean="0"/>
          </a:p>
          <a:p>
            <a:endParaRPr lang="pt-BR" sz="1000" dirty="0"/>
          </a:p>
          <a:p>
            <a:endParaRPr lang="pt-BR" sz="1000" dirty="0" smtClean="0"/>
          </a:p>
          <a:p>
            <a:r>
              <a:rPr lang="pt-BR" sz="3600" dirty="0" smtClean="0"/>
              <a:t>“Meu objetivo foi ciar uma história dos diferentes modos pelos quais, em nossa cultura, os seres humanos tornaram-se sujeitos. [...] é o sujeito que constitui o tema geral de minha pesquisa.”</a:t>
            </a:r>
          </a:p>
          <a:p>
            <a:pPr algn="r"/>
            <a:r>
              <a:rPr lang="pt-BR" sz="2000" dirty="0" smtClean="0">
                <a:solidFill>
                  <a:schemeClr val="tx1">
                    <a:lumMod val="75000"/>
                  </a:schemeClr>
                </a:solidFill>
              </a:rPr>
              <a:t>(Michel Foucault. </a:t>
            </a:r>
            <a:r>
              <a:rPr lang="pt-BR" sz="2000" i="1" dirty="0" smtClean="0">
                <a:solidFill>
                  <a:schemeClr val="tx1">
                    <a:lumMod val="75000"/>
                  </a:schemeClr>
                </a:solidFill>
              </a:rPr>
              <a:t>O sujeito e o poder</a:t>
            </a:r>
            <a:r>
              <a:rPr lang="pt-BR" sz="2000" dirty="0" smtClean="0">
                <a:solidFill>
                  <a:schemeClr val="tx1">
                    <a:lumMod val="75000"/>
                  </a:schemeClr>
                </a:solidFill>
              </a:rPr>
              <a:t>, p. 231-232)</a:t>
            </a:r>
          </a:p>
          <a:p>
            <a:pPr algn="r"/>
            <a:endParaRPr lang="pt-BR" sz="2000" dirty="0">
              <a:solidFill>
                <a:schemeClr val="tx1">
                  <a:lumMod val="75000"/>
                </a:schemeClr>
              </a:solidFill>
            </a:endParaRPr>
          </a:p>
          <a:p>
            <a:pPr algn="l"/>
            <a:endParaRPr lang="pt-BR" dirty="0">
              <a:solidFill>
                <a:schemeClr val="tx1">
                  <a:lumMod val="75000"/>
                </a:schemeClr>
              </a:solidFill>
            </a:endParaRPr>
          </a:p>
        </p:txBody>
      </p:sp>
      <p:cxnSp>
        <p:nvCxnSpPr>
          <p:cNvPr id="4" name="Conector reto 3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ítulo 1"/>
          <p:cNvSpPr>
            <a:spLocks noGrp="1"/>
          </p:cNvSpPr>
          <p:nvPr>
            <p:ph type="ctrTitle"/>
          </p:nvPr>
        </p:nvSpPr>
        <p:spPr>
          <a:xfrm>
            <a:off x="685800" y="76155"/>
            <a:ext cx="7772400" cy="616541"/>
          </a:xfrm>
        </p:spPr>
        <p:txBody>
          <a:bodyPr/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Foucault &amp; os Estudos Culturais</a:t>
            </a:r>
            <a:endParaRPr lang="pt-BR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75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41300" y="909638"/>
            <a:ext cx="8656638" cy="5181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pt-BR" sz="2600" b="1" dirty="0" smtClean="0">
                <a:solidFill>
                  <a:schemeClr val="tx1"/>
                </a:solidFill>
              </a:rPr>
              <a:t>Os 3 domínios foucaultianos</a:t>
            </a:r>
            <a:endParaRPr lang="pt-BR" sz="2600" b="1" dirty="0">
              <a:solidFill>
                <a:schemeClr val="tx1"/>
              </a:solidFill>
            </a:endParaRPr>
          </a:p>
          <a:p>
            <a:pPr algn="l" fontAlgn="auto">
              <a:spcAft>
                <a:spcPts val="0"/>
              </a:spcAft>
              <a:defRPr/>
            </a:pPr>
            <a:endParaRPr lang="pt-BR" sz="1000" b="1" dirty="0" smtClean="0"/>
          </a:p>
          <a:p>
            <a:pPr algn="l" fontAlgn="auto">
              <a:spcAft>
                <a:spcPts val="0"/>
              </a:spcAft>
              <a:defRPr/>
            </a:pPr>
            <a:r>
              <a:rPr lang="pt-BR" sz="2400" b="1" dirty="0" smtClean="0">
                <a:solidFill>
                  <a:schemeClr val="accent4"/>
                </a:solidFill>
              </a:rPr>
              <a:t>    </a:t>
            </a:r>
            <a:r>
              <a:rPr lang="pt-BR" sz="2400" b="1" dirty="0" smtClean="0">
                <a:solidFill>
                  <a:schemeClr val="tx1"/>
                </a:solidFill>
              </a:rPr>
              <a:t>- A sempre problemática periodização . . .</a:t>
            </a:r>
          </a:p>
          <a:p>
            <a:pPr marL="812800" indent="-812800" algn="l" fontAlgn="auto">
              <a:spcAft>
                <a:spcPts val="0"/>
              </a:spcAft>
              <a:defRPr/>
            </a:pPr>
            <a:r>
              <a:rPr lang="pt-BR" sz="800" b="1" dirty="0" smtClean="0">
                <a:solidFill>
                  <a:schemeClr val="tx1"/>
                </a:solidFill>
              </a:rPr>
              <a:t>	</a:t>
            </a:r>
          </a:p>
          <a:p>
            <a:pPr marL="812800" indent="-812800" algn="l" fontAlgn="auto">
              <a:spcAft>
                <a:spcPts val="0"/>
              </a:spcAft>
              <a:defRPr/>
            </a:pPr>
            <a:r>
              <a:rPr lang="pt-BR" sz="2400" b="1" dirty="0" smtClean="0">
                <a:solidFill>
                  <a:schemeClr val="tx1"/>
                </a:solidFill>
              </a:rPr>
              <a:t>    - Os 3 domínios: </a:t>
            </a:r>
          </a:p>
          <a:p>
            <a:pPr marL="812800" indent="-812800" algn="l" fontAlgn="auto">
              <a:spcAft>
                <a:spcPts val="0"/>
              </a:spcAft>
              <a:defRPr/>
            </a:pPr>
            <a:endParaRPr lang="pt-BR" sz="1000" b="1" dirty="0" smtClean="0">
              <a:solidFill>
                <a:schemeClr val="tx1"/>
              </a:solidFill>
            </a:endParaRPr>
          </a:p>
          <a:p>
            <a:pPr marL="812800" indent="-812800" algn="l" fontAlgn="auto">
              <a:spcAft>
                <a:spcPts val="0"/>
              </a:spcAft>
              <a:defRPr/>
            </a:pPr>
            <a:r>
              <a:rPr lang="pt-BR" sz="2400" b="1" dirty="0" smtClean="0">
                <a:solidFill>
                  <a:schemeClr val="tx1"/>
                </a:solidFill>
              </a:rPr>
              <a:t>     ser-saber</a:t>
            </a:r>
            <a:r>
              <a:rPr lang="pt-BR" sz="2400" dirty="0" smtClean="0">
                <a:solidFill>
                  <a:schemeClr val="tx1"/>
                </a:solidFill>
              </a:rPr>
              <a:t> – </a:t>
            </a:r>
            <a:r>
              <a:rPr lang="pt-BR" sz="2000" dirty="0" smtClean="0">
                <a:solidFill>
                  <a:schemeClr val="tx1"/>
                </a:solidFill>
              </a:rPr>
              <a:t>HL (1961), NC, PC, AS</a:t>
            </a:r>
          </a:p>
          <a:p>
            <a:pPr marL="812800" indent="-812800" algn="l" fontAlgn="auto">
              <a:spcAft>
                <a:spcPts val="0"/>
              </a:spcAft>
              <a:defRPr/>
            </a:pPr>
            <a:r>
              <a:rPr lang="pt-BR" sz="2400" dirty="0" smtClean="0">
                <a:solidFill>
                  <a:schemeClr val="tx1"/>
                </a:solidFill>
              </a:rPr>
              <a:t>						            </a:t>
            </a:r>
            <a:r>
              <a:rPr lang="pt-BR" sz="2400" b="1" dirty="0" smtClean="0">
                <a:solidFill>
                  <a:schemeClr val="tx1"/>
                </a:solidFill>
              </a:rPr>
              <a:t>arqueologia</a:t>
            </a:r>
          </a:p>
          <a:p>
            <a:pPr marL="812800" indent="-812800" algn="l" fontAlgn="auto">
              <a:spcAft>
                <a:spcPts val="0"/>
              </a:spcAft>
              <a:defRPr/>
            </a:pPr>
            <a:endParaRPr lang="pt-BR" sz="1400" dirty="0" smtClean="0">
              <a:solidFill>
                <a:schemeClr val="tx1"/>
              </a:solidFill>
            </a:endParaRPr>
          </a:p>
          <a:p>
            <a:pPr marL="812800" indent="-812800" algn="l" fontAlgn="auto">
              <a:spcAft>
                <a:spcPts val="0"/>
              </a:spcAft>
              <a:defRPr/>
            </a:pPr>
            <a:r>
              <a:rPr lang="pt-BR" sz="2400" b="1" dirty="0" smtClean="0">
                <a:solidFill>
                  <a:schemeClr val="tx1"/>
                </a:solidFill>
              </a:rPr>
              <a:t>     ser-poder</a:t>
            </a:r>
            <a:r>
              <a:rPr lang="pt-BR" sz="2400" dirty="0" smtClean="0">
                <a:solidFill>
                  <a:schemeClr val="tx1"/>
                </a:solidFill>
              </a:rPr>
              <a:t> – </a:t>
            </a:r>
            <a:r>
              <a:rPr lang="pt-BR" sz="2000" dirty="0" smtClean="0">
                <a:solidFill>
                  <a:schemeClr val="tx1"/>
                </a:solidFill>
              </a:rPr>
              <a:t>HL, OD (1970), VP (1975), HS 1 (1976), Cursos no </a:t>
            </a:r>
            <a:r>
              <a:rPr lang="pt-BR" sz="2000" i="1" dirty="0" smtClean="0">
                <a:solidFill>
                  <a:schemeClr val="tx1"/>
                </a:solidFill>
              </a:rPr>
              <a:t>Col. de France</a:t>
            </a:r>
          </a:p>
          <a:p>
            <a:pPr marL="812800" indent="-812800" algn="l" fontAlgn="auto">
              <a:spcAft>
                <a:spcPts val="0"/>
              </a:spcAft>
              <a:defRPr/>
            </a:pPr>
            <a:r>
              <a:rPr lang="pt-BR" sz="2400" dirty="0" smtClean="0">
                <a:solidFill>
                  <a:schemeClr val="tx1"/>
                </a:solidFill>
              </a:rPr>
              <a:t>							</a:t>
            </a:r>
            <a:r>
              <a:rPr lang="pt-BR" sz="2400" b="1" dirty="0" smtClean="0">
                <a:solidFill>
                  <a:schemeClr val="tx1"/>
                </a:solidFill>
              </a:rPr>
              <a:t>genealogia</a:t>
            </a:r>
          </a:p>
          <a:p>
            <a:pPr marL="812800" indent="-812800" algn="l" fontAlgn="auto">
              <a:spcAft>
                <a:spcPts val="0"/>
              </a:spcAft>
              <a:defRPr/>
            </a:pPr>
            <a:endParaRPr lang="pt-BR" sz="1400" i="1" dirty="0" smtClean="0">
              <a:solidFill>
                <a:schemeClr val="tx1"/>
              </a:solidFill>
            </a:endParaRPr>
          </a:p>
          <a:p>
            <a:pPr marL="812800" indent="-812800" algn="l" fontAlgn="auto">
              <a:spcAft>
                <a:spcPts val="0"/>
              </a:spcAft>
              <a:defRPr/>
            </a:pPr>
            <a:r>
              <a:rPr lang="pt-BR" sz="2400" b="1" dirty="0" smtClean="0">
                <a:solidFill>
                  <a:schemeClr val="tx1"/>
                </a:solidFill>
              </a:rPr>
              <a:t>     ser-consigo</a:t>
            </a:r>
            <a:r>
              <a:rPr lang="pt-BR" sz="2400" dirty="0" smtClean="0">
                <a:solidFill>
                  <a:schemeClr val="tx1"/>
                </a:solidFill>
              </a:rPr>
              <a:t> – </a:t>
            </a:r>
            <a:r>
              <a:rPr lang="pt-BR" sz="2000" dirty="0" smtClean="0">
                <a:solidFill>
                  <a:schemeClr val="tx1"/>
                </a:solidFill>
              </a:rPr>
              <a:t>HL, HS 2 e 3 (1984), Cursos </a:t>
            </a:r>
            <a:r>
              <a:rPr lang="pt-BR" sz="2000" dirty="0">
                <a:solidFill>
                  <a:schemeClr val="tx1"/>
                </a:solidFill>
              </a:rPr>
              <a:t>no </a:t>
            </a:r>
            <a:r>
              <a:rPr lang="pt-BR" sz="2000" i="1" dirty="0">
                <a:solidFill>
                  <a:schemeClr val="tx1"/>
                </a:solidFill>
              </a:rPr>
              <a:t>Col. de France</a:t>
            </a:r>
            <a:endParaRPr lang="pt-BR" sz="2000" dirty="0" smtClean="0">
              <a:solidFill>
                <a:schemeClr val="tx1"/>
              </a:solidFill>
            </a:endParaRPr>
          </a:p>
          <a:p>
            <a:pPr marL="812800" indent="-812800" algn="l" fontAlgn="auto">
              <a:spcAft>
                <a:spcPts val="0"/>
              </a:spcAft>
              <a:defRPr/>
            </a:pPr>
            <a:r>
              <a:rPr lang="pt-BR" sz="2400" dirty="0" smtClean="0">
                <a:solidFill>
                  <a:schemeClr val="tx1"/>
                </a:solidFill>
              </a:rPr>
              <a:t>				     </a:t>
            </a:r>
            <a:r>
              <a:rPr lang="pt-BR" sz="2400" b="1" dirty="0">
                <a:solidFill>
                  <a:schemeClr val="tx1"/>
                </a:solidFill>
              </a:rPr>
              <a:t>	</a:t>
            </a:r>
            <a:r>
              <a:rPr lang="pt-BR" sz="2400" b="1" dirty="0" smtClean="0">
                <a:solidFill>
                  <a:schemeClr val="tx1"/>
                </a:solidFill>
              </a:rPr>
              <a:t>    arqueogenealogia,  anarqueologia </a:t>
            </a:r>
            <a:endParaRPr lang="pt-BR" sz="2400" b="1" dirty="0">
              <a:solidFill>
                <a:schemeClr val="tx1"/>
              </a:solidFill>
            </a:endParaRPr>
          </a:p>
        </p:txBody>
      </p:sp>
      <p:cxnSp>
        <p:nvCxnSpPr>
          <p:cNvPr id="8" name="Conector reto 7"/>
          <p:cNvCxnSpPr/>
          <p:nvPr/>
        </p:nvCxnSpPr>
        <p:spPr>
          <a:xfrm>
            <a:off x="255588" y="3800475"/>
            <a:ext cx="86248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>
            <a:off x="263525" y="4943475"/>
            <a:ext cx="86233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255588" y="2705100"/>
            <a:ext cx="86248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 flipH="1">
            <a:off x="255588" y="2701925"/>
            <a:ext cx="0" cy="33893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 flipV="1">
            <a:off x="8880475" y="2701925"/>
            <a:ext cx="0" cy="33893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>
            <a:off x="255588" y="6091238"/>
            <a:ext cx="86248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ítulo 1"/>
          <p:cNvSpPr>
            <a:spLocks noGrp="1"/>
          </p:cNvSpPr>
          <p:nvPr>
            <p:ph type="ctrTitle"/>
          </p:nvPr>
        </p:nvSpPr>
        <p:spPr>
          <a:xfrm>
            <a:off x="685800" y="76155"/>
            <a:ext cx="7772400" cy="616541"/>
          </a:xfrm>
        </p:spPr>
        <p:txBody>
          <a:bodyPr/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Foucault &amp; os Estudos Culturais</a:t>
            </a:r>
            <a:endParaRPr lang="pt-BR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69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76155"/>
            <a:ext cx="7772400" cy="616541"/>
          </a:xfrm>
        </p:spPr>
        <p:txBody>
          <a:bodyPr/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Foucault &amp; os Estudos Culturais</a:t>
            </a:r>
            <a:endParaRPr lang="pt-BR" sz="3200" b="1" dirty="0">
              <a:solidFill>
                <a:srgbClr val="FFFF00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1520" y="836712"/>
            <a:ext cx="8640960" cy="5616624"/>
          </a:xfrm>
        </p:spPr>
        <p:txBody>
          <a:bodyPr/>
          <a:lstStyle/>
          <a:p>
            <a:pPr algn="l"/>
            <a:r>
              <a:rPr lang="pt-BR" sz="1000" b="1" dirty="0" smtClean="0"/>
              <a:t>	</a:t>
            </a:r>
          </a:p>
          <a:p>
            <a:pPr algn="l"/>
            <a:r>
              <a:rPr lang="pt-BR" b="1" dirty="0"/>
              <a:t>	</a:t>
            </a:r>
            <a:r>
              <a:rPr lang="pt-BR" b="1" dirty="0" smtClean="0"/>
              <a:t>Um </a:t>
            </a:r>
            <a:r>
              <a:rPr lang="pt-BR" b="1" dirty="0" smtClean="0">
                <a:solidFill>
                  <a:schemeClr val="tx1"/>
                </a:solidFill>
              </a:rPr>
              <a:t>roteiro</a:t>
            </a:r>
            <a:r>
              <a:rPr lang="pt-BR" b="1" dirty="0" smtClean="0"/>
              <a:t>:</a:t>
            </a:r>
          </a:p>
          <a:p>
            <a:pPr marL="457200" indent="-457200">
              <a:buClr>
                <a:srgbClr val="FFFF00"/>
              </a:buClr>
              <a:buSzPct val="70000"/>
              <a:buFont typeface="Wingdings" panose="05000000000000000000" pitchFamily="2" charset="2"/>
              <a:buChar char="ü"/>
            </a:pPr>
            <a:r>
              <a:rPr lang="pt-BR" b="1" dirty="0" smtClean="0"/>
              <a:t>Dois campos diferentes</a:t>
            </a:r>
          </a:p>
          <a:p>
            <a:endParaRPr lang="pt-BR" b="1" dirty="0" smtClean="0"/>
          </a:p>
          <a:p>
            <a:pPr marL="457200" indent="-457200">
              <a:buClr>
                <a:srgbClr val="FFFF00"/>
              </a:buClr>
              <a:buSzPct val="70000"/>
              <a:buFont typeface="Wingdings" panose="05000000000000000000" pitchFamily="2" charset="2"/>
              <a:buChar char="ü"/>
            </a:pPr>
            <a:r>
              <a:rPr lang="pt-BR" b="1" dirty="0" smtClean="0"/>
              <a:t>Situando Foucault</a:t>
            </a:r>
          </a:p>
          <a:p>
            <a:endParaRPr lang="pt-BR" dirty="0"/>
          </a:p>
          <a:p>
            <a:pPr marL="457200" indent="-457200">
              <a:buClr>
                <a:srgbClr val="FFFF00"/>
              </a:buClr>
              <a:buSzPct val="70000"/>
              <a:buFont typeface="Wingdings" panose="05000000000000000000" pitchFamily="2" charset="2"/>
              <a:buChar char="ü"/>
            </a:pPr>
            <a:r>
              <a:rPr lang="pt-BR" b="1" dirty="0" smtClean="0"/>
              <a:t>Sitiando Foucault</a:t>
            </a:r>
          </a:p>
          <a:p>
            <a:endParaRPr lang="pt-BR" dirty="0"/>
          </a:p>
          <a:p>
            <a:pPr marL="457200" indent="-457200">
              <a:buClr>
                <a:srgbClr val="FFFF00"/>
              </a:buClr>
              <a:buSzPct val="70000"/>
              <a:buFont typeface="Wingdings" panose="05000000000000000000" pitchFamily="2" charset="2"/>
              <a:buChar char="ü"/>
            </a:pPr>
            <a:r>
              <a:rPr lang="pt-BR" b="1" dirty="0" smtClean="0"/>
              <a:t>Articulações?  Aplicações?  Cruzamentos? </a:t>
            </a:r>
            <a:endParaRPr lang="pt-BR" b="1" dirty="0"/>
          </a:p>
        </p:txBody>
      </p:sp>
      <p:cxnSp>
        <p:nvCxnSpPr>
          <p:cNvPr id="5" name="Conector reto 4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5652120" y="6011996"/>
            <a:ext cx="31810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pt-BR" altLang="pt-BR" sz="1800" b="1" dirty="0">
                <a:solidFill>
                  <a:srgbClr val="FFFF00"/>
                </a:solidFill>
              </a:rPr>
              <a:t>alfredoveiganeto@gmail.com</a:t>
            </a:r>
          </a:p>
        </p:txBody>
      </p:sp>
    </p:spTree>
    <p:extLst>
      <p:ext uri="{BB962C8B-B14F-4D97-AF65-F5344CB8AC3E}">
        <p14:creationId xmlns:p14="http://schemas.microsoft.com/office/powerpoint/2010/main" val="21327163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7504" y="908720"/>
            <a:ext cx="8928992" cy="5544616"/>
          </a:xfrm>
        </p:spPr>
        <p:txBody>
          <a:bodyPr/>
          <a:lstStyle/>
          <a:p>
            <a:r>
              <a:rPr lang="pt-BR" b="1" dirty="0" smtClean="0"/>
              <a:t>Pertinências foucaultianas</a:t>
            </a:r>
          </a:p>
          <a:p>
            <a:endParaRPr lang="pt-BR" sz="1000" dirty="0" smtClean="0"/>
          </a:p>
          <a:p>
            <a:pPr>
              <a:lnSpc>
                <a:spcPts val="2000"/>
              </a:lnSpc>
              <a:spcBef>
                <a:spcPts val="600"/>
              </a:spcBef>
              <a:buClr>
                <a:srgbClr val="FFFF00"/>
              </a:buClr>
            </a:pPr>
            <a:r>
              <a:rPr lang="pt-BR" sz="2400" b="1" dirty="0" smtClean="0">
                <a:solidFill>
                  <a:schemeClr val="tx1"/>
                </a:solidFill>
              </a:rPr>
              <a:t>Estarmos atentos a 3 perguntas:</a:t>
            </a:r>
          </a:p>
          <a:p>
            <a:pPr>
              <a:lnSpc>
                <a:spcPts val="2000"/>
              </a:lnSpc>
              <a:spcBef>
                <a:spcPts val="600"/>
              </a:spcBef>
              <a:buClr>
                <a:srgbClr val="FFFF00"/>
              </a:buClr>
            </a:pPr>
            <a:endParaRPr lang="pt-BR" sz="2400" b="1" dirty="0">
              <a:solidFill>
                <a:schemeClr val="tx1"/>
              </a:solidFill>
            </a:endParaRPr>
          </a:p>
          <a:p>
            <a:pPr marL="342900" indent="-342900">
              <a:lnSpc>
                <a:spcPts val="2000"/>
              </a:lnSpc>
              <a:spcBef>
                <a:spcPts val="600"/>
              </a:spcBef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pt-BR" sz="2400" dirty="0" smtClean="0">
                <a:solidFill>
                  <a:schemeClr val="tx1"/>
                </a:solidFill>
              </a:rPr>
              <a:t>Vale a pena ir aos Estudos Foucaultianos, em termos do domínio e do acesso que se tem sobre a caixa de ferramentas?</a:t>
            </a:r>
          </a:p>
          <a:p>
            <a:pPr marL="342900" indent="-342900">
              <a:lnSpc>
                <a:spcPts val="2000"/>
              </a:lnSpc>
              <a:spcBef>
                <a:spcPts val="600"/>
              </a:spcBef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pt-BR" sz="2400" dirty="0" smtClean="0">
                <a:solidFill>
                  <a:schemeClr val="tx1"/>
                </a:solidFill>
              </a:rPr>
              <a:t>Queremos mesmo </a:t>
            </a:r>
            <a:r>
              <a:rPr lang="pt-BR" sz="2400" dirty="0" smtClean="0">
                <a:solidFill>
                  <a:srgbClr val="FFFF00"/>
                </a:solidFill>
              </a:rPr>
              <a:t>pensar de outros modos </a:t>
            </a:r>
            <a:r>
              <a:rPr lang="pt-BR" sz="2400" dirty="0" smtClean="0">
                <a:solidFill>
                  <a:schemeClr val="tx1"/>
                </a:solidFill>
              </a:rPr>
              <a:t>o nosso presente?</a:t>
            </a:r>
          </a:p>
          <a:p>
            <a:pPr marL="342900" indent="-342900">
              <a:lnSpc>
                <a:spcPts val="2000"/>
              </a:lnSpc>
              <a:spcBef>
                <a:spcPts val="600"/>
              </a:spcBef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pt-BR" sz="2400" dirty="0" smtClean="0">
                <a:solidFill>
                  <a:schemeClr val="tx1"/>
                </a:solidFill>
              </a:rPr>
              <a:t>Não é apenas a </a:t>
            </a:r>
            <a:r>
              <a:rPr lang="pt-BR" sz="2400" dirty="0" smtClean="0">
                <a:solidFill>
                  <a:srgbClr val="FFFF00"/>
                </a:solidFill>
              </a:rPr>
              <a:t>moda</a:t>
            </a:r>
            <a:r>
              <a:rPr lang="pt-BR" sz="2400" dirty="0" smtClean="0">
                <a:solidFill>
                  <a:schemeClr val="tx1"/>
                </a:solidFill>
              </a:rPr>
              <a:t> que está nos movendo em direção </a:t>
            </a:r>
            <a:r>
              <a:rPr lang="pt-BR" sz="2400" dirty="0" smtClean="0">
                <a:solidFill>
                  <a:schemeClr val="tx1"/>
                </a:solidFill>
              </a:rPr>
              <a:t>ao careca?</a:t>
            </a:r>
            <a:endParaRPr lang="pt-BR" sz="2400" dirty="0" smtClean="0">
              <a:solidFill>
                <a:schemeClr val="tx1"/>
              </a:solidFill>
            </a:endParaRPr>
          </a:p>
          <a:p>
            <a:endParaRPr lang="pt-BR" sz="800" dirty="0" smtClean="0"/>
          </a:p>
          <a:p>
            <a:endParaRPr lang="pt-BR" sz="800" dirty="0" smtClean="0"/>
          </a:p>
          <a:p>
            <a:endParaRPr lang="pt-BR" sz="800" dirty="0" smtClean="0"/>
          </a:p>
          <a:p>
            <a:r>
              <a:rPr lang="pt-BR" b="1" dirty="0" smtClean="0"/>
              <a:t>Impertinências foucaultianas</a:t>
            </a:r>
          </a:p>
          <a:p>
            <a:endParaRPr lang="pt-BR" sz="800" dirty="0"/>
          </a:p>
          <a:p>
            <a:pPr marL="342900" indent="-342900">
              <a:lnSpc>
                <a:spcPts val="2000"/>
              </a:lnSpc>
              <a:spcBef>
                <a:spcPts val="600"/>
              </a:spcBef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pt-BR" sz="2400" dirty="0" smtClean="0"/>
              <a:t>Foucault não é pau-para-toda-obra</a:t>
            </a:r>
          </a:p>
          <a:p>
            <a:pPr marL="342900" indent="-342900">
              <a:lnSpc>
                <a:spcPts val="2000"/>
              </a:lnSpc>
              <a:spcBef>
                <a:spcPts val="600"/>
              </a:spcBef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pt-BR" sz="2400" dirty="0" smtClean="0"/>
              <a:t>Não é o </a:t>
            </a:r>
            <a:r>
              <a:rPr lang="pt-BR" sz="2400" dirty="0" smtClean="0">
                <a:solidFill>
                  <a:srgbClr val="FFFF00"/>
                </a:solidFill>
              </a:rPr>
              <a:t>assunto</a:t>
            </a:r>
            <a:r>
              <a:rPr lang="pt-BR" sz="2400" dirty="0" smtClean="0"/>
              <a:t>, o </a:t>
            </a:r>
            <a:r>
              <a:rPr lang="pt-BR" sz="2400" dirty="0" smtClean="0">
                <a:solidFill>
                  <a:srgbClr val="FFFF00"/>
                </a:solidFill>
              </a:rPr>
              <a:t>material</a:t>
            </a:r>
            <a:r>
              <a:rPr lang="pt-BR" sz="2400" dirty="0" smtClean="0"/>
              <a:t> ou a </a:t>
            </a:r>
            <a:r>
              <a:rPr lang="pt-BR" sz="2400" dirty="0" smtClean="0">
                <a:solidFill>
                  <a:srgbClr val="FFFF00"/>
                </a:solidFill>
              </a:rPr>
              <a:t>instituição</a:t>
            </a:r>
            <a:r>
              <a:rPr lang="pt-BR" sz="2400" dirty="0" smtClean="0"/>
              <a:t> que determinam uma abordagem </a:t>
            </a:r>
            <a:r>
              <a:rPr lang="pt-BR" sz="2400" dirty="0" smtClean="0"/>
              <a:t>foucaultiana.</a:t>
            </a:r>
          </a:p>
          <a:p>
            <a:pPr marL="342900" indent="-342900">
              <a:lnSpc>
                <a:spcPts val="2000"/>
              </a:lnSpc>
              <a:spcBef>
                <a:spcPts val="600"/>
              </a:spcBef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pt-BR" sz="2400" dirty="0" smtClean="0"/>
              <a:t>Na </a:t>
            </a:r>
            <a:r>
              <a:rPr lang="pt-BR" sz="2400" dirty="0" smtClean="0">
                <a:solidFill>
                  <a:srgbClr val="FFFF00"/>
                </a:solidFill>
              </a:rPr>
              <a:t>dúvida</a:t>
            </a:r>
            <a:r>
              <a:rPr lang="pt-BR" sz="2400" dirty="0" smtClean="0"/>
              <a:t>, consulte um especialista ou abandone o careca</a:t>
            </a:r>
            <a:endParaRPr lang="pt-BR" sz="2400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ítulo 1"/>
          <p:cNvSpPr>
            <a:spLocks noGrp="1"/>
          </p:cNvSpPr>
          <p:nvPr>
            <p:ph type="ctrTitle"/>
          </p:nvPr>
        </p:nvSpPr>
        <p:spPr>
          <a:xfrm>
            <a:off x="685800" y="76155"/>
            <a:ext cx="7772400" cy="616541"/>
          </a:xfrm>
        </p:spPr>
        <p:txBody>
          <a:bodyPr/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Foucault &amp; os Estudos Culturais</a:t>
            </a:r>
            <a:endParaRPr lang="pt-BR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19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1520" y="836712"/>
            <a:ext cx="8640960" cy="5616624"/>
          </a:xfrm>
        </p:spPr>
        <p:txBody>
          <a:bodyPr/>
          <a:lstStyle/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r>
              <a:rPr lang="pt-BR" sz="4000" b="1" dirty="0" smtClean="0"/>
              <a:t>Questões adicionais exemplares</a:t>
            </a:r>
            <a:endParaRPr lang="pt-BR" sz="4000" b="1" dirty="0"/>
          </a:p>
        </p:txBody>
      </p:sp>
      <p:cxnSp>
        <p:nvCxnSpPr>
          <p:cNvPr id="5" name="Conector reto 4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ítulo 1"/>
          <p:cNvSpPr>
            <a:spLocks noGrp="1"/>
          </p:cNvSpPr>
          <p:nvPr>
            <p:ph type="ctrTitle"/>
          </p:nvPr>
        </p:nvSpPr>
        <p:spPr>
          <a:xfrm>
            <a:off x="685800" y="76155"/>
            <a:ext cx="7772400" cy="616541"/>
          </a:xfrm>
        </p:spPr>
        <p:txBody>
          <a:bodyPr/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Foucault &amp; os Estudos Culturais</a:t>
            </a:r>
            <a:endParaRPr lang="pt-BR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1287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1520" y="980728"/>
            <a:ext cx="8640960" cy="5472608"/>
          </a:xfrm>
        </p:spPr>
        <p:txBody>
          <a:bodyPr>
            <a:normAutofit/>
          </a:bodyPr>
          <a:lstStyle/>
          <a:p>
            <a:endParaRPr lang="pt-BR" sz="1000" dirty="0" smtClean="0"/>
          </a:p>
          <a:p>
            <a:r>
              <a:rPr lang="pt-BR" b="1" dirty="0" smtClean="0"/>
              <a:t>Pós-Moderno – Contemporâneo</a:t>
            </a:r>
          </a:p>
          <a:p>
            <a:endParaRPr lang="pt-BR" sz="1000" dirty="0"/>
          </a:p>
          <a:p>
            <a:pPr>
              <a:defRPr/>
            </a:pPr>
            <a:r>
              <a:rPr lang="pt-BR" sz="2800" dirty="0">
                <a:solidFill>
                  <a:schemeClr val="tx1"/>
                </a:solidFill>
              </a:rPr>
              <a:t>“Talvez tudo o que possamos dizer com algum grau de segurança é o que o pós-moderno </a:t>
            </a:r>
            <a:r>
              <a:rPr lang="pt-BR" sz="2800" i="1" dirty="0">
                <a:solidFill>
                  <a:schemeClr val="tx1"/>
                </a:solidFill>
              </a:rPr>
              <a:t>não é</a:t>
            </a:r>
            <a:r>
              <a:rPr lang="pt-BR" sz="2800" dirty="0">
                <a:solidFill>
                  <a:schemeClr val="tx1"/>
                </a:solidFill>
              </a:rPr>
              <a:t>. Certamente não é um termo que designa uma teoria sistemática ou uma filosofia compreensiva. Nem se refere a um sistema de ideias ou conceitos no sentido convencional; nem é uma palavra que denota um movimento social ou cultural unificado. Tudo o que podemos dizer é que ele é complexo e multiforme, que resiste a uma explanação redutiva e simplista.”</a:t>
            </a:r>
          </a:p>
          <a:p>
            <a:pPr>
              <a:defRPr/>
            </a:pPr>
            <a:r>
              <a:rPr lang="pt-BR" sz="2000" dirty="0">
                <a:solidFill>
                  <a:schemeClr val="tx1">
                    <a:lumMod val="65000"/>
                  </a:schemeClr>
                </a:solidFill>
              </a:rPr>
              <a:t>(Usher &amp; Edwards, </a:t>
            </a:r>
            <a:r>
              <a:rPr lang="pt-BR" sz="2000" i="1" dirty="0" err="1">
                <a:solidFill>
                  <a:schemeClr val="tx1">
                    <a:lumMod val="65000"/>
                  </a:schemeClr>
                </a:solidFill>
              </a:rPr>
              <a:t>Postmodernism</a:t>
            </a:r>
            <a:r>
              <a:rPr lang="pt-BR" sz="2000" i="1" dirty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pt-BR" sz="2000" i="1" dirty="0" err="1">
                <a:solidFill>
                  <a:schemeClr val="tx1">
                    <a:lumMod val="65000"/>
                  </a:schemeClr>
                </a:solidFill>
              </a:rPr>
              <a:t>and</a:t>
            </a:r>
            <a:r>
              <a:rPr lang="pt-BR" sz="2000" i="1" dirty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pt-BR" sz="2000" i="1" dirty="0" err="1">
                <a:solidFill>
                  <a:schemeClr val="tx1">
                    <a:lumMod val="65000"/>
                  </a:schemeClr>
                </a:solidFill>
              </a:rPr>
              <a:t>education</a:t>
            </a:r>
            <a:r>
              <a:rPr lang="pt-BR" sz="2000" dirty="0">
                <a:solidFill>
                  <a:schemeClr val="tx1">
                    <a:lumMod val="65000"/>
                  </a:schemeClr>
                </a:solidFill>
              </a:rPr>
              <a:t>, 1994, p. 7</a:t>
            </a:r>
            <a:r>
              <a:rPr lang="pt-BR" sz="2000" dirty="0" smtClean="0">
                <a:solidFill>
                  <a:schemeClr val="tx1">
                    <a:lumMod val="65000"/>
                  </a:schemeClr>
                </a:solidFill>
              </a:rPr>
              <a:t>)</a:t>
            </a:r>
            <a:endParaRPr lang="pt-BR" sz="2000" b="1" dirty="0">
              <a:solidFill>
                <a:schemeClr val="tx1">
                  <a:lumMod val="65000"/>
                </a:schemeClr>
              </a:solidFill>
            </a:endParaRPr>
          </a:p>
        </p:txBody>
      </p:sp>
      <p:cxnSp>
        <p:nvCxnSpPr>
          <p:cNvPr id="8" name="Conector reto 7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ítulo 1"/>
          <p:cNvSpPr>
            <a:spLocks noGrp="1"/>
          </p:cNvSpPr>
          <p:nvPr>
            <p:ph type="ctrTitle"/>
          </p:nvPr>
        </p:nvSpPr>
        <p:spPr>
          <a:xfrm>
            <a:off x="685800" y="76155"/>
            <a:ext cx="7772400" cy="616541"/>
          </a:xfrm>
        </p:spPr>
        <p:txBody>
          <a:bodyPr/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Foucault &amp; os Estudos Culturais</a:t>
            </a:r>
            <a:endParaRPr lang="pt-BR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61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648072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 smtClean="0"/>
              <a:t>Relações   entre   Estado   e   Mercado</a:t>
            </a:r>
            <a:endParaRPr lang="pt-BR" sz="3200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9512" y="764704"/>
            <a:ext cx="8784976" cy="6093296"/>
          </a:xfrm>
        </p:spPr>
        <p:txBody>
          <a:bodyPr>
            <a:normAutofit/>
          </a:bodyPr>
          <a:lstStyle/>
          <a:p>
            <a:endParaRPr lang="pt-BR" dirty="0" smtClean="0"/>
          </a:p>
          <a:p>
            <a:endParaRPr lang="pt-BR" dirty="0"/>
          </a:p>
          <a:p>
            <a:pPr algn="just"/>
            <a:endParaRPr lang="pt-BR" sz="1100" dirty="0" smtClean="0"/>
          </a:p>
          <a:p>
            <a:pPr algn="just"/>
            <a:endParaRPr lang="pt-BR" sz="2000" dirty="0" smtClean="0"/>
          </a:p>
          <a:p>
            <a:pPr algn="just"/>
            <a:r>
              <a:rPr lang="pt-BR" b="1" dirty="0" smtClean="0"/>
              <a:t>     </a:t>
            </a:r>
            <a:r>
              <a:rPr lang="pt-BR" b="1" dirty="0" smtClean="0">
                <a:solidFill>
                  <a:schemeClr val="tx1"/>
                </a:solidFill>
              </a:rPr>
              <a:t>mercantilismo			fisiocracia</a:t>
            </a:r>
          </a:p>
          <a:p>
            <a:pPr algn="just"/>
            <a:endParaRPr lang="pt-BR" b="1" dirty="0" smtClean="0">
              <a:solidFill>
                <a:schemeClr val="tx1"/>
              </a:solidFill>
            </a:endParaRPr>
          </a:p>
          <a:p>
            <a:pPr algn="just"/>
            <a:endParaRPr lang="pt-BR" b="1" dirty="0">
              <a:solidFill>
                <a:schemeClr val="tx1"/>
              </a:solidFill>
            </a:endParaRPr>
          </a:p>
          <a:p>
            <a:pPr algn="just"/>
            <a:r>
              <a:rPr lang="pt-BR" b="1" dirty="0" smtClean="0">
                <a:solidFill>
                  <a:schemeClr val="tx1"/>
                </a:solidFill>
              </a:rPr>
              <a:t>		     X</a:t>
            </a:r>
          </a:p>
          <a:p>
            <a:pPr algn="just"/>
            <a:endParaRPr lang="pt-BR" b="1" dirty="0">
              <a:solidFill>
                <a:schemeClr val="tx1"/>
              </a:solidFill>
            </a:endParaRPr>
          </a:p>
          <a:p>
            <a:pPr algn="just"/>
            <a:r>
              <a:rPr lang="pt-BR" b="1" dirty="0" smtClean="0">
                <a:solidFill>
                  <a:schemeClr val="tx1"/>
                </a:solidFill>
              </a:rPr>
              <a:t>	   liberalismo			neoliberalismo</a:t>
            </a:r>
          </a:p>
          <a:p>
            <a:pPr algn="just"/>
            <a:r>
              <a:rPr lang="pt-BR" sz="2000" b="1" dirty="0">
                <a:solidFill>
                  <a:schemeClr val="tx1"/>
                </a:solidFill>
              </a:rPr>
              <a:t>	</a:t>
            </a:r>
            <a:r>
              <a:rPr lang="pt-BR" sz="2000" b="1" dirty="0" smtClean="0">
                <a:solidFill>
                  <a:schemeClr val="tx1"/>
                </a:solidFill>
              </a:rPr>
              <a:t>	                    estado                                    mercado</a:t>
            </a:r>
          </a:p>
          <a:p>
            <a:pPr algn="just"/>
            <a:r>
              <a:rPr lang="pt-BR" sz="2000" b="1" dirty="0">
                <a:solidFill>
                  <a:schemeClr val="tx1"/>
                </a:solidFill>
              </a:rPr>
              <a:t>	 </a:t>
            </a:r>
            <a:r>
              <a:rPr lang="pt-BR" sz="2000" b="1" dirty="0" smtClean="0">
                <a:solidFill>
                  <a:schemeClr val="tx1"/>
                </a:solidFill>
              </a:rPr>
              <a:t>       		  			  		</a:t>
            </a:r>
            <a:endParaRPr lang="pt-BR" sz="2000" b="1" dirty="0">
              <a:solidFill>
                <a:schemeClr val="tx1"/>
              </a:solidFill>
            </a:endParaRPr>
          </a:p>
        </p:txBody>
      </p:sp>
      <p:sp>
        <p:nvSpPr>
          <p:cNvPr id="5" name="Elipse 4"/>
          <p:cNvSpPr/>
          <p:nvPr/>
        </p:nvSpPr>
        <p:spPr>
          <a:xfrm>
            <a:off x="749395" y="1288269"/>
            <a:ext cx="2016224" cy="1296144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>
            <a:off x="1619672" y="836712"/>
            <a:ext cx="8784976" cy="5616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 smtClean="0"/>
          </a:p>
          <a:p>
            <a:pPr algn="just"/>
            <a:endParaRPr lang="pt-BR" dirty="0"/>
          </a:p>
        </p:txBody>
      </p:sp>
      <p:sp>
        <p:nvSpPr>
          <p:cNvPr id="7" name="Elipse 6"/>
          <p:cNvSpPr/>
          <p:nvPr/>
        </p:nvSpPr>
        <p:spPr>
          <a:xfrm>
            <a:off x="323528" y="4005064"/>
            <a:ext cx="2016224" cy="1296144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ubtítulo 2"/>
          <p:cNvSpPr txBox="1">
            <a:spLocks/>
          </p:cNvSpPr>
          <p:nvPr/>
        </p:nvSpPr>
        <p:spPr>
          <a:xfrm>
            <a:off x="4728379" y="836712"/>
            <a:ext cx="8784976" cy="5616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mtClean="0"/>
          </a:p>
          <a:p>
            <a:pPr algn="just"/>
            <a:endParaRPr lang="pt-BR" dirty="0"/>
          </a:p>
        </p:txBody>
      </p:sp>
      <p:sp>
        <p:nvSpPr>
          <p:cNvPr id="9" name="Elipse 8"/>
          <p:cNvSpPr/>
          <p:nvPr/>
        </p:nvSpPr>
        <p:spPr>
          <a:xfrm>
            <a:off x="5278158" y="1288267"/>
            <a:ext cx="2016224" cy="1296144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ubtítulo 2"/>
          <p:cNvSpPr txBox="1">
            <a:spLocks/>
          </p:cNvSpPr>
          <p:nvPr/>
        </p:nvSpPr>
        <p:spPr>
          <a:xfrm>
            <a:off x="5292080" y="3553507"/>
            <a:ext cx="8784976" cy="5616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mtClean="0"/>
          </a:p>
          <a:p>
            <a:pPr algn="just"/>
            <a:endParaRPr lang="pt-BR" dirty="0"/>
          </a:p>
        </p:txBody>
      </p:sp>
      <p:sp>
        <p:nvSpPr>
          <p:cNvPr id="13" name="Elipse 12"/>
          <p:cNvSpPr/>
          <p:nvPr/>
        </p:nvSpPr>
        <p:spPr>
          <a:xfrm>
            <a:off x="1175262" y="1627636"/>
            <a:ext cx="1164490" cy="617407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lipse 13"/>
          <p:cNvSpPr/>
          <p:nvPr/>
        </p:nvSpPr>
        <p:spPr>
          <a:xfrm>
            <a:off x="6646310" y="1520206"/>
            <a:ext cx="1296144" cy="832266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6" name="Elipse 15"/>
          <p:cNvSpPr/>
          <p:nvPr/>
        </p:nvSpPr>
        <p:spPr>
          <a:xfrm>
            <a:off x="2987824" y="4005064"/>
            <a:ext cx="2016224" cy="129614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lipse 16"/>
          <p:cNvSpPr/>
          <p:nvPr/>
        </p:nvSpPr>
        <p:spPr>
          <a:xfrm>
            <a:off x="5796136" y="3779285"/>
            <a:ext cx="2664296" cy="174770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/>
          <p:cNvSpPr/>
          <p:nvPr/>
        </p:nvSpPr>
        <p:spPr>
          <a:xfrm>
            <a:off x="6480212" y="4237002"/>
            <a:ext cx="1296144" cy="832266"/>
          </a:xfrm>
          <a:prstGeom prst="ellipse">
            <a:avLst/>
          </a:prstGeom>
          <a:solidFill>
            <a:srgbClr val="00B0F0">
              <a:alpha val="5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/>
          <p:cNvSpPr/>
          <p:nvPr/>
        </p:nvSpPr>
        <p:spPr>
          <a:xfrm>
            <a:off x="2291146" y="6181219"/>
            <a:ext cx="648072" cy="416133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/>
          <p:cNvSpPr/>
          <p:nvPr/>
        </p:nvSpPr>
        <p:spPr>
          <a:xfrm>
            <a:off x="4982344" y="6181219"/>
            <a:ext cx="648072" cy="416133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3" name="Conector reto 22"/>
          <p:cNvCxnSpPr/>
          <p:nvPr/>
        </p:nvCxnSpPr>
        <p:spPr>
          <a:xfrm>
            <a:off x="0" y="6021288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/>
          <p:cNvCxnSpPr/>
          <p:nvPr/>
        </p:nvCxnSpPr>
        <p:spPr>
          <a:xfrm>
            <a:off x="0" y="800669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ixaDeTexto 18"/>
          <p:cNvSpPr txBox="1"/>
          <p:nvPr/>
        </p:nvSpPr>
        <p:spPr>
          <a:xfrm>
            <a:off x="118531" y="764704"/>
            <a:ext cx="427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FF00"/>
                </a:solidFill>
              </a:rPr>
              <a:t>26</a:t>
            </a:r>
            <a:endParaRPr lang="pt-BR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64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1450" y="971549"/>
            <a:ext cx="8801100" cy="5676901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pt-BR" sz="3200" b="1" dirty="0">
                <a:solidFill>
                  <a:schemeClr val="tx1"/>
                </a:solidFill>
              </a:rPr>
              <a:t>As premissas</a:t>
            </a:r>
          </a:p>
          <a:p>
            <a:pPr marL="0" indent="0">
              <a:spcBef>
                <a:spcPts val="0"/>
              </a:spcBef>
              <a:buNone/>
            </a:pPr>
            <a:endParaRPr lang="pt-BR" sz="1200" dirty="0"/>
          </a:p>
          <a:p>
            <a:pPr marL="0" indent="0">
              <a:buNone/>
            </a:pPr>
            <a:r>
              <a:rPr lang="pt-BR" sz="3000" b="1" dirty="0">
                <a:solidFill>
                  <a:srgbClr val="FFFF00"/>
                </a:solidFill>
              </a:rPr>
              <a:t>-</a:t>
            </a:r>
            <a:r>
              <a:rPr lang="pt-BR" sz="3000" dirty="0"/>
              <a:t> </a:t>
            </a:r>
            <a:r>
              <a:rPr lang="pt-BR" dirty="0"/>
              <a:t>No âmbito dos Estudos Foucaultianos, mais do que uma ideologia ou um sistema econômico, o neoliberalismo é entendido como um </a:t>
            </a:r>
            <a:r>
              <a:rPr lang="pt-BR" i="1" dirty="0"/>
              <a:t>éthos</a:t>
            </a:r>
            <a:r>
              <a:rPr lang="pt-BR" dirty="0"/>
              <a:t> ou “forma de vida”, como uma maneira de ser, de estar no mund</a:t>
            </a:r>
            <a:r>
              <a:rPr lang="pt-BR" dirty="0">
                <a:solidFill>
                  <a:schemeClr val="tx1"/>
                </a:solidFill>
              </a:rPr>
              <a:t>o e compreendê-lo.</a:t>
            </a:r>
          </a:p>
          <a:p>
            <a:pPr marL="0" indent="0">
              <a:buNone/>
            </a:pPr>
            <a:endParaRPr lang="pt-BR" sz="9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pt-BR" sz="3000" b="1" dirty="0">
                <a:solidFill>
                  <a:srgbClr val="FFFF00"/>
                </a:solidFill>
              </a:rPr>
              <a:t>-</a:t>
            </a:r>
            <a:r>
              <a:rPr lang="pt-BR" sz="3000" dirty="0">
                <a:solidFill>
                  <a:schemeClr val="tx1"/>
                </a:solidFill>
              </a:rPr>
              <a:t> </a:t>
            </a:r>
            <a:r>
              <a:rPr lang="pt-BR" dirty="0">
                <a:solidFill>
                  <a:schemeClr val="tx1"/>
                </a:solidFill>
              </a:rPr>
              <a:t>Assim como o </a:t>
            </a:r>
            <a:r>
              <a:rPr lang="pt-BR" b="1" i="1" dirty="0">
                <a:solidFill>
                  <a:schemeClr val="tx1"/>
                </a:solidFill>
              </a:rPr>
              <a:t>consumo</a:t>
            </a:r>
            <a:r>
              <a:rPr lang="pt-BR" dirty="0">
                <a:solidFill>
                  <a:schemeClr val="tx1"/>
                </a:solidFill>
              </a:rPr>
              <a:t> era central para o liberalismo, a </a:t>
            </a:r>
            <a:r>
              <a:rPr lang="pt-BR" b="1" i="1" dirty="0">
                <a:solidFill>
                  <a:schemeClr val="tx1"/>
                </a:solidFill>
              </a:rPr>
              <a:t>competição</a:t>
            </a:r>
            <a:r>
              <a:rPr lang="pt-BR" dirty="0">
                <a:solidFill>
                  <a:schemeClr val="tx1"/>
                </a:solidFill>
              </a:rPr>
              <a:t> é central para o neoliberalismo.</a:t>
            </a:r>
          </a:p>
          <a:p>
            <a:pPr marL="0" indent="0">
              <a:buNone/>
            </a:pPr>
            <a:endParaRPr lang="pt-BR" sz="9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pt-BR" sz="3100" b="1" dirty="0">
                <a:solidFill>
                  <a:srgbClr val="FFFF00"/>
                </a:solidFill>
              </a:rPr>
              <a:t>-</a:t>
            </a:r>
            <a:r>
              <a:rPr lang="pt-BR" sz="3100" dirty="0">
                <a:solidFill>
                  <a:schemeClr val="tx1"/>
                </a:solidFill>
              </a:rPr>
              <a:t> A competição exige comparações </a:t>
            </a:r>
            <a:r>
              <a:rPr lang="pt-BR" sz="3100" dirty="0" smtClean="0">
                <a:solidFill>
                  <a:schemeClr val="tx1"/>
                </a:solidFill>
              </a:rPr>
              <a:t>mensuráveis: </a:t>
            </a:r>
            <a:r>
              <a:rPr lang="pt-BR" sz="4000" b="1" dirty="0" smtClean="0">
                <a:solidFill>
                  <a:srgbClr val="FFFF00"/>
                </a:solidFill>
              </a:rPr>
              <a:t>$</a:t>
            </a:r>
            <a:endParaRPr lang="pt-BR" sz="4000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pt-BR" sz="9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pt-BR" sz="3000" b="1" dirty="0">
                <a:solidFill>
                  <a:srgbClr val="FFFF00"/>
                </a:solidFill>
              </a:rPr>
              <a:t>-</a:t>
            </a:r>
            <a:r>
              <a:rPr lang="pt-BR" sz="3000" dirty="0">
                <a:solidFill>
                  <a:schemeClr val="tx1"/>
                </a:solidFill>
              </a:rPr>
              <a:t> O </a:t>
            </a:r>
            <a:r>
              <a:rPr lang="pt-BR" sz="3000" i="1" dirty="0">
                <a:solidFill>
                  <a:schemeClr val="tx1"/>
                </a:solidFill>
              </a:rPr>
              <a:t>Homo </a:t>
            </a:r>
            <a:r>
              <a:rPr lang="pt-BR" sz="3000" i="1" dirty="0">
                <a:solidFill>
                  <a:schemeClr val="tx1"/>
                </a:solidFill>
                <a:cs typeface="Times New Roman"/>
              </a:rPr>
              <a:t>œconomicus </a:t>
            </a:r>
            <a:r>
              <a:rPr lang="pt-BR" sz="3000" i="1" dirty="0" err="1">
                <a:solidFill>
                  <a:schemeClr val="tx1"/>
                </a:solidFill>
                <a:cs typeface="Times New Roman"/>
              </a:rPr>
              <a:t>consumptor</a:t>
            </a:r>
            <a:r>
              <a:rPr lang="pt-BR" sz="3000" i="1" dirty="0">
                <a:solidFill>
                  <a:schemeClr val="tx1"/>
                </a:solidFill>
                <a:cs typeface="Times New Roman"/>
              </a:rPr>
              <a:t>/</a:t>
            </a:r>
            <a:r>
              <a:rPr lang="pt-BR" sz="3000" i="1" dirty="0" err="1">
                <a:solidFill>
                  <a:schemeClr val="tx1"/>
                </a:solidFill>
                <a:cs typeface="Times New Roman"/>
              </a:rPr>
              <a:t>liberalis</a:t>
            </a:r>
            <a:r>
              <a:rPr lang="pt-BR" sz="3000" i="1" dirty="0">
                <a:solidFill>
                  <a:schemeClr val="tx1"/>
                </a:solidFill>
                <a:cs typeface="Times New Roman"/>
              </a:rPr>
              <a:t> </a:t>
            </a:r>
            <a:r>
              <a:rPr lang="pt-BR" sz="3000" dirty="0">
                <a:solidFill>
                  <a:schemeClr val="tx1"/>
                </a:solidFill>
                <a:cs typeface="Times New Roman"/>
              </a:rPr>
              <a:t>é cada vez mais recoberto e substituído pelo </a:t>
            </a:r>
            <a:r>
              <a:rPr lang="pt-BR" sz="3000" i="1" dirty="0">
                <a:solidFill>
                  <a:schemeClr val="tx1"/>
                </a:solidFill>
              </a:rPr>
              <a:t>Homo </a:t>
            </a:r>
            <a:r>
              <a:rPr lang="pt-BR" sz="3000" i="1" dirty="0">
                <a:solidFill>
                  <a:schemeClr val="tx1"/>
                </a:solidFill>
                <a:cs typeface="Times New Roman"/>
              </a:rPr>
              <a:t>œconomicus </a:t>
            </a:r>
            <a:r>
              <a:rPr lang="pt-BR" sz="3000" i="1" dirty="0" err="1">
                <a:solidFill>
                  <a:schemeClr val="tx1"/>
                </a:solidFill>
                <a:cs typeface="Times New Roman"/>
              </a:rPr>
              <a:t>competitor</a:t>
            </a:r>
            <a:r>
              <a:rPr lang="pt-BR" sz="3000" i="1" dirty="0">
                <a:solidFill>
                  <a:schemeClr val="tx1"/>
                </a:solidFill>
                <a:cs typeface="Times New Roman"/>
              </a:rPr>
              <a:t>/</a:t>
            </a:r>
            <a:r>
              <a:rPr lang="pt-BR" sz="3000" i="1" dirty="0" err="1">
                <a:solidFill>
                  <a:schemeClr val="tx1"/>
                </a:solidFill>
                <a:cs typeface="Times New Roman"/>
              </a:rPr>
              <a:t>neoliberalis</a:t>
            </a:r>
            <a:r>
              <a:rPr lang="pt-BR" sz="3000" dirty="0">
                <a:solidFill>
                  <a:schemeClr val="tx1"/>
                </a:solidFill>
                <a:cs typeface="Times New Roman"/>
              </a:rPr>
              <a:t>.</a:t>
            </a:r>
            <a:endParaRPr lang="pt-BR" sz="3000" i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pt-BR" dirty="0"/>
          </a:p>
        </p:txBody>
      </p:sp>
      <p:cxnSp>
        <p:nvCxnSpPr>
          <p:cNvPr id="6" name="Conector reto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ítulo 1"/>
          <p:cNvSpPr txBox="1">
            <a:spLocks/>
          </p:cNvSpPr>
          <p:nvPr/>
        </p:nvSpPr>
        <p:spPr>
          <a:xfrm>
            <a:off x="685800" y="76155"/>
            <a:ext cx="7772400" cy="6165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smtClean="0">
                <a:solidFill>
                  <a:srgbClr val="FFFF00"/>
                </a:solidFill>
              </a:rPr>
              <a:t>Foucault &amp; os Estudos Culturais</a:t>
            </a:r>
            <a:endParaRPr lang="pt-BR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82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8754574"/>
              </p:ext>
            </p:extLst>
          </p:nvPr>
        </p:nvGraphicFramePr>
        <p:xfrm>
          <a:off x="1691680" y="40432"/>
          <a:ext cx="5616624" cy="67413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39038"/>
                <a:gridCol w="2777586"/>
              </a:tblGrid>
              <a:tr h="309787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 smtClean="0">
                          <a:effectLst/>
                        </a:rPr>
                        <a:t>MODERNIDADE SÓLIDA</a:t>
                      </a:r>
                      <a:endParaRPr lang="pt-BR" sz="1600" b="1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 smtClean="0">
                          <a:effectLst/>
                        </a:rPr>
                        <a:t>MODERNIDADE LÍQUIDA</a:t>
                      </a:r>
                      <a:endParaRPr lang="pt-BR" sz="1600" b="1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09787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>
                          <a:effectLst/>
                        </a:rPr>
                        <a:t>Permanência</a:t>
                      </a:r>
                      <a:endParaRPr lang="pt-BR" sz="1600" b="1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>
                          <a:effectLst/>
                        </a:rPr>
                        <a:t>I</a:t>
                      </a:r>
                      <a:r>
                        <a:rPr lang="pt-BR" sz="1600" b="1" kern="50" dirty="0" smtClean="0">
                          <a:effectLst/>
                        </a:rPr>
                        <a:t>mpermanência</a:t>
                      </a:r>
                      <a:endParaRPr lang="pt-BR" sz="1600" b="1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309787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>
                          <a:effectLst/>
                        </a:rPr>
                        <a:t>Liberalismo</a:t>
                      </a:r>
                      <a:endParaRPr lang="pt-BR" sz="1600" b="1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>
                          <a:effectLst/>
                        </a:rPr>
                        <a:t>Neoliberalismo</a:t>
                      </a:r>
                      <a:endParaRPr lang="pt-BR" sz="1600" b="1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309787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 smtClean="0">
                          <a:effectLst/>
                        </a:rPr>
                        <a:t>Mercadorias e consumo</a:t>
                      </a:r>
                      <a:endParaRPr lang="pt-BR" sz="1600" b="1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>
                          <a:effectLst/>
                        </a:rPr>
                        <a:t>Competição</a:t>
                      </a:r>
                      <a:endParaRPr lang="pt-BR" sz="1600" b="1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309787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 smtClean="0">
                          <a:effectLst/>
                        </a:rPr>
                        <a:t>Produção material</a:t>
                      </a:r>
                      <a:endParaRPr lang="pt-BR" sz="1600" b="1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strike="noStrike" kern="50" dirty="0" smtClean="0">
                          <a:effectLst/>
                        </a:rPr>
                        <a:t>Produção imaterial</a:t>
                      </a:r>
                      <a:endParaRPr lang="pt-BR" sz="1600" b="1" strike="noStrike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309787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>
                          <a:effectLst/>
                        </a:rPr>
                        <a:t>Capitalismo industrial</a:t>
                      </a:r>
                      <a:endParaRPr lang="pt-BR" sz="1600" b="1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>
                          <a:effectLst/>
                        </a:rPr>
                        <a:t>Capitalismo cognitivo</a:t>
                      </a:r>
                      <a:endParaRPr lang="pt-BR" sz="1600" b="1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309787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>
                          <a:effectLst/>
                        </a:rPr>
                        <a:t>Fábrica</a:t>
                      </a:r>
                      <a:endParaRPr lang="pt-BR" sz="1600" b="1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>
                          <a:effectLst/>
                        </a:rPr>
                        <a:t>Empresa</a:t>
                      </a:r>
                      <a:endParaRPr lang="pt-BR" sz="1600" b="1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309787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>
                          <a:effectLst/>
                        </a:rPr>
                        <a:t>Trabalho material</a:t>
                      </a:r>
                      <a:endParaRPr lang="pt-BR" sz="1600" b="1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>
                          <a:effectLst/>
                        </a:rPr>
                        <a:t>Trabalho imaterial</a:t>
                      </a:r>
                      <a:endParaRPr lang="pt-BR" sz="1600" b="1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309787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>
                          <a:effectLst/>
                        </a:rPr>
                        <a:t>Vigilância do corpo</a:t>
                      </a:r>
                      <a:endParaRPr lang="pt-BR" sz="1600" b="1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>
                          <a:effectLst/>
                        </a:rPr>
                        <a:t>Verificação das metas</a:t>
                      </a:r>
                      <a:endParaRPr lang="pt-BR" sz="1600" b="1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309787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>
                          <a:effectLst/>
                        </a:rPr>
                        <a:t>Equipe</a:t>
                      </a:r>
                      <a:endParaRPr lang="pt-BR" sz="1600" b="1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>
                          <a:effectLst/>
                        </a:rPr>
                        <a:t>Rede</a:t>
                      </a:r>
                      <a:endParaRPr lang="pt-BR" sz="1600" b="1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427711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>
                          <a:effectLst/>
                        </a:rPr>
                        <a:t>Temporalidade contínua/linear</a:t>
                      </a:r>
                      <a:endParaRPr lang="pt-BR" sz="1600" b="1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>
                          <a:effectLst/>
                        </a:rPr>
                        <a:t>Temporalidade pontilhista</a:t>
                      </a:r>
                      <a:endParaRPr lang="pt-BR" sz="1600" b="1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309787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>
                          <a:effectLst/>
                        </a:rPr>
                        <a:t>Longo prazo</a:t>
                      </a:r>
                      <a:endParaRPr lang="pt-BR" sz="1600" b="1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>
                          <a:effectLst/>
                        </a:rPr>
                        <a:t>Curto prazo</a:t>
                      </a:r>
                      <a:endParaRPr lang="pt-BR" sz="1600" b="1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309787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>
                          <a:effectLst/>
                        </a:rPr>
                        <a:t>Futuro</a:t>
                      </a:r>
                      <a:endParaRPr lang="pt-BR" sz="1600" b="1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>
                          <a:effectLst/>
                        </a:rPr>
                        <a:t>Devir</a:t>
                      </a:r>
                      <a:endParaRPr lang="pt-BR" sz="1600" b="1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309787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>
                          <a:effectLst/>
                        </a:rPr>
                        <a:t>Administração</a:t>
                      </a:r>
                      <a:endParaRPr lang="pt-BR" sz="1600" b="1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>
                          <a:effectLst/>
                        </a:rPr>
                        <a:t>Gestão</a:t>
                      </a:r>
                      <a:endParaRPr lang="pt-BR" sz="1600" b="1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427711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>
                          <a:effectLst/>
                        </a:rPr>
                        <a:t>Regulamentação - Regulação</a:t>
                      </a:r>
                      <a:endParaRPr lang="pt-BR" sz="1600" b="1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>
                          <a:effectLst/>
                        </a:rPr>
                        <a:t>Modulação</a:t>
                      </a:r>
                      <a:endParaRPr lang="pt-BR" sz="1600" b="1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309787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>
                          <a:effectLst/>
                        </a:rPr>
                        <a:t>Segurança/biopolítica</a:t>
                      </a:r>
                      <a:endParaRPr lang="pt-BR" sz="1600" b="1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>
                          <a:effectLst/>
                        </a:rPr>
                        <a:t>Controle/</a:t>
                      </a:r>
                      <a:r>
                        <a:rPr lang="pt-BR" sz="1600" b="1" kern="50" dirty="0" err="1">
                          <a:effectLst/>
                        </a:rPr>
                        <a:t>noopolítica</a:t>
                      </a:r>
                      <a:endParaRPr lang="pt-BR" sz="1600" b="1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309787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>
                          <a:effectLst/>
                        </a:rPr>
                        <a:t>População</a:t>
                      </a:r>
                      <a:endParaRPr lang="pt-BR" sz="1600" b="1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>
                          <a:effectLst/>
                        </a:rPr>
                        <a:t>Público</a:t>
                      </a:r>
                      <a:endParaRPr lang="pt-BR" sz="1600" b="1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309787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>
                          <a:effectLst/>
                        </a:rPr>
                        <a:t>Rigidez/docilidade</a:t>
                      </a:r>
                      <a:endParaRPr lang="pt-BR" sz="1600" b="1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>
                          <a:effectLst/>
                        </a:rPr>
                        <a:t>Flexibilidade</a:t>
                      </a:r>
                      <a:endParaRPr lang="pt-BR" sz="1600" b="1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309787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>
                          <a:effectLst/>
                        </a:rPr>
                        <a:t>Especialista/especialização</a:t>
                      </a:r>
                      <a:endParaRPr lang="pt-BR" sz="1600" b="1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i="1" kern="50" dirty="0">
                          <a:effectLst/>
                        </a:rPr>
                        <a:t>Expert</a:t>
                      </a:r>
                      <a:r>
                        <a:rPr lang="pt-BR" sz="1600" b="1" kern="50" dirty="0">
                          <a:effectLst/>
                        </a:rPr>
                        <a:t>/expertise</a:t>
                      </a:r>
                      <a:endParaRPr lang="pt-BR" sz="1600" b="1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309787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>
                          <a:effectLst/>
                        </a:rPr>
                        <a:t>Unitário</a:t>
                      </a:r>
                      <a:endParaRPr lang="pt-BR" sz="1600" b="1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>
                          <a:effectLst/>
                        </a:rPr>
                        <a:t>Fragmentário</a:t>
                      </a:r>
                      <a:endParaRPr lang="pt-BR" sz="1600" b="1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309787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>
                          <a:effectLst/>
                        </a:rPr>
                        <a:t>Fronteirizado</a:t>
                      </a:r>
                      <a:endParaRPr lang="pt-BR" sz="1600" b="1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 err="1">
                          <a:effectLst/>
                        </a:rPr>
                        <a:t>Desfronteirizado</a:t>
                      </a:r>
                      <a:endParaRPr lang="pt-BR" sz="1600" b="1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461665" y="1052736"/>
            <a:ext cx="738664" cy="459318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t-BR" sz="3600" b="1" dirty="0" smtClean="0">
                <a:solidFill>
                  <a:srgbClr val="FFFF00"/>
                </a:solidFill>
              </a:rPr>
              <a:t>Transformações  sociais</a:t>
            </a:r>
            <a:endParaRPr lang="pt-BR" sz="3600" b="1" dirty="0">
              <a:solidFill>
                <a:srgbClr val="FFFF0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18531" y="764704"/>
            <a:ext cx="427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FF00"/>
                </a:solidFill>
              </a:rPr>
              <a:t>35</a:t>
            </a:r>
            <a:endParaRPr lang="pt-BR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23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5181087"/>
              </p:ext>
            </p:extLst>
          </p:nvPr>
        </p:nvGraphicFramePr>
        <p:xfrm>
          <a:off x="1691680" y="290364"/>
          <a:ext cx="5616624" cy="59479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19519"/>
                <a:gridCol w="1419519"/>
                <a:gridCol w="2777586"/>
              </a:tblGrid>
              <a:tr h="309787"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 smtClean="0">
                          <a:effectLst/>
                        </a:rPr>
                        <a:t>MODERNIDADE SÓLIDA</a:t>
                      </a:r>
                      <a:endParaRPr lang="pt-BR" sz="1600" b="1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 smtClean="0">
                          <a:effectLst/>
                        </a:rPr>
                        <a:t>MODERNIDADE LÍQUIDA</a:t>
                      </a:r>
                      <a:endParaRPr lang="pt-BR" sz="1600" b="1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09787"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 smtClean="0">
                          <a:effectLst/>
                        </a:rPr>
                        <a:t>Ensino</a:t>
                      </a:r>
                      <a:endParaRPr lang="pt-BR" sz="1600" b="1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 smtClean="0">
                          <a:effectLst/>
                        </a:rPr>
                        <a:t>Aprendizagem</a:t>
                      </a:r>
                      <a:endParaRPr lang="pt-BR" sz="1600" b="1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309787"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 smtClean="0">
                          <a:effectLst/>
                          <a:latin typeface="+mn-lt"/>
                          <a:ea typeface="+mn-ea"/>
                        </a:rPr>
                        <a:t>Conhecimentos</a:t>
                      </a:r>
                      <a:endParaRPr lang="pt-BR" sz="1600" b="1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 smtClean="0">
                          <a:effectLst/>
                        </a:rPr>
                        <a:t>Competências</a:t>
                      </a:r>
                      <a:endParaRPr lang="pt-BR" sz="1600" b="1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309787"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 smtClean="0">
                          <a:effectLst/>
                        </a:rPr>
                        <a:t>Conteúdo</a:t>
                      </a:r>
                      <a:endParaRPr lang="pt-BR" sz="1600" b="1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 smtClean="0">
                          <a:effectLst/>
                        </a:rPr>
                        <a:t>Aprender a aprender</a:t>
                      </a:r>
                      <a:endParaRPr lang="pt-BR" sz="1600" b="1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262828"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 smtClean="0">
                          <a:effectLst/>
                        </a:rPr>
                        <a:t>Disciplina</a:t>
                      </a:r>
                      <a:endParaRPr lang="pt-BR" sz="1600" b="1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 smtClean="0">
                          <a:effectLst/>
                          <a:latin typeface="+mj-lt"/>
                          <a:ea typeface="Arial Unicode MS"/>
                        </a:rPr>
                        <a:t>Corpo</a:t>
                      </a:r>
                      <a:endParaRPr lang="pt-BR" sz="1600" b="1" kern="50" dirty="0">
                        <a:effectLst/>
                        <a:latin typeface="+mj-lt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strike="noStrike" kern="50" dirty="0" err="1" smtClean="0">
                          <a:effectLst/>
                          <a:latin typeface="+mn-lt"/>
                          <a:ea typeface="+mn-ea"/>
                        </a:rPr>
                        <a:t>Psicopoder</a:t>
                      </a:r>
                      <a:r>
                        <a:rPr lang="pt-BR" sz="1600" b="1" strike="noStrike" kern="50" baseline="0" dirty="0" smtClean="0">
                          <a:effectLst/>
                          <a:latin typeface="+mn-lt"/>
                          <a:ea typeface="+mn-ea"/>
                        </a:rPr>
                        <a:t> (governamento)</a:t>
                      </a: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26282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 smtClean="0">
                          <a:effectLst/>
                          <a:latin typeface="+mj-lt"/>
                          <a:ea typeface="Arial Unicode MS"/>
                        </a:rPr>
                        <a:t>Saberes</a:t>
                      </a:r>
                      <a:endParaRPr lang="pt-BR" sz="1600" b="1" kern="50" dirty="0">
                        <a:effectLst/>
                        <a:latin typeface="+mj-lt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strike="noStrike" kern="50" baseline="0" dirty="0" smtClean="0">
                          <a:effectLst/>
                          <a:latin typeface="+mn-lt"/>
                          <a:ea typeface="+mn-ea"/>
                        </a:rPr>
                        <a:t>Interdisciplinaridade</a:t>
                      </a:r>
                      <a:endParaRPr lang="pt-BR" sz="1600" b="1" strike="noStrike" kern="50" dirty="0" smtClean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309787"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 smtClean="0">
                          <a:effectLst/>
                        </a:rPr>
                        <a:t>Currículo rígido</a:t>
                      </a:r>
                      <a:endParaRPr lang="pt-BR" sz="1600" b="1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 smtClean="0">
                          <a:effectLst/>
                        </a:rPr>
                        <a:t>Currículo flexível</a:t>
                      </a:r>
                      <a:endParaRPr lang="pt-BR" sz="1600" b="1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309787"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 smtClean="0">
                          <a:effectLst/>
                        </a:rPr>
                        <a:t>Obediência aos regulamentos</a:t>
                      </a:r>
                      <a:endParaRPr lang="pt-BR" sz="1600" b="1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 smtClean="0">
                          <a:effectLst/>
                        </a:rPr>
                        <a:t>Autonomia,</a:t>
                      </a:r>
                      <a:r>
                        <a:rPr lang="pt-BR" sz="1600" b="1" kern="50" baseline="0" dirty="0" smtClean="0">
                          <a:effectLst/>
                        </a:rPr>
                        <a:t> empreendedorismo</a:t>
                      </a:r>
                      <a:endParaRPr lang="pt-BR" sz="1600" b="1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309787"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 smtClean="0">
                          <a:effectLst/>
                        </a:rPr>
                        <a:t>Corpos dóceis</a:t>
                      </a:r>
                      <a:endParaRPr lang="pt-BR" sz="1600" b="1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 smtClean="0">
                          <a:effectLst/>
                        </a:rPr>
                        <a:t>Cérebros flexíveis</a:t>
                      </a:r>
                      <a:endParaRPr lang="pt-BR" sz="1600" b="1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309787"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 smtClean="0">
                          <a:effectLst/>
                        </a:rPr>
                        <a:t>Corta comunicação</a:t>
                      </a:r>
                      <a:endParaRPr lang="pt-BR" sz="1600" b="1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 smtClean="0">
                          <a:effectLst/>
                        </a:rPr>
                        <a:t>Incentiva a comunicação</a:t>
                      </a:r>
                      <a:endParaRPr lang="pt-BR" sz="1600" b="1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309787"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 smtClean="0">
                          <a:effectLst/>
                        </a:rPr>
                        <a:t>Vigilância hierárquica</a:t>
                      </a:r>
                      <a:endParaRPr lang="pt-BR" sz="1600" b="1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 smtClean="0">
                          <a:effectLst/>
                        </a:rPr>
                        <a:t>Controle </a:t>
                      </a:r>
                      <a:r>
                        <a:rPr lang="pt-BR" sz="1600" b="1" kern="50" dirty="0" err="1" smtClean="0">
                          <a:effectLst/>
                        </a:rPr>
                        <a:t>rizomático</a:t>
                      </a:r>
                      <a:endParaRPr lang="pt-BR" sz="1600" b="1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309787"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 smtClean="0">
                          <a:effectLst/>
                        </a:rPr>
                        <a:t>Necessidade</a:t>
                      </a:r>
                      <a:endParaRPr lang="pt-BR" sz="1600" b="1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 smtClean="0">
                          <a:effectLst/>
                        </a:rPr>
                        <a:t>Interesses</a:t>
                      </a:r>
                      <a:endParaRPr lang="pt-BR" sz="1600" b="1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309787"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 smtClean="0">
                          <a:effectLst/>
                        </a:rPr>
                        <a:t>Segmentação</a:t>
                      </a:r>
                      <a:endParaRPr lang="pt-BR" sz="1600" b="1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 smtClean="0">
                          <a:effectLst/>
                        </a:rPr>
                        <a:t>In/exclusão</a:t>
                      </a:r>
                      <a:endParaRPr lang="pt-BR" sz="1600" b="1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309787"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 smtClean="0">
                          <a:effectLst/>
                        </a:rPr>
                        <a:t>Autoridade docente</a:t>
                      </a:r>
                      <a:endParaRPr lang="pt-BR" sz="1600" b="1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 smtClean="0">
                          <a:effectLst/>
                        </a:rPr>
                        <a:t>Professor</a:t>
                      </a:r>
                      <a:r>
                        <a:rPr lang="pt-BR" sz="1600" b="1" kern="50" baseline="0" dirty="0" smtClean="0">
                          <a:effectLst/>
                        </a:rPr>
                        <a:t> facilitador</a:t>
                      </a:r>
                      <a:endParaRPr lang="pt-BR" sz="1600" b="1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427711"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 smtClean="0">
                          <a:effectLst/>
                        </a:rPr>
                        <a:t>Profissionalização</a:t>
                      </a:r>
                      <a:endParaRPr lang="pt-BR" sz="1600" b="1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 err="1" smtClean="0">
                          <a:effectLst/>
                        </a:rPr>
                        <a:t>Desprofissionalização</a:t>
                      </a:r>
                      <a:endParaRPr lang="pt-BR" sz="1600" b="1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309787"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 smtClean="0">
                          <a:effectLst/>
                        </a:rPr>
                        <a:t>Identidade docente forte</a:t>
                      </a:r>
                      <a:endParaRPr lang="pt-BR" sz="1600" b="1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 smtClean="0">
                          <a:effectLst/>
                        </a:rPr>
                        <a:t>Flexibilidade/</a:t>
                      </a:r>
                      <a:r>
                        <a:rPr lang="pt-BR" sz="1600" b="1" kern="50" dirty="0" err="1" smtClean="0">
                          <a:effectLst/>
                        </a:rPr>
                        <a:t>substituibilidade</a:t>
                      </a:r>
                      <a:endParaRPr lang="pt-BR" sz="1600" b="1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309787"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 smtClean="0">
                          <a:effectLst/>
                          <a:latin typeface="+mn-lt"/>
                          <a:ea typeface="+mn-ea"/>
                        </a:rPr>
                        <a:t>Tempo</a:t>
                      </a:r>
                      <a:r>
                        <a:rPr lang="pt-BR" sz="1600" b="1" kern="50" baseline="0" dirty="0" smtClean="0">
                          <a:effectLst/>
                          <a:latin typeface="+mn-lt"/>
                          <a:ea typeface="+mn-ea"/>
                        </a:rPr>
                        <a:t> coletivo e linear</a:t>
                      </a:r>
                      <a:endParaRPr lang="pt-BR" sz="1600" b="1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 smtClean="0">
                          <a:effectLst/>
                        </a:rPr>
                        <a:t>Tempo individual e pontilhista</a:t>
                      </a:r>
                      <a:endParaRPr lang="pt-BR" sz="1600" b="1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309787"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 smtClean="0">
                          <a:effectLst/>
                          <a:latin typeface="+mn-lt"/>
                          <a:ea typeface="+mn-ea"/>
                        </a:rPr>
                        <a:t>Limites</a:t>
                      </a:r>
                      <a:r>
                        <a:rPr lang="pt-BR" sz="1600" b="1" kern="50" baseline="0" dirty="0" smtClean="0">
                          <a:effectLst/>
                          <a:latin typeface="+mn-lt"/>
                          <a:ea typeface="+mn-ea"/>
                        </a:rPr>
                        <a:t> espaço-temporais</a:t>
                      </a:r>
                      <a:endParaRPr lang="pt-BR" sz="1600" b="1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 err="1" smtClean="0">
                          <a:effectLst/>
                        </a:rPr>
                        <a:t>Borramento</a:t>
                      </a:r>
                      <a:r>
                        <a:rPr lang="pt-BR" sz="1600" b="1" kern="50" dirty="0" smtClean="0">
                          <a:effectLst/>
                        </a:rPr>
                        <a:t> dos limites</a:t>
                      </a:r>
                      <a:endParaRPr lang="pt-BR" sz="1600" b="1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309787"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 smtClean="0">
                          <a:effectLst/>
                          <a:latin typeface="+mn-lt"/>
                          <a:ea typeface="+mn-ea"/>
                        </a:rPr>
                        <a:t>Presencial</a:t>
                      </a:r>
                      <a:endParaRPr lang="pt-BR" sz="1600" b="1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50" dirty="0" smtClean="0">
                          <a:effectLst/>
                        </a:rPr>
                        <a:t>Distância</a:t>
                      </a:r>
                      <a:endParaRPr lang="pt-BR" sz="1600" b="1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8988" marR="18988" marT="18988" marB="18988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474003" y="197750"/>
            <a:ext cx="677108" cy="607063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Considerações  sobre  a  </a:t>
            </a:r>
            <a:r>
              <a:rPr lang="pt-BR" sz="3200" b="1" dirty="0" err="1" smtClean="0">
                <a:solidFill>
                  <a:srgbClr val="FFFF00"/>
                </a:solidFill>
              </a:rPr>
              <a:t>Edducação</a:t>
            </a:r>
            <a:endParaRPr lang="pt-BR" sz="3200" b="1" dirty="0">
              <a:solidFill>
                <a:srgbClr val="FFFF0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18531" y="764704"/>
            <a:ext cx="427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FF00"/>
                </a:solidFill>
              </a:rPr>
              <a:t>36</a:t>
            </a:r>
            <a:endParaRPr lang="pt-BR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19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CaixaDeTexto 4"/>
          <p:cNvSpPr txBox="1">
            <a:spLocks noChangeArrowheads="1"/>
          </p:cNvSpPr>
          <p:nvPr/>
        </p:nvSpPr>
        <p:spPr bwMode="auto">
          <a:xfrm>
            <a:off x="250825" y="857920"/>
            <a:ext cx="864235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endParaRPr lang="pt-BR" sz="800" b="1" dirty="0" smtClean="0">
              <a:cs typeface="Arial" charset="0"/>
            </a:endParaRPr>
          </a:p>
          <a:p>
            <a:pPr algn="ctr">
              <a:defRPr/>
            </a:pPr>
            <a:r>
              <a:rPr lang="pt-BR" sz="3200" b="1" dirty="0" smtClean="0">
                <a:cs typeface="Arial" charset="0"/>
              </a:rPr>
              <a:t>O vocabulário social da Contemporaneidade</a:t>
            </a:r>
          </a:p>
          <a:p>
            <a:pPr>
              <a:defRPr/>
            </a:pPr>
            <a:endParaRPr lang="pt-BR" sz="1000" dirty="0" smtClean="0">
              <a:cs typeface="Arial" charset="0"/>
            </a:endParaRPr>
          </a:p>
          <a:p>
            <a:pPr algn="ctr">
              <a:defRPr/>
            </a:pPr>
            <a:r>
              <a:rPr lang="pt-BR" b="1" dirty="0" smtClean="0">
                <a:cs typeface="Arial" charset="0"/>
              </a:rPr>
              <a:t>conexão – conectados – conectar</a:t>
            </a:r>
          </a:p>
          <a:p>
            <a:pPr algn="ctr">
              <a:defRPr/>
            </a:pPr>
            <a:endParaRPr lang="pt-BR" sz="800" dirty="0" smtClean="0">
              <a:cs typeface="Arial" charset="0"/>
            </a:endParaRPr>
          </a:p>
          <a:p>
            <a:pPr algn="ctr">
              <a:defRPr/>
            </a:pPr>
            <a:r>
              <a:rPr lang="pt-BR" b="1" dirty="0" smtClean="0">
                <a:cs typeface="Arial" charset="0"/>
              </a:rPr>
              <a:t>flexível – flexibilizar – flexibilização</a:t>
            </a:r>
          </a:p>
          <a:p>
            <a:pPr algn="ctr">
              <a:defRPr/>
            </a:pPr>
            <a:endParaRPr lang="pt-BR" sz="800" dirty="0" smtClean="0">
              <a:cs typeface="Arial" charset="0"/>
            </a:endParaRPr>
          </a:p>
          <a:p>
            <a:pPr algn="ctr">
              <a:defRPr/>
            </a:pPr>
            <a:r>
              <a:rPr lang="pt-BR" b="1" dirty="0" smtClean="0">
                <a:cs typeface="Arial" charset="0"/>
              </a:rPr>
              <a:t>performance – performatividade</a:t>
            </a:r>
          </a:p>
          <a:p>
            <a:pPr algn="ctr">
              <a:defRPr/>
            </a:pPr>
            <a:endParaRPr lang="pt-BR" sz="800" dirty="0" smtClean="0">
              <a:cs typeface="Arial" charset="0"/>
            </a:endParaRPr>
          </a:p>
          <a:p>
            <a:pPr algn="ctr">
              <a:defRPr/>
            </a:pPr>
            <a:r>
              <a:rPr lang="pt-BR" b="1" dirty="0" smtClean="0">
                <a:cs typeface="Arial" charset="0"/>
              </a:rPr>
              <a:t>espetáculo – espetacularização                                              publicização</a:t>
            </a:r>
          </a:p>
          <a:p>
            <a:pPr algn="ctr">
              <a:defRPr/>
            </a:pPr>
            <a:endParaRPr lang="pt-BR" sz="800" dirty="0" smtClean="0">
              <a:cs typeface="Arial" charset="0"/>
            </a:endParaRPr>
          </a:p>
          <a:p>
            <a:pPr algn="ctr">
              <a:defRPr/>
            </a:pPr>
            <a:r>
              <a:rPr lang="pt-BR" b="1" dirty="0" smtClean="0">
                <a:cs typeface="Arial" charset="0"/>
              </a:rPr>
              <a:t>competência – competitividade          		               concorrência</a:t>
            </a:r>
          </a:p>
          <a:p>
            <a:pPr algn="ctr">
              <a:defRPr/>
            </a:pPr>
            <a:endParaRPr lang="pt-BR" sz="800" dirty="0" smtClean="0">
              <a:cs typeface="Arial" charset="0"/>
            </a:endParaRPr>
          </a:p>
          <a:p>
            <a:pPr algn="ctr">
              <a:defRPr/>
            </a:pPr>
            <a:r>
              <a:rPr lang="pt-BR" b="1" dirty="0" smtClean="0">
                <a:cs typeface="Arial" charset="0"/>
              </a:rPr>
              <a:t>falta de tempo                                                        endividamento</a:t>
            </a:r>
          </a:p>
          <a:p>
            <a:pPr algn="ctr">
              <a:defRPr/>
            </a:pPr>
            <a:endParaRPr lang="pt-BR" sz="800" dirty="0" smtClean="0">
              <a:cs typeface="Arial" charset="0"/>
            </a:endParaRPr>
          </a:p>
          <a:p>
            <a:pPr algn="ctr">
              <a:defRPr/>
            </a:pPr>
            <a:r>
              <a:rPr lang="pt-BR" b="1" dirty="0" smtClean="0">
                <a:cs typeface="Arial" charset="0"/>
              </a:rPr>
              <a:t>desafio – superação – atitude – </a:t>
            </a:r>
            <a:r>
              <a:rPr lang="pt-BR" b="1" dirty="0" err="1" smtClean="0">
                <a:cs typeface="Arial" charset="0"/>
              </a:rPr>
              <a:t>proatividade</a:t>
            </a:r>
            <a:r>
              <a:rPr lang="pt-BR" b="1" dirty="0" smtClean="0">
                <a:cs typeface="Arial" charset="0"/>
              </a:rPr>
              <a:t> – resiliência</a:t>
            </a:r>
          </a:p>
          <a:p>
            <a:pPr algn="ctr">
              <a:defRPr/>
            </a:pPr>
            <a:endParaRPr lang="pt-BR" sz="400" dirty="0" smtClean="0">
              <a:cs typeface="Arial" charset="0"/>
            </a:endParaRPr>
          </a:p>
          <a:p>
            <a:pPr algn="ctr">
              <a:defRPr/>
            </a:pPr>
            <a:r>
              <a:rPr lang="pt-BR" b="1" dirty="0" smtClean="0">
                <a:cs typeface="Arial" charset="0"/>
              </a:rPr>
              <a:t>comunidade  </a:t>
            </a:r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&gt;</a:t>
            </a:r>
            <a:r>
              <a:rPr lang="pt-BR" sz="2400" b="1" dirty="0" smtClean="0">
                <a:cs typeface="Arial" charset="0"/>
              </a:rPr>
              <a:t>  </a:t>
            </a:r>
            <a:r>
              <a:rPr lang="pt-BR" b="1" dirty="0" smtClean="0">
                <a:cs typeface="Arial" charset="0"/>
              </a:rPr>
              <a:t>sociedade</a:t>
            </a:r>
          </a:p>
          <a:p>
            <a:pPr algn="ctr">
              <a:defRPr/>
            </a:pPr>
            <a:endParaRPr lang="pt-BR" sz="800" b="1" dirty="0" smtClean="0">
              <a:cs typeface="Arial" charset="0"/>
            </a:endParaRPr>
          </a:p>
          <a:p>
            <a:pPr algn="ctr">
              <a:defRPr/>
            </a:pPr>
            <a:r>
              <a:rPr lang="pt-BR" b="1" dirty="0" smtClean="0">
                <a:cs typeface="Arial" charset="0"/>
              </a:rPr>
              <a:t>igualdade na diferença – iguais porém diferentes</a:t>
            </a:r>
          </a:p>
          <a:p>
            <a:pPr algn="ctr">
              <a:defRPr/>
            </a:pPr>
            <a:endParaRPr lang="pt-BR" sz="800" b="1" dirty="0" smtClean="0">
              <a:cs typeface="Arial" charset="0"/>
            </a:endParaRPr>
          </a:p>
          <a:p>
            <a:pPr algn="ctr">
              <a:defRPr/>
            </a:pPr>
            <a:r>
              <a:rPr lang="pt-BR" b="1" dirty="0" smtClean="0">
                <a:cs typeface="Arial" charset="0"/>
              </a:rPr>
              <a:t>inclusão – in/exclusão</a:t>
            </a:r>
          </a:p>
          <a:p>
            <a:pPr algn="ctr">
              <a:defRPr/>
            </a:pPr>
            <a:endParaRPr lang="pt-BR" sz="800" b="1" dirty="0">
              <a:cs typeface="Arial" charset="0"/>
            </a:endParaRPr>
          </a:p>
          <a:p>
            <a:pPr algn="ctr">
              <a:defRPr/>
            </a:pPr>
            <a:r>
              <a:rPr lang="pt-BR" b="1" dirty="0">
                <a:cs typeface="Arial" charset="0"/>
              </a:rPr>
              <a:t>d</a:t>
            </a:r>
            <a:r>
              <a:rPr lang="pt-BR" b="1" dirty="0" smtClean="0">
                <a:cs typeface="Arial" charset="0"/>
              </a:rPr>
              <a:t>esfronteirização – pervasividade                             publico = privado                      corrupção </a:t>
            </a:r>
          </a:p>
          <a:p>
            <a:pPr algn="ctr">
              <a:defRPr/>
            </a:pPr>
            <a:endParaRPr lang="pt-BR" sz="800" b="1" dirty="0" smtClean="0">
              <a:cs typeface="Arial" charset="0"/>
            </a:endParaRPr>
          </a:p>
          <a:p>
            <a:pPr algn="ctr">
              <a:defRPr/>
            </a:pPr>
            <a:r>
              <a:rPr lang="pt-BR" b="1" dirty="0">
                <a:cs typeface="Arial" charset="0"/>
              </a:rPr>
              <a:t>i</a:t>
            </a:r>
            <a:r>
              <a:rPr lang="pt-BR" b="1" dirty="0" smtClean="0">
                <a:cs typeface="Arial" charset="0"/>
              </a:rPr>
              <a:t>nfância roubada   –   adolescência crônica   –   adultez não realizada  </a:t>
            </a:r>
          </a:p>
        </p:txBody>
      </p:sp>
      <p:sp>
        <p:nvSpPr>
          <p:cNvPr id="7" name="Seta para a esquerda e para a direita 6"/>
          <p:cNvSpPr/>
          <p:nvPr/>
        </p:nvSpPr>
        <p:spPr>
          <a:xfrm>
            <a:off x="4464050" y="3323785"/>
            <a:ext cx="2016125" cy="215900"/>
          </a:xfrm>
          <a:prstGeom prst="leftRightArrow">
            <a:avLst>
              <a:gd name="adj1" fmla="val 55879"/>
              <a:gd name="adj2" fmla="val 191096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8" name="Seta para a esquerda e para a direita 7"/>
          <p:cNvSpPr/>
          <p:nvPr/>
        </p:nvSpPr>
        <p:spPr>
          <a:xfrm>
            <a:off x="3311525" y="3738355"/>
            <a:ext cx="2520950" cy="215900"/>
          </a:xfrm>
          <a:prstGeom prst="leftRightArrow">
            <a:avLst>
              <a:gd name="adj1" fmla="val 55879"/>
              <a:gd name="adj2" fmla="val 191096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9" name="Seta para a esquerda e para a direita 8"/>
          <p:cNvSpPr/>
          <p:nvPr/>
        </p:nvSpPr>
        <p:spPr>
          <a:xfrm>
            <a:off x="3582600" y="5808197"/>
            <a:ext cx="1368425" cy="215900"/>
          </a:xfrm>
          <a:prstGeom prst="leftRightArrow">
            <a:avLst>
              <a:gd name="adj1" fmla="val 55879"/>
              <a:gd name="adj2" fmla="val 191096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0" name="Seta para a esquerda e para a direita 9"/>
          <p:cNvSpPr/>
          <p:nvPr/>
        </p:nvSpPr>
        <p:spPr>
          <a:xfrm>
            <a:off x="4500563" y="2937402"/>
            <a:ext cx="2016125" cy="215900"/>
          </a:xfrm>
          <a:prstGeom prst="leftRightArrow">
            <a:avLst>
              <a:gd name="adj1" fmla="val 55879"/>
              <a:gd name="adj2" fmla="val 191096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1" name="Seta para a esquerda e para a direita 10"/>
          <p:cNvSpPr/>
          <p:nvPr/>
        </p:nvSpPr>
        <p:spPr>
          <a:xfrm>
            <a:off x="6702231" y="5824820"/>
            <a:ext cx="1084263" cy="215900"/>
          </a:xfrm>
          <a:prstGeom prst="leftRightArrow">
            <a:avLst>
              <a:gd name="adj1" fmla="val 55879"/>
              <a:gd name="adj2" fmla="val 191096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cxnSp>
        <p:nvCxnSpPr>
          <p:cNvPr id="13" name="Conector reto 12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ítulo 1"/>
          <p:cNvSpPr txBox="1">
            <a:spLocks/>
          </p:cNvSpPr>
          <p:nvPr/>
        </p:nvSpPr>
        <p:spPr>
          <a:xfrm>
            <a:off x="685800" y="76155"/>
            <a:ext cx="7772400" cy="6165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smtClean="0">
                <a:solidFill>
                  <a:srgbClr val="FFFF00"/>
                </a:solidFill>
              </a:rPr>
              <a:t>Foucault &amp; os Estudos Culturais</a:t>
            </a:r>
            <a:endParaRPr lang="pt-BR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78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1520" y="1124744"/>
            <a:ext cx="8640960" cy="5184576"/>
          </a:xfrm>
        </p:spPr>
        <p:txBody>
          <a:bodyPr/>
          <a:lstStyle/>
          <a:p>
            <a:endParaRPr lang="pt-BR" dirty="0" smtClean="0"/>
          </a:p>
          <a:p>
            <a:endParaRPr lang="pt-BR" dirty="0"/>
          </a:p>
        </p:txBody>
      </p:sp>
      <p:pic>
        <p:nvPicPr>
          <p:cNvPr id="4" name="VID-20170601-WA002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508" y="1268760"/>
            <a:ext cx="8640960" cy="486054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3275856" y="406405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/>
              <a:t>A solidão</a:t>
            </a:r>
            <a:endParaRPr lang="pt-BR" sz="3600" b="1" dirty="0"/>
          </a:p>
        </p:txBody>
      </p:sp>
    </p:spTree>
    <p:extLst>
      <p:ext uri="{BB962C8B-B14F-4D97-AF65-F5344CB8AC3E}">
        <p14:creationId xmlns:p14="http://schemas.microsoft.com/office/powerpoint/2010/main" val="292879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1520" y="1124744"/>
            <a:ext cx="8640960" cy="5184576"/>
          </a:xfrm>
        </p:spPr>
        <p:txBody>
          <a:bodyPr/>
          <a:lstStyle/>
          <a:p>
            <a:endParaRPr lang="pt-BR" dirty="0" smtClean="0"/>
          </a:p>
          <a:p>
            <a:endParaRPr lang="pt-BR" dirty="0"/>
          </a:p>
        </p:txBody>
      </p:sp>
      <p:pic>
        <p:nvPicPr>
          <p:cNvPr id="8" name="Nike's LED running trac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3" y="908720"/>
            <a:ext cx="8960995" cy="504056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1066188" y="188640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A competição é o maior imperativo neoliberal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87863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1520" y="836712"/>
            <a:ext cx="8640960" cy="5616624"/>
          </a:xfrm>
        </p:spPr>
        <p:txBody>
          <a:bodyPr>
            <a:normAutofit/>
          </a:bodyPr>
          <a:lstStyle/>
          <a:p>
            <a:endParaRPr lang="pt-BR" sz="1000" dirty="0" smtClean="0"/>
          </a:p>
          <a:p>
            <a:endParaRPr lang="pt-BR" sz="1000" dirty="0" smtClean="0"/>
          </a:p>
          <a:p>
            <a:r>
              <a:rPr lang="pt-BR" sz="4000" b="1" dirty="0" smtClean="0"/>
              <a:t>Uma coisa é uma coisa;</a:t>
            </a:r>
          </a:p>
          <a:p>
            <a:r>
              <a:rPr lang="pt-BR" sz="4000" b="1" dirty="0" smtClean="0"/>
              <a:t>outra coisa é outra coisa . . .</a:t>
            </a:r>
          </a:p>
          <a:p>
            <a:endParaRPr lang="pt-BR" sz="4000" b="1" dirty="0"/>
          </a:p>
          <a:p>
            <a:r>
              <a:rPr lang="pt-BR" sz="4000" dirty="0" smtClean="0"/>
              <a:t>Dois campos diferentes:</a:t>
            </a:r>
          </a:p>
          <a:p>
            <a:pPr algn="l"/>
            <a:r>
              <a:rPr lang="pt-BR" sz="4000" b="1" dirty="0"/>
              <a:t> </a:t>
            </a:r>
            <a:r>
              <a:rPr lang="pt-BR" sz="4000" b="1" dirty="0" smtClean="0"/>
              <a:t>      Estudos Foucaultianos            </a:t>
            </a:r>
            <a:r>
              <a:rPr lang="pt-BR" dirty="0" smtClean="0"/>
              <a:t>como</a:t>
            </a:r>
          </a:p>
          <a:p>
            <a:pPr algn="l"/>
            <a:r>
              <a:rPr lang="pt-BR" sz="4000" b="1" dirty="0" smtClean="0"/>
              <a:t>       Estudos Culturais		</a:t>
            </a:r>
            <a:r>
              <a:rPr lang="pt-BR" sz="4000" b="1" dirty="0"/>
              <a:t> </a:t>
            </a:r>
            <a:r>
              <a:rPr lang="pt-BR" sz="4000" b="1" dirty="0" smtClean="0"/>
              <a:t>      </a:t>
            </a:r>
            <a:r>
              <a:rPr lang="pt-BR" dirty="0" smtClean="0"/>
              <a:t>articulá-los </a:t>
            </a:r>
            <a:r>
              <a:rPr lang="pt-BR" sz="4000" b="1" dirty="0" smtClean="0"/>
              <a:t>?	</a:t>
            </a:r>
            <a:endParaRPr lang="pt-BR" sz="4000" b="1" dirty="0"/>
          </a:p>
        </p:txBody>
      </p:sp>
      <p:cxnSp>
        <p:nvCxnSpPr>
          <p:cNvPr id="5" name="Conector reto 4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ítulo 1"/>
          <p:cNvSpPr>
            <a:spLocks noGrp="1"/>
          </p:cNvSpPr>
          <p:nvPr>
            <p:ph type="ctrTitle"/>
          </p:nvPr>
        </p:nvSpPr>
        <p:spPr>
          <a:xfrm>
            <a:off x="685800" y="76155"/>
            <a:ext cx="7772400" cy="616541"/>
          </a:xfrm>
        </p:spPr>
        <p:txBody>
          <a:bodyPr/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Foucault &amp; os Estudos Culturais</a:t>
            </a:r>
            <a:endParaRPr lang="pt-BR" sz="3200" b="1" dirty="0">
              <a:solidFill>
                <a:srgbClr val="FFFF00"/>
              </a:solidFill>
            </a:endParaRPr>
          </a:p>
        </p:txBody>
      </p:sp>
      <p:sp>
        <p:nvSpPr>
          <p:cNvPr id="7" name="Chave esquerda 6"/>
          <p:cNvSpPr/>
          <p:nvPr/>
        </p:nvSpPr>
        <p:spPr>
          <a:xfrm>
            <a:off x="683568" y="4293096"/>
            <a:ext cx="216024" cy="1368152"/>
          </a:xfrm>
          <a:prstGeom prst="leftBrace">
            <a:avLst>
              <a:gd name="adj1" fmla="val 70062"/>
              <a:gd name="adj2" fmla="val 50000"/>
            </a:avLst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9" name="Conector reto 8"/>
          <p:cNvCxnSpPr/>
          <p:nvPr/>
        </p:nvCxnSpPr>
        <p:spPr>
          <a:xfrm>
            <a:off x="6012160" y="4653136"/>
            <a:ext cx="432048" cy="37452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 flipV="1">
            <a:off x="6012160" y="5027664"/>
            <a:ext cx="420797" cy="34555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27163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fredo\Dropbox\ALF-2017\Imagens 2017\Indisciplina escolar 1 - 16jun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66" y="816555"/>
            <a:ext cx="8000972" cy="578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ector reto 7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ítulo 1"/>
          <p:cNvSpPr>
            <a:spLocks noGrp="1"/>
          </p:cNvSpPr>
          <p:nvPr>
            <p:ph type="ctrTitle"/>
          </p:nvPr>
        </p:nvSpPr>
        <p:spPr>
          <a:xfrm>
            <a:off x="685800" y="76155"/>
            <a:ext cx="7772400" cy="616541"/>
          </a:xfrm>
        </p:spPr>
        <p:txBody>
          <a:bodyPr/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Foucault &amp; os Estudos Culturais</a:t>
            </a:r>
            <a:endParaRPr lang="pt-BR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84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0825" y="836613"/>
            <a:ext cx="8642350" cy="5616575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sz="2200" b="1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b="1" dirty="0" smtClean="0"/>
              <a:t>As 7 pragas da Pedagogia Moderna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sz="1000" b="1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sz="1000" b="1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2400" dirty="0" smtClean="0"/>
              <a:t>transcendentalismo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sz="10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2400" dirty="0"/>
              <a:t>f</a:t>
            </a:r>
            <a:r>
              <a:rPr lang="pt-BR" sz="2400" dirty="0" smtClean="0"/>
              <a:t>inalismo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sz="1000" dirty="0" smtClean="0"/>
          </a:p>
          <a:p>
            <a:pPr algn="l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2200" dirty="0" smtClean="0"/>
              <a:t>			           </a:t>
            </a:r>
            <a:r>
              <a:rPr lang="pt-BR" sz="2400" dirty="0" smtClean="0"/>
              <a:t>catastrofismo</a:t>
            </a:r>
            <a:r>
              <a:rPr lang="pt-BR" sz="2200" dirty="0" smtClean="0"/>
              <a:t>		    </a:t>
            </a:r>
            <a:r>
              <a:rPr lang="pt-BR" sz="1600" dirty="0" smtClean="0"/>
              <a:t>denuncismo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1000" dirty="0"/>
              <a:t>	</a:t>
            </a:r>
            <a:r>
              <a:rPr lang="pt-BR" sz="1000" dirty="0" smtClean="0"/>
              <a:t>	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2400" dirty="0"/>
              <a:t>s</a:t>
            </a:r>
            <a:r>
              <a:rPr lang="pt-BR" sz="2400" dirty="0" smtClean="0"/>
              <a:t>alvacionismo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sz="10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2400" dirty="0"/>
              <a:t>p</a:t>
            </a:r>
            <a:r>
              <a:rPr lang="pt-BR" sz="2400" dirty="0" smtClean="0"/>
              <a:t>rometeísmo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1000" dirty="0" smtClean="0"/>
              <a:t>						                         </a:t>
            </a:r>
            <a:r>
              <a:rPr lang="pt-BR" sz="1600" dirty="0" smtClean="0"/>
              <a:t>metodologismo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2400" dirty="0"/>
              <a:t>p</a:t>
            </a:r>
            <a:r>
              <a:rPr lang="pt-BR" sz="2400" dirty="0" smtClean="0"/>
              <a:t>rescritivismo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1000" dirty="0" smtClean="0"/>
              <a:t>						                 </a:t>
            </a:r>
            <a:r>
              <a:rPr lang="pt-BR" sz="1600" dirty="0" smtClean="0"/>
              <a:t>reducionismo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2400" dirty="0" smtClean="0"/>
              <a:t>messianismo</a:t>
            </a:r>
          </a:p>
        </p:txBody>
      </p:sp>
      <p:sp>
        <p:nvSpPr>
          <p:cNvPr id="5" name="Seta para a direita 4"/>
          <p:cNvSpPr/>
          <p:nvPr/>
        </p:nvSpPr>
        <p:spPr>
          <a:xfrm>
            <a:off x="5564188" y="3382963"/>
            <a:ext cx="1266825" cy="190500"/>
          </a:xfrm>
          <a:prstGeom prst="rightArrow">
            <a:avLst>
              <a:gd name="adj1" fmla="val 50000"/>
              <a:gd name="adj2" fmla="val 123316"/>
            </a:avLst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6" name="Seta para a direita 5"/>
          <p:cNvSpPr/>
          <p:nvPr/>
        </p:nvSpPr>
        <p:spPr>
          <a:xfrm rot="657660">
            <a:off x="5505450" y="5348288"/>
            <a:ext cx="1266825" cy="190500"/>
          </a:xfrm>
          <a:prstGeom prst="rightArrow">
            <a:avLst>
              <a:gd name="adj1" fmla="val 50000"/>
              <a:gd name="adj2" fmla="val 123316"/>
            </a:avLst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7" name="Seta para a direita 6"/>
          <p:cNvSpPr/>
          <p:nvPr/>
        </p:nvSpPr>
        <p:spPr>
          <a:xfrm rot="20791923">
            <a:off x="5503863" y="4965700"/>
            <a:ext cx="1266825" cy="192088"/>
          </a:xfrm>
          <a:prstGeom prst="rightArrow">
            <a:avLst>
              <a:gd name="adj1" fmla="val 50000"/>
              <a:gd name="adj2" fmla="val 123316"/>
            </a:avLst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6404647" y="6299199"/>
            <a:ext cx="24479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pt-BR" altLang="pt-BR" sz="1400" b="1" dirty="0">
                <a:solidFill>
                  <a:srgbClr val="FFFF00"/>
                </a:solidFill>
              </a:rPr>
              <a:t>alfredoveiganeto@gmail.com</a:t>
            </a:r>
          </a:p>
        </p:txBody>
      </p:sp>
      <p:cxnSp>
        <p:nvCxnSpPr>
          <p:cNvPr id="11" name="Conector reto 10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ítulo 1"/>
          <p:cNvSpPr>
            <a:spLocks noGrp="1"/>
          </p:cNvSpPr>
          <p:nvPr>
            <p:ph type="ctrTitle"/>
          </p:nvPr>
        </p:nvSpPr>
        <p:spPr>
          <a:xfrm>
            <a:off x="685800" y="76155"/>
            <a:ext cx="7772400" cy="616541"/>
          </a:xfrm>
        </p:spPr>
        <p:txBody>
          <a:bodyPr/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Foucault &amp; os Estudos Culturais</a:t>
            </a:r>
            <a:endParaRPr lang="pt-BR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64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1125538"/>
            <a:ext cx="8642350" cy="53990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t-BR" altLang="pt-BR" sz="2800" b="1" dirty="0"/>
              <a:t>As transformações no mundo do trabalho</a:t>
            </a:r>
          </a:p>
          <a:p>
            <a:pPr>
              <a:lnSpc>
                <a:spcPct val="90000"/>
              </a:lnSpc>
            </a:pPr>
            <a:r>
              <a:rPr lang="pt-BR" altLang="pt-BR" sz="1400" b="1" dirty="0"/>
              <a:t>Correlações, com superposições e ênfases, mas sem substituições</a:t>
            </a:r>
          </a:p>
          <a:p>
            <a:pPr>
              <a:lnSpc>
                <a:spcPct val="90000"/>
              </a:lnSpc>
            </a:pPr>
            <a:r>
              <a:rPr lang="pt-BR" altLang="pt-BR" sz="2400" b="1" dirty="0">
                <a:solidFill>
                  <a:srgbClr val="FFFF00"/>
                </a:solidFill>
              </a:rPr>
              <a:t>Liberalismo</a:t>
            </a:r>
            <a:r>
              <a:rPr lang="pt-BR" altLang="pt-BR" sz="2000" b="1" dirty="0">
                <a:solidFill>
                  <a:srgbClr val="FFFF00"/>
                </a:solidFill>
              </a:rPr>
              <a:t> </a:t>
            </a:r>
            <a:r>
              <a:rPr lang="pt-BR" altLang="pt-BR" sz="2000" b="1" dirty="0"/>
              <a:t>– Modernidade</a:t>
            </a:r>
          </a:p>
          <a:p>
            <a:pPr>
              <a:lnSpc>
                <a:spcPct val="90000"/>
              </a:lnSpc>
            </a:pPr>
            <a:r>
              <a:rPr lang="pt-BR" altLang="pt-BR" sz="2000" b="1" dirty="0"/>
              <a:t>Capitalismo fordista</a:t>
            </a:r>
          </a:p>
          <a:p>
            <a:pPr>
              <a:lnSpc>
                <a:spcPct val="90000"/>
              </a:lnSpc>
            </a:pPr>
            <a:r>
              <a:rPr lang="pt-BR" altLang="pt-BR" sz="2000" b="1" dirty="0"/>
              <a:t>Sociedade industrial</a:t>
            </a:r>
          </a:p>
          <a:p>
            <a:pPr>
              <a:lnSpc>
                <a:spcPct val="90000"/>
              </a:lnSpc>
            </a:pPr>
            <a:r>
              <a:rPr lang="pt-BR" altLang="pt-BR" sz="2000" b="1" dirty="0"/>
              <a:t>Trabalho material </a:t>
            </a:r>
            <a:r>
              <a:rPr lang="pt-BR" altLang="pt-BR" sz="2000" dirty="0"/>
              <a:t>(expropria o tempo)</a:t>
            </a:r>
          </a:p>
          <a:p>
            <a:pPr>
              <a:lnSpc>
                <a:spcPct val="90000"/>
              </a:lnSpc>
            </a:pPr>
            <a:r>
              <a:rPr lang="pt-BR" altLang="pt-BR" sz="2000" b="1" dirty="0"/>
              <a:t>Imperativo maior: </a:t>
            </a:r>
            <a:r>
              <a:rPr lang="pt-BR" altLang="pt-BR" sz="2000" b="1" i="1" dirty="0">
                <a:solidFill>
                  <a:srgbClr val="FFFF00"/>
                </a:solidFill>
              </a:rPr>
              <a:t>consumo</a:t>
            </a:r>
          </a:p>
          <a:p>
            <a:pPr>
              <a:lnSpc>
                <a:spcPct val="90000"/>
              </a:lnSpc>
            </a:pPr>
            <a:endParaRPr lang="pt-BR" altLang="pt-BR" sz="1200" dirty="0"/>
          </a:p>
          <a:p>
            <a:pPr>
              <a:lnSpc>
                <a:spcPct val="90000"/>
              </a:lnSpc>
            </a:pPr>
            <a:endParaRPr lang="pt-BR" altLang="pt-BR" sz="1200" dirty="0"/>
          </a:p>
          <a:p>
            <a:pPr>
              <a:lnSpc>
                <a:spcPct val="90000"/>
              </a:lnSpc>
            </a:pPr>
            <a:r>
              <a:rPr lang="pt-BR" altLang="pt-BR" sz="2400" b="1" dirty="0">
                <a:solidFill>
                  <a:srgbClr val="FFFF00"/>
                </a:solidFill>
              </a:rPr>
              <a:t>Neoliberalismo</a:t>
            </a:r>
            <a:r>
              <a:rPr lang="pt-BR" altLang="pt-BR" sz="2400" b="1" dirty="0">
                <a:solidFill>
                  <a:schemeClr val="accent2"/>
                </a:solidFill>
              </a:rPr>
              <a:t> </a:t>
            </a:r>
            <a:r>
              <a:rPr lang="pt-BR" altLang="pt-BR" sz="2000" b="1" dirty="0"/>
              <a:t>– Contemporaneidade</a:t>
            </a:r>
          </a:p>
          <a:p>
            <a:pPr>
              <a:lnSpc>
                <a:spcPct val="90000"/>
              </a:lnSpc>
            </a:pPr>
            <a:r>
              <a:rPr lang="pt-BR" altLang="pt-BR" sz="2000" b="1" dirty="0"/>
              <a:t>Capitalismo avançado</a:t>
            </a:r>
          </a:p>
          <a:p>
            <a:pPr>
              <a:lnSpc>
                <a:spcPct val="90000"/>
              </a:lnSpc>
            </a:pPr>
            <a:r>
              <a:rPr lang="pt-BR" altLang="pt-BR" sz="2000" b="1" dirty="0"/>
              <a:t>Sociedade pós-industrial</a:t>
            </a:r>
          </a:p>
          <a:p>
            <a:pPr>
              <a:lnSpc>
                <a:spcPct val="90000"/>
              </a:lnSpc>
            </a:pPr>
            <a:r>
              <a:rPr lang="pt-BR" altLang="pt-BR" sz="2000" b="1" dirty="0"/>
              <a:t>Trabalho imaterial </a:t>
            </a:r>
            <a:r>
              <a:rPr lang="pt-BR" altLang="pt-BR" sz="2000" dirty="0"/>
              <a:t>(expropria a vida, é biopolítico)</a:t>
            </a:r>
          </a:p>
          <a:p>
            <a:pPr>
              <a:lnSpc>
                <a:spcPct val="90000"/>
              </a:lnSpc>
            </a:pPr>
            <a:r>
              <a:rPr lang="pt-BR" altLang="pt-BR" sz="2000" b="1" dirty="0"/>
              <a:t>Imperativo maior: </a:t>
            </a:r>
            <a:r>
              <a:rPr lang="pt-BR" altLang="pt-BR" sz="2000" b="1" i="1" dirty="0">
                <a:solidFill>
                  <a:srgbClr val="FFFF00"/>
                </a:solidFill>
              </a:rPr>
              <a:t>concorrência</a:t>
            </a:r>
            <a:r>
              <a:rPr lang="pt-BR" altLang="pt-BR" sz="2000" b="1" i="1" dirty="0">
                <a:solidFill>
                  <a:schemeClr val="accent2"/>
                </a:solidFill>
              </a:rPr>
              <a:t>                  </a:t>
            </a:r>
            <a:r>
              <a:rPr lang="pt-BR" altLang="pt-BR" sz="2000" b="1" i="1" dirty="0" smtClean="0">
                <a:solidFill>
                  <a:schemeClr val="accent2"/>
                </a:solidFill>
              </a:rPr>
              <a:t>          </a:t>
            </a:r>
            <a:r>
              <a:rPr lang="pt-BR" altLang="pt-BR" sz="2000" b="1" i="1" dirty="0" smtClean="0"/>
              <a:t>performatividade</a:t>
            </a:r>
            <a:endParaRPr lang="pt-BR" altLang="pt-BR" sz="2000" b="1" i="1" dirty="0"/>
          </a:p>
          <a:p>
            <a:pPr>
              <a:lnSpc>
                <a:spcPct val="90000"/>
              </a:lnSpc>
            </a:pPr>
            <a:r>
              <a:rPr lang="pt-BR" altLang="pt-BR" sz="2000" b="1" dirty="0"/>
              <a:t>						</a:t>
            </a:r>
            <a:r>
              <a:rPr lang="pt-BR" altLang="pt-BR" sz="2000" b="1" i="1" dirty="0"/>
              <a:t>empreendedorismo</a:t>
            </a:r>
          </a:p>
          <a:p>
            <a:pPr>
              <a:lnSpc>
                <a:spcPct val="90000"/>
              </a:lnSpc>
            </a:pPr>
            <a:r>
              <a:rPr lang="pt-BR" altLang="pt-BR" sz="2000" b="1" dirty="0"/>
              <a:t>					</a:t>
            </a:r>
            <a:r>
              <a:rPr lang="pt-BR" altLang="pt-BR" sz="2000" b="1" i="1" dirty="0"/>
              <a:t>capitalização da vida</a:t>
            </a: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6659563" y="6583363"/>
            <a:ext cx="23399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PT" altLang="pt-BR" sz="1200" b="1">
                <a:solidFill>
                  <a:schemeClr val="accent2"/>
                </a:solidFill>
              </a:rPr>
              <a:t>alfredoveiganeto@uol.com.br</a:t>
            </a:r>
            <a:endParaRPr lang="pt-BR" altLang="pt-BR" sz="1200" b="1">
              <a:solidFill>
                <a:schemeClr val="accent2"/>
              </a:solidFill>
            </a:endParaRPr>
          </a:p>
        </p:txBody>
      </p:sp>
      <p:sp>
        <p:nvSpPr>
          <p:cNvPr id="10248" name="AutoShape 8"/>
          <p:cNvSpPr>
            <a:spLocks noChangeArrowheads="1"/>
          </p:cNvSpPr>
          <p:nvPr/>
        </p:nvSpPr>
        <p:spPr bwMode="auto">
          <a:xfrm>
            <a:off x="5003800" y="5445125"/>
            <a:ext cx="1008063" cy="142875"/>
          </a:xfrm>
          <a:prstGeom prst="rightArrow">
            <a:avLst>
              <a:gd name="adj1" fmla="val 50000"/>
              <a:gd name="adj2" fmla="val 176389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249" name="AutoShape 9"/>
          <p:cNvSpPr>
            <a:spLocks noChangeArrowheads="1"/>
          </p:cNvSpPr>
          <p:nvPr/>
        </p:nvSpPr>
        <p:spPr bwMode="auto">
          <a:xfrm rot="694409">
            <a:off x="4859338" y="5661025"/>
            <a:ext cx="1008062" cy="142875"/>
          </a:xfrm>
          <a:prstGeom prst="rightArrow">
            <a:avLst>
              <a:gd name="adj1" fmla="val 50000"/>
              <a:gd name="adj2" fmla="val 176389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pt-BR" altLang="pt-BR"/>
          </a:p>
        </p:txBody>
      </p:sp>
      <p:sp>
        <p:nvSpPr>
          <p:cNvPr id="10250" name="AutoShape 10"/>
          <p:cNvSpPr>
            <a:spLocks noChangeArrowheads="1"/>
          </p:cNvSpPr>
          <p:nvPr/>
        </p:nvSpPr>
        <p:spPr bwMode="auto">
          <a:xfrm rot="1707426">
            <a:off x="4500563" y="5876925"/>
            <a:ext cx="1008062" cy="142875"/>
          </a:xfrm>
          <a:prstGeom prst="rightArrow">
            <a:avLst>
              <a:gd name="adj1" fmla="val 50000"/>
              <a:gd name="adj2" fmla="val 176389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pt-BR" altLang="pt-BR"/>
          </a:p>
        </p:txBody>
      </p:sp>
      <p:cxnSp>
        <p:nvCxnSpPr>
          <p:cNvPr id="11" name="Conector reto 10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ítulo 1"/>
          <p:cNvSpPr>
            <a:spLocks noGrp="1"/>
          </p:cNvSpPr>
          <p:nvPr>
            <p:ph type="ctrTitle"/>
          </p:nvPr>
        </p:nvSpPr>
        <p:spPr>
          <a:xfrm>
            <a:off x="685800" y="76155"/>
            <a:ext cx="7772400" cy="616541"/>
          </a:xfrm>
        </p:spPr>
        <p:txBody>
          <a:bodyPr/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Foucault &amp; os Estudos Culturais</a:t>
            </a:r>
            <a:endParaRPr lang="pt-BR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64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1125538"/>
            <a:ext cx="8642350" cy="53990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t-BR" altLang="pt-BR" sz="2800" b="1" dirty="0"/>
              <a:t>As transformações no mundo do trabalho</a:t>
            </a:r>
          </a:p>
          <a:p>
            <a:pPr>
              <a:lnSpc>
                <a:spcPct val="90000"/>
              </a:lnSpc>
            </a:pPr>
            <a:endParaRPr lang="pt-BR" altLang="pt-BR" sz="2000" b="1" dirty="0"/>
          </a:p>
          <a:p>
            <a:pPr>
              <a:lnSpc>
                <a:spcPct val="90000"/>
              </a:lnSpc>
            </a:pPr>
            <a:r>
              <a:rPr lang="pt-BR" altLang="pt-BR" sz="2400" b="1" dirty="0"/>
              <a:t>O fordismo (liberal) baseia-se no trabalho material, repetitivo, fracionado e especializado. A sociedade torna-se uma grande fábrica </a:t>
            </a:r>
            <a:r>
              <a:rPr lang="pt-BR" altLang="pt-BR" sz="2400" dirty="0"/>
              <a:t>(Negri &amp; Hardt)</a:t>
            </a:r>
            <a:r>
              <a:rPr lang="pt-BR" altLang="pt-BR" sz="2400" b="1" dirty="0"/>
              <a:t>, </a:t>
            </a:r>
            <a:r>
              <a:rPr lang="pt-BR" altLang="pt-BR" sz="2400" b="1" dirty="0">
                <a:cs typeface="Arial" pitchFamily="34" charset="0"/>
              </a:rPr>
              <a:t>―</a:t>
            </a:r>
            <a:r>
              <a:rPr lang="pt-BR" altLang="pt-BR" sz="2400" b="1" dirty="0"/>
              <a:t>sociedade industrial</a:t>
            </a:r>
            <a:r>
              <a:rPr lang="pt-BR" altLang="pt-BR" sz="2400" b="1" dirty="0">
                <a:cs typeface="Arial" pitchFamily="34" charset="0"/>
              </a:rPr>
              <a:t>―</a:t>
            </a:r>
            <a:r>
              <a:rPr lang="pt-BR" altLang="pt-BR" sz="2400" b="1" dirty="0"/>
              <a:t> e encerrando o sujeito numa jaula de ferro </a:t>
            </a:r>
            <a:r>
              <a:rPr lang="pt-BR" altLang="pt-BR" sz="2400" dirty="0"/>
              <a:t>(Sennett). </a:t>
            </a:r>
            <a:r>
              <a:rPr lang="pt-BR" altLang="pt-BR" sz="2400" b="1" dirty="0"/>
              <a:t>A escola deve disciplinar (adestrar e docilizar).</a:t>
            </a:r>
          </a:p>
          <a:p>
            <a:pPr>
              <a:lnSpc>
                <a:spcPct val="90000"/>
              </a:lnSpc>
            </a:pPr>
            <a:endParaRPr lang="pt-BR" altLang="pt-BR" sz="2400" b="1" dirty="0"/>
          </a:p>
          <a:p>
            <a:pPr>
              <a:lnSpc>
                <a:spcPct val="90000"/>
              </a:lnSpc>
            </a:pPr>
            <a:r>
              <a:rPr lang="pt-BR" altLang="pt-BR" sz="2400" b="1" dirty="0"/>
              <a:t>O pós-fordismo baseia-se no trabalho imaterial (intelectual), inovador, holístico, versátil. A sociedade torna-se um grande sistema de informação </a:t>
            </a:r>
            <a:r>
              <a:rPr lang="pt-BR" altLang="pt-BR" sz="2400" b="1" dirty="0">
                <a:cs typeface="Arial" pitchFamily="34" charset="0"/>
              </a:rPr>
              <a:t>―sociedade informacional </a:t>
            </a:r>
            <a:r>
              <a:rPr lang="pt-BR" altLang="pt-BR" sz="2400" dirty="0">
                <a:cs typeface="Arial" pitchFamily="34" charset="0"/>
              </a:rPr>
              <a:t>(</a:t>
            </a:r>
            <a:r>
              <a:rPr lang="pt-BR" altLang="pt-BR" sz="2400" dirty="0" err="1">
                <a:cs typeface="Arial" pitchFamily="34" charset="0"/>
              </a:rPr>
              <a:t>Castells</a:t>
            </a:r>
            <a:r>
              <a:rPr lang="pt-BR" altLang="pt-BR" sz="2400" dirty="0">
                <a:cs typeface="Arial" pitchFamily="34" charset="0"/>
              </a:rPr>
              <a:t>)</a:t>
            </a:r>
            <a:r>
              <a:rPr lang="pt-BR" altLang="pt-BR" sz="2400" b="1" dirty="0">
                <a:cs typeface="Arial" pitchFamily="34" charset="0"/>
              </a:rPr>
              <a:t>, líquida </a:t>
            </a:r>
            <a:r>
              <a:rPr lang="pt-BR" altLang="pt-BR" sz="2400" dirty="0">
                <a:cs typeface="Arial" pitchFamily="34" charset="0"/>
              </a:rPr>
              <a:t>(Bauman)</a:t>
            </a:r>
            <a:r>
              <a:rPr lang="pt-BR" altLang="pt-BR" sz="2400" b="1" dirty="0">
                <a:cs typeface="Arial" pitchFamily="34" charset="0"/>
              </a:rPr>
              <a:t>, do risco </a:t>
            </a:r>
            <a:r>
              <a:rPr lang="pt-BR" altLang="pt-BR" sz="2400" dirty="0">
                <a:cs typeface="Arial" pitchFamily="34" charset="0"/>
              </a:rPr>
              <a:t>(Beck)</a:t>
            </a:r>
            <a:r>
              <a:rPr lang="pt-BR" altLang="pt-BR" sz="2400" b="1" dirty="0">
                <a:cs typeface="Arial" pitchFamily="34" charset="0"/>
              </a:rPr>
              <a:t>,</a:t>
            </a:r>
            <a:r>
              <a:rPr lang="pt-BR" altLang="pt-BR" sz="2400" dirty="0">
                <a:cs typeface="Arial" pitchFamily="34" charset="0"/>
              </a:rPr>
              <a:t> </a:t>
            </a:r>
            <a:r>
              <a:rPr lang="pt-BR" altLang="pt-BR" sz="2400" b="1" dirty="0">
                <a:cs typeface="Arial" pitchFamily="34" charset="0"/>
              </a:rPr>
              <a:t>do conhecimento</a:t>
            </a:r>
            <a:r>
              <a:rPr lang="pt-BR" altLang="pt-BR" sz="2400" dirty="0">
                <a:cs typeface="Arial" pitchFamily="34" charset="0"/>
              </a:rPr>
              <a:t> (</a:t>
            </a:r>
            <a:r>
              <a:rPr lang="pt-BR" altLang="pt-BR" sz="2400" dirty="0" err="1">
                <a:cs typeface="Arial" pitchFamily="34" charset="0"/>
              </a:rPr>
              <a:t>Gorz</a:t>
            </a:r>
            <a:r>
              <a:rPr lang="pt-BR" altLang="pt-BR" sz="2400" dirty="0">
                <a:cs typeface="Arial" pitchFamily="34" charset="0"/>
              </a:rPr>
              <a:t>)</a:t>
            </a:r>
            <a:r>
              <a:rPr lang="pt-BR" altLang="pt-BR" sz="2400" b="1" dirty="0">
                <a:cs typeface="Arial" pitchFamily="34" charset="0"/>
              </a:rPr>
              <a:t> etc.―, em que o capital maior é a </a:t>
            </a:r>
            <a:r>
              <a:rPr lang="pt-BR" altLang="pt-BR" sz="2400" b="1" dirty="0" smtClean="0">
                <a:cs typeface="Arial" pitchFamily="34" charset="0"/>
              </a:rPr>
              <a:t>inteligência. </a:t>
            </a:r>
            <a:r>
              <a:rPr lang="pt-BR" altLang="pt-BR" sz="2400" b="1" dirty="0">
                <a:cs typeface="Arial" pitchFamily="34" charset="0"/>
              </a:rPr>
              <a:t>				</a:t>
            </a:r>
            <a:r>
              <a:rPr lang="pt-BR" altLang="pt-BR" sz="2400" b="1" i="1" dirty="0">
                <a:solidFill>
                  <a:srgbClr val="FFFF00"/>
                </a:solidFill>
                <a:cs typeface="Arial" pitchFamily="34" charset="0"/>
              </a:rPr>
              <a:t>Capital Humano</a:t>
            </a: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6659563" y="6583363"/>
            <a:ext cx="23399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PT" altLang="pt-BR" sz="1200" b="1">
                <a:solidFill>
                  <a:schemeClr val="accent2"/>
                </a:solidFill>
              </a:rPr>
              <a:t>alfredoveiganeto@uol.com.br</a:t>
            </a:r>
            <a:endParaRPr lang="pt-BR" altLang="pt-BR" sz="1200" b="1">
              <a:solidFill>
                <a:schemeClr val="accent2"/>
              </a:solidFill>
            </a:endParaRPr>
          </a:p>
        </p:txBody>
      </p:sp>
      <p:sp>
        <p:nvSpPr>
          <p:cNvPr id="11275" name="AutoShape 11"/>
          <p:cNvSpPr>
            <a:spLocks noChangeArrowheads="1"/>
          </p:cNvSpPr>
          <p:nvPr/>
        </p:nvSpPr>
        <p:spPr bwMode="auto">
          <a:xfrm>
            <a:off x="1241630" y="5805488"/>
            <a:ext cx="2519362" cy="215900"/>
          </a:xfrm>
          <a:prstGeom prst="rightArrow">
            <a:avLst>
              <a:gd name="adj1" fmla="val 50000"/>
              <a:gd name="adj2" fmla="val 291728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cxnSp>
        <p:nvCxnSpPr>
          <p:cNvPr id="9" name="Conector reto 8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ítulo 1"/>
          <p:cNvSpPr>
            <a:spLocks noGrp="1"/>
          </p:cNvSpPr>
          <p:nvPr>
            <p:ph type="ctrTitle"/>
          </p:nvPr>
        </p:nvSpPr>
        <p:spPr>
          <a:xfrm>
            <a:off x="685800" y="76155"/>
            <a:ext cx="7772400" cy="616541"/>
          </a:xfrm>
        </p:spPr>
        <p:txBody>
          <a:bodyPr/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Foucault &amp; os Estudos Culturais</a:t>
            </a:r>
            <a:endParaRPr lang="pt-BR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22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1125538"/>
            <a:ext cx="8642350" cy="5399087"/>
          </a:xfrm>
        </p:spPr>
        <p:txBody>
          <a:bodyPr/>
          <a:lstStyle/>
          <a:p>
            <a:r>
              <a:rPr lang="pt-BR" altLang="pt-BR" sz="2800" b="1" dirty="0"/>
              <a:t>As transformações no mundo do trabalho</a:t>
            </a:r>
          </a:p>
          <a:p>
            <a:endParaRPr lang="pt-BR" altLang="pt-BR" sz="1000" b="1" dirty="0"/>
          </a:p>
          <a:p>
            <a:r>
              <a:rPr lang="pt-BR" altLang="pt-BR" sz="2000" b="1" dirty="0"/>
              <a:t>O pós-fordismo (neoliberal, cognitivo e imaterial) não substitui o fordismo (liberal, mecânico e material), mas se </a:t>
            </a:r>
            <a:r>
              <a:rPr lang="pt-BR" altLang="pt-BR" sz="2000" b="1" dirty="0" smtClean="0"/>
              <a:t>superpõe a esse, </a:t>
            </a:r>
            <a:r>
              <a:rPr lang="pt-BR" altLang="pt-BR" sz="2000" b="1" dirty="0"/>
              <a:t>observando-se um crescimento cada vez maior daquele.</a:t>
            </a:r>
          </a:p>
          <a:p>
            <a:endParaRPr lang="pt-BR" altLang="pt-BR" sz="1400" b="1" dirty="0"/>
          </a:p>
          <a:p>
            <a:r>
              <a:rPr lang="pt-BR" altLang="pt-BR" sz="2000" b="1" dirty="0"/>
              <a:t>A </a:t>
            </a:r>
            <a:r>
              <a:rPr lang="pt-BR" altLang="pt-BR" sz="2000" b="1" dirty="0">
                <a:solidFill>
                  <a:srgbClr val="FFFF00"/>
                </a:solidFill>
              </a:rPr>
              <a:t>escola</a:t>
            </a:r>
            <a:r>
              <a:rPr lang="pt-BR" altLang="pt-BR" sz="2000" b="1" dirty="0"/>
              <a:t>, que enfatizava a </a:t>
            </a:r>
            <a:r>
              <a:rPr lang="pt-BR" altLang="pt-BR" sz="2000" b="1" i="1" dirty="0">
                <a:solidFill>
                  <a:srgbClr val="FFFF00"/>
                </a:solidFill>
              </a:rPr>
              <a:t>disciplina</a:t>
            </a:r>
            <a:r>
              <a:rPr lang="pt-BR" altLang="pt-BR" sz="2000" b="1" dirty="0">
                <a:solidFill>
                  <a:srgbClr val="FFFF00"/>
                </a:solidFill>
              </a:rPr>
              <a:t> </a:t>
            </a:r>
            <a:r>
              <a:rPr lang="pt-BR" altLang="pt-BR" sz="2000" b="1" dirty="0">
                <a:cs typeface="Arial" pitchFamily="34" charset="0"/>
              </a:rPr>
              <a:t>―</a:t>
            </a:r>
            <a:r>
              <a:rPr lang="pt-BR" altLang="pt-BR" sz="2000" b="1" dirty="0"/>
              <a:t>adestradora e docilizadora</a:t>
            </a:r>
            <a:r>
              <a:rPr lang="pt-BR" altLang="pt-BR" sz="2000" b="1" dirty="0">
                <a:cs typeface="Arial" pitchFamily="34" charset="0"/>
              </a:rPr>
              <a:t>―, passa a enfatizar o </a:t>
            </a:r>
            <a:r>
              <a:rPr lang="pt-BR" altLang="pt-BR" sz="2000" b="1" i="1" dirty="0">
                <a:solidFill>
                  <a:srgbClr val="FFFF00"/>
                </a:solidFill>
                <a:cs typeface="Arial" pitchFamily="34" charset="0"/>
              </a:rPr>
              <a:t>controle</a:t>
            </a:r>
            <a:r>
              <a:rPr lang="pt-BR" altLang="pt-BR" sz="2000" b="1" dirty="0">
                <a:solidFill>
                  <a:srgbClr val="FFFF00"/>
                </a:solidFill>
                <a:cs typeface="Arial" pitchFamily="34" charset="0"/>
              </a:rPr>
              <a:t> </a:t>
            </a:r>
            <a:r>
              <a:rPr lang="pt-BR" altLang="pt-BR" sz="2000" b="1" dirty="0">
                <a:cs typeface="Arial" pitchFamily="34" charset="0"/>
              </a:rPr>
              <a:t>― </a:t>
            </a:r>
            <a:r>
              <a:rPr lang="pt-BR" altLang="pt-BR" sz="2000" b="1" dirty="0" err="1">
                <a:cs typeface="Arial" pitchFamily="34" charset="0"/>
              </a:rPr>
              <a:t>flexibilizador</a:t>
            </a:r>
            <a:r>
              <a:rPr lang="pt-BR" altLang="pt-BR" sz="2000" b="1" dirty="0">
                <a:cs typeface="Arial" pitchFamily="34" charset="0"/>
              </a:rPr>
              <a:t> e “libertador”.</a:t>
            </a:r>
          </a:p>
          <a:p>
            <a:endParaRPr lang="pt-BR" altLang="pt-BR" sz="1400" b="1" dirty="0">
              <a:cs typeface="Arial" pitchFamily="34" charset="0"/>
            </a:endParaRPr>
          </a:p>
          <a:p>
            <a:r>
              <a:rPr lang="pt-BR" altLang="pt-BR" sz="2000" b="1" dirty="0">
                <a:cs typeface="Arial" pitchFamily="34" charset="0"/>
              </a:rPr>
              <a:t>O </a:t>
            </a:r>
            <a:r>
              <a:rPr lang="pt-BR" altLang="pt-BR" sz="2000" b="1" dirty="0">
                <a:solidFill>
                  <a:srgbClr val="FFFF00"/>
                </a:solidFill>
                <a:cs typeface="Arial" pitchFamily="34" charset="0"/>
              </a:rPr>
              <a:t>mundo da escola </a:t>
            </a:r>
            <a:r>
              <a:rPr lang="pt-BR" altLang="pt-BR" sz="2000" b="1" dirty="0">
                <a:cs typeface="Arial" pitchFamily="34" charset="0"/>
              </a:rPr>
              <a:t>se funde ao </a:t>
            </a:r>
            <a:r>
              <a:rPr lang="pt-BR" altLang="pt-BR" sz="2000" b="1" dirty="0">
                <a:solidFill>
                  <a:srgbClr val="FFFF00"/>
                </a:solidFill>
                <a:cs typeface="Arial" pitchFamily="34" charset="0"/>
              </a:rPr>
              <a:t>mundo social</a:t>
            </a:r>
            <a:r>
              <a:rPr lang="pt-BR" altLang="pt-BR" sz="2000" b="1" dirty="0">
                <a:cs typeface="Arial" pitchFamily="34" charset="0"/>
              </a:rPr>
              <a:t>. Ou, talvez melhor: apagam-se as fronteiras entre trabalho, lazer, escolarização etc. Todos somos objeto dos biopoderes, na medida em que a biopolítica recobre toda a sociedade.</a:t>
            </a:r>
          </a:p>
          <a:p>
            <a:endParaRPr lang="pt-BR" altLang="pt-BR" sz="1400" b="1" dirty="0">
              <a:cs typeface="Arial" pitchFamily="34" charset="0"/>
            </a:endParaRPr>
          </a:p>
          <a:p>
            <a:r>
              <a:rPr lang="pt-BR" altLang="pt-BR" sz="2000" b="1" dirty="0"/>
              <a:t>A escola </a:t>
            </a:r>
            <a:r>
              <a:rPr lang="pt-BR" altLang="pt-BR" sz="2000" b="1" dirty="0" smtClean="0"/>
              <a:t>passa a</a:t>
            </a:r>
            <a:r>
              <a:rPr lang="pt-BR" altLang="pt-BR" sz="2000" b="1" dirty="0" smtClean="0"/>
              <a:t> privilegiar e a ensinar </a:t>
            </a:r>
            <a:r>
              <a:rPr lang="pt-BR" altLang="pt-BR" sz="2000" b="1" dirty="0"/>
              <a:t>a </a:t>
            </a:r>
            <a:r>
              <a:rPr lang="pt-BR" altLang="pt-BR" sz="2000" b="1" i="1" dirty="0">
                <a:solidFill>
                  <a:srgbClr val="FFFF00"/>
                </a:solidFill>
              </a:rPr>
              <a:t>flexibilidade</a:t>
            </a:r>
            <a:r>
              <a:rPr lang="pt-BR" altLang="pt-BR" sz="2000" b="1" dirty="0"/>
              <a:t>, o </a:t>
            </a:r>
            <a:r>
              <a:rPr lang="pt-BR" altLang="pt-BR" sz="2000" b="1" i="1" dirty="0" err="1">
                <a:solidFill>
                  <a:srgbClr val="FFFF00"/>
                </a:solidFill>
              </a:rPr>
              <a:t>autoinvestimento</a:t>
            </a:r>
            <a:r>
              <a:rPr lang="pt-BR" altLang="pt-BR" sz="2000" b="1" dirty="0">
                <a:solidFill>
                  <a:srgbClr val="FFFF00"/>
                </a:solidFill>
              </a:rPr>
              <a:t> </a:t>
            </a:r>
            <a:r>
              <a:rPr lang="pt-BR" altLang="pt-BR" sz="2000" b="1" i="1" dirty="0">
                <a:solidFill>
                  <a:srgbClr val="FFFF00"/>
                </a:solidFill>
              </a:rPr>
              <a:t>cognitivo</a:t>
            </a:r>
            <a:r>
              <a:rPr lang="pt-BR" altLang="pt-BR" sz="2000" b="1" dirty="0"/>
              <a:t>, o </a:t>
            </a:r>
            <a:r>
              <a:rPr lang="pt-BR" altLang="pt-BR" sz="2000" b="1" i="1" dirty="0">
                <a:solidFill>
                  <a:srgbClr val="FFFF00"/>
                </a:solidFill>
              </a:rPr>
              <a:t>empreendedorismo</a:t>
            </a:r>
            <a:r>
              <a:rPr lang="pt-BR" altLang="pt-BR" sz="2000" b="1" dirty="0"/>
              <a:t>, o </a:t>
            </a:r>
            <a:r>
              <a:rPr lang="pt-BR" altLang="pt-BR" sz="2000" b="1" i="1" dirty="0">
                <a:solidFill>
                  <a:srgbClr val="FFFF00"/>
                </a:solidFill>
              </a:rPr>
              <a:t>autocontrole</a:t>
            </a:r>
            <a:r>
              <a:rPr lang="pt-BR" altLang="pt-BR" sz="2000" b="1" dirty="0"/>
              <a:t>, o </a:t>
            </a:r>
            <a:r>
              <a:rPr lang="pt-BR" altLang="pt-BR" sz="2000" b="1" i="1" dirty="0">
                <a:solidFill>
                  <a:srgbClr val="FFFF00"/>
                </a:solidFill>
              </a:rPr>
              <a:t>autoempresariamento</a:t>
            </a:r>
            <a:r>
              <a:rPr lang="pt-BR" altLang="pt-BR" sz="2000" b="1" dirty="0">
                <a:solidFill>
                  <a:srgbClr val="FFFF00"/>
                </a:solidFill>
              </a:rPr>
              <a:t> </a:t>
            </a:r>
            <a:r>
              <a:rPr lang="pt-BR" altLang="pt-BR" sz="2000" dirty="0"/>
              <a:t>(ser empresário de si mesmo)</a:t>
            </a:r>
            <a:r>
              <a:rPr lang="pt-BR" altLang="pt-BR" sz="2000" b="1" dirty="0"/>
              <a:t>.</a:t>
            </a:r>
            <a:endParaRPr lang="pt-BR" altLang="pt-BR" sz="2000" b="1" i="1" dirty="0">
              <a:cs typeface="Arial" pitchFamily="34" charset="0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6659563" y="6583363"/>
            <a:ext cx="23399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PT" altLang="pt-BR" sz="1200" b="1">
                <a:solidFill>
                  <a:schemeClr val="accent2"/>
                </a:solidFill>
              </a:rPr>
              <a:t>alfredoveiganeto@uol.com.br</a:t>
            </a:r>
            <a:endParaRPr lang="pt-BR" altLang="pt-BR" sz="1200" b="1">
              <a:solidFill>
                <a:schemeClr val="accent2"/>
              </a:solidFill>
            </a:endParaRPr>
          </a:p>
        </p:txBody>
      </p:sp>
      <p:cxnSp>
        <p:nvCxnSpPr>
          <p:cNvPr id="8" name="Conector reto 7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ítulo 1"/>
          <p:cNvSpPr>
            <a:spLocks noGrp="1"/>
          </p:cNvSpPr>
          <p:nvPr>
            <p:ph type="ctrTitle"/>
          </p:nvPr>
        </p:nvSpPr>
        <p:spPr>
          <a:xfrm>
            <a:off x="685800" y="76155"/>
            <a:ext cx="7772400" cy="616541"/>
          </a:xfrm>
        </p:spPr>
        <p:txBody>
          <a:bodyPr/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Foucault &amp; os Estudos Culturais</a:t>
            </a:r>
            <a:endParaRPr lang="pt-BR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2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7504" y="836712"/>
            <a:ext cx="8928992" cy="5832648"/>
          </a:xfrm>
        </p:spPr>
        <p:txBody>
          <a:bodyPr>
            <a:normAutofit/>
          </a:bodyPr>
          <a:lstStyle/>
          <a:p>
            <a:r>
              <a:rPr lang="pt-BR" b="1" dirty="0" smtClean="0"/>
              <a:t>Resistências</a:t>
            </a:r>
            <a:r>
              <a:rPr lang="pt-BR" dirty="0" smtClean="0"/>
              <a:t>: novos atores, novos grupos</a:t>
            </a:r>
          </a:p>
          <a:p>
            <a:endParaRPr lang="pt-BR" sz="800" dirty="0" smtClean="0"/>
          </a:p>
          <a:p>
            <a:pPr marL="342900" indent="-342900"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pt-BR" sz="2400" b="1" dirty="0" smtClean="0">
                <a:solidFill>
                  <a:srgbClr val="FFFF00"/>
                </a:solidFill>
              </a:rPr>
              <a:t>Precariado</a:t>
            </a:r>
            <a:r>
              <a:rPr lang="pt-BR" sz="2400" b="1" dirty="0" smtClean="0"/>
              <a:t>  </a:t>
            </a:r>
            <a:r>
              <a:rPr lang="pt-BR" sz="2000" dirty="0" smtClean="0">
                <a:solidFill>
                  <a:schemeClr val="tx1">
                    <a:lumMod val="75000"/>
                  </a:schemeClr>
                </a:solidFill>
              </a:rPr>
              <a:t>(Guy </a:t>
            </a:r>
            <a:r>
              <a:rPr lang="pt-BR" sz="2000" dirty="0" err="1" smtClean="0">
                <a:solidFill>
                  <a:schemeClr val="tx1">
                    <a:lumMod val="75000"/>
                  </a:schemeClr>
                </a:solidFill>
              </a:rPr>
              <a:t>Standing</a:t>
            </a:r>
            <a:r>
              <a:rPr lang="pt-BR" sz="2000" dirty="0" smtClean="0">
                <a:solidFill>
                  <a:schemeClr val="tx1">
                    <a:lumMod val="75000"/>
                  </a:schemeClr>
                </a:solidFill>
              </a:rPr>
              <a:t>)</a:t>
            </a:r>
            <a:r>
              <a:rPr lang="pt-BR" sz="2400" dirty="0" smtClean="0"/>
              <a:t>  –  volatilidade, instabilidade, descarte, baixas autoestima e identidade laboral, dissonâncias de </a:t>
            </a:r>
            <a:r>
              <a:rPr lang="pt-BR" sz="2400" i="1" dirty="0" smtClean="0"/>
              <a:t>status</a:t>
            </a:r>
            <a:r>
              <a:rPr lang="pt-BR" sz="2400" dirty="0" smtClean="0"/>
              <a:t>...</a:t>
            </a:r>
          </a:p>
          <a:p>
            <a:pPr>
              <a:buClr>
                <a:srgbClr val="FFFF00"/>
              </a:buClr>
            </a:pPr>
            <a:endParaRPr lang="pt-BR" sz="1000" dirty="0" smtClean="0"/>
          </a:p>
          <a:p>
            <a:pPr marL="342900" indent="-342900"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pt-BR" sz="2400" b="1" dirty="0" smtClean="0">
                <a:solidFill>
                  <a:srgbClr val="FFFF00"/>
                </a:solidFill>
              </a:rPr>
              <a:t>Nem-nem</a:t>
            </a:r>
            <a:r>
              <a:rPr lang="pt-BR" sz="2400" dirty="0" smtClean="0"/>
              <a:t>  </a:t>
            </a:r>
            <a:r>
              <a:rPr lang="pt-BR" sz="2400" dirty="0" smtClean="0">
                <a:solidFill>
                  <a:schemeClr val="tx1"/>
                </a:solidFill>
              </a:rPr>
              <a:t>–  infância ou adolescência crônicas.</a:t>
            </a:r>
          </a:p>
          <a:p>
            <a:pPr>
              <a:buClr>
                <a:srgbClr val="FFFF00"/>
              </a:buClr>
            </a:pPr>
            <a:endParaRPr lang="pt-BR" sz="1600" dirty="0" smtClean="0"/>
          </a:p>
          <a:p>
            <a:pPr>
              <a:buClr>
                <a:srgbClr val="FFFF00"/>
              </a:buClr>
            </a:pPr>
            <a:endParaRPr lang="pt-BR" sz="1600" dirty="0" smtClean="0"/>
          </a:p>
          <a:p>
            <a:pPr>
              <a:buClr>
                <a:srgbClr val="FFFF00"/>
              </a:buClr>
            </a:pPr>
            <a:endParaRPr lang="pt-BR" sz="1600" dirty="0" smtClean="0"/>
          </a:p>
          <a:p>
            <a:pPr>
              <a:buClr>
                <a:srgbClr val="FFFF00"/>
              </a:buClr>
            </a:pPr>
            <a:endParaRPr lang="pt-BR" sz="1600" dirty="0" smtClean="0"/>
          </a:p>
          <a:p>
            <a:pPr>
              <a:buClr>
                <a:srgbClr val="FFFF00"/>
              </a:buClr>
            </a:pPr>
            <a:endParaRPr lang="pt-BR" sz="800" dirty="0"/>
          </a:p>
          <a:p>
            <a:pPr>
              <a:buClr>
                <a:srgbClr val="FFFF00"/>
              </a:buClr>
            </a:pPr>
            <a:endParaRPr lang="pt-BR" sz="1600" dirty="0"/>
          </a:p>
          <a:p>
            <a:pPr>
              <a:buClr>
                <a:srgbClr val="FFFF00"/>
              </a:buClr>
            </a:pPr>
            <a:endParaRPr lang="pt-BR" sz="1600" dirty="0"/>
          </a:p>
          <a:p>
            <a:pPr marL="342900" indent="-342900"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pt-BR" sz="2400" b="1" dirty="0" smtClean="0">
                <a:solidFill>
                  <a:srgbClr val="FFFF00"/>
                </a:solidFill>
              </a:rPr>
              <a:t>Indignados</a:t>
            </a:r>
            <a:r>
              <a:rPr lang="pt-BR" sz="2400" dirty="0" smtClean="0"/>
              <a:t>  </a:t>
            </a:r>
            <a:r>
              <a:rPr lang="pt-BR" sz="2000" dirty="0" smtClean="0">
                <a:solidFill>
                  <a:schemeClr val="tx1">
                    <a:lumMod val="75000"/>
                  </a:schemeClr>
                </a:solidFill>
              </a:rPr>
              <a:t>(Harald </a:t>
            </a:r>
            <a:r>
              <a:rPr lang="pt-BR" sz="2000" dirty="0" err="1" smtClean="0">
                <a:solidFill>
                  <a:schemeClr val="tx1">
                    <a:lumMod val="75000"/>
                  </a:schemeClr>
                </a:solidFill>
              </a:rPr>
              <a:t>Welzer</a:t>
            </a:r>
            <a:r>
              <a:rPr lang="pt-BR" sz="2000" dirty="0" smtClean="0">
                <a:solidFill>
                  <a:schemeClr val="tx1">
                    <a:lumMod val="75000"/>
                  </a:schemeClr>
                </a:solidFill>
              </a:rPr>
              <a:t>)</a:t>
            </a:r>
            <a:r>
              <a:rPr lang="pt-BR" sz="2400" dirty="0" smtClean="0"/>
              <a:t>  –  individualizados e sedados. </a:t>
            </a:r>
          </a:p>
          <a:p>
            <a:pPr>
              <a:spcBef>
                <a:spcPts val="0"/>
              </a:spcBef>
              <a:buClr>
                <a:srgbClr val="FFFF00"/>
              </a:buClr>
            </a:pPr>
            <a:r>
              <a:rPr lang="pt-BR" sz="2000" dirty="0" smtClean="0"/>
              <a:t>“Um fantasma ronda o planeta; o fantasma da indignação”. </a:t>
            </a:r>
            <a:r>
              <a:rPr lang="pt-BR" sz="1800" dirty="0" smtClean="0">
                <a:solidFill>
                  <a:schemeClr val="tx1">
                    <a:lumMod val="75000"/>
                  </a:schemeClr>
                </a:solidFill>
              </a:rPr>
              <a:t>(p. 36)</a:t>
            </a:r>
          </a:p>
          <a:p>
            <a:pPr>
              <a:buClr>
                <a:srgbClr val="FFFF00"/>
              </a:buClr>
            </a:pPr>
            <a:endParaRPr lang="pt-BR" sz="1000" dirty="0"/>
          </a:p>
          <a:p>
            <a:pPr marL="342900" indent="-342900"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pt-BR" sz="2400" b="1" dirty="0" smtClean="0">
                <a:solidFill>
                  <a:srgbClr val="FFFF00"/>
                </a:solidFill>
              </a:rPr>
              <a:t>Multidão</a:t>
            </a:r>
            <a:r>
              <a:rPr lang="pt-BR" sz="2400" dirty="0" smtClean="0">
                <a:solidFill>
                  <a:srgbClr val="FFFF00"/>
                </a:solidFill>
              </a:rPr>
              <a:t> </a:t>
            </a:r>
            <a:r>
              <a:rPr lang="pt-BR" sz="2000" dirty="0" smtClean="0">
                <a:solidFill>
                  <a:schemeClr val="tx1">
                    <a:lumMod val="75000"/>
                  </a:schemeClr>
                </a:solidFill>
              </a:rPr>
              <a:t>(</a:t>
            </a:r>
            <a:r>
              <a:rPr lang="pt-BR" sz="2000" dirty="0" err="1" smtClean="0">
                <a:solidFill>
                  <a:schemeClr val="tx1">
                    <a:lumMod val="75000"/>
                  </a:schemeClr>
                </a:solidFill>
              </a:rPr>
              <a:t>Hardt</a:t>
            </a:r>
            <a:r>
              <a:rPr lang="pt-BR" sz="2000" dirty="0" smtClean="0">
                <a:solidFill>
                  <a:schemeClr val="tx1">
                    <a:lumMod val="75000"/>
                  </a:schemeClr>
                </a:solidFill>
              </a:rPr>
              <a:t> &amp; Negri)  </a:t>
            </a:r>
            <a:r>
              <a:rPr lang="pt-BR" sz="2400" dirty="0" smtClean="0"/>
              <a:t>– multidões solitárias </a:t>
            </a:r>
          </a:p>
          <a:p>
            <a:pPr>
              <a:buClr>
                <a:srgbClr val="FFFF00"/>
              </a:buClr>
            </a:pPr>
            <a:r>
              <a:rPr lang="pt-BR" sz="2000" dirty="0" smtClean="0"/>
              <a:t>Que são, afinal, movimentos sociais?</a:t>
            </a:r>
            <a:endParaRPr lang="pt-BR" sz="2000" dirty="0"/>
          </a:p>
        </p:txBody>
      </p:sp>
      <p:pic>
        <p:nvPicPr>
          <p:cNvPr id="2050" name="Picture 2" descr="C:\Users\Alfredo\Dropbox\ALF-2016\Universidades 2016\UFRGS 2016\Disciplinas 2016\nem-nem - 12abr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5" y="2924944"/>
            <a:ext cx="4464496" cy="164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lfredo\Dropbox\ALF-2016\Universidades 2016\UFRGS 2016\Disciplinas 2016\nem-nem 2 - 12abr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645" y="2924944"/>
            <a:ext cx="4431230" cy="164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ector reto 7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ítulo 1"/>
          <p:cNvSpPr>
            <a:spLocks noGrp="1"/>
          </p:cNvSpPr>
          <p:nvPr>
            <p:ph type="ctrTitle"/>
          </p:nvPr>
        </p:nvSpPr>
        <p:spPr>
          <a:xfrm>
            <a:off x="685800" y="76155"/>
            <a:ext cx="7772400" cy="616541"/>
          </a:xfrm>
        </p:spPr>
        <p:txBody>
          <a:bodyPr/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Foucault &amp; os Estudos Culturais</a:t>
            </a:r>
            <a:endParaRPr lang="pt-BR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1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5652120" y="6011996"/>
            <a:ext cx="31810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pt-BR" altLang="pt-BR" sz="1800" b="1" dirty="0">
                <a:solidFill>
                  <a:srgbClr val="FFFF00"/>
                </a:solidFill>
              </a:rPr>
              <a:t>alfredoveiganeto@gmail.com</a:t>
            </a:r>
          </a:p>
        </p:txBody>
      </p:sp>
      <p:sp>
        <p:nvSpPr>
          <p:cNvPr id="8" name="Subtítulo 7"/>
          <p:cNvSpPr>
            <a:spLocks noGrp="1"/>
          </p:cNvSpPr>
          <p:nvPr>
            <p:ph type="subTitle" idx="1"/>
          </p:nvPr>
        </p:nvSpPr>
        <p:spPr>
          <a:xfrm>
            <a:off x="107504" y="885478"/>
            <a:ext cx="8928992" cy="5567858"/>
          </a:xfrm>
        </p:spPr>
        <p:txBody>
          <a:bodyPr/>
          <a:lstStyle/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sz="2000" dirty="0"/>
          </a:p>
          <a:p>
            <a:endParaRPr lang="pt-BR" sz="800" dirty="0" smtClean="0"/>
          </a:p>
          <a:p>
            <a:endParaRPr lang="pt-BR" sz="800" dirty="0" smtClean="0"/>
          </a:p>
          <a:p>
            <a:endParaRPr lang="pt-BR" sz="800" dirty="0" smtClean="0"/>
          </a:p>
          <a:p>
            <a:pPr>
              <a:spcBef>
                <a:spcPts val="0"/>
              </a:spcBef>
            </a:pPr>
            <a:r>
              <a:rPr lang="pt-BR" b="1" dirty="0" smtClean="0">
                <a:solidFill>
                  <a:srgbClr val="FFFF00"/>
                </a:solidFill>
              </a:rPr>
              <a:t>GPCC</a:t>
            </a:r>
            <a:r>
              <a:rPr lang="pt-BR" dirty="0" smtClean="0"/>
              <a:t> – </a:t>
            </a:r>
            <a:r>
              <a:rPr lang="pt-BR" sz="2400" b="1" dirty="0" smtClean="0"/>
              <a:t>Grupo de Pesquisa em Currículo e Contemporaneidade</a:t>
            </a:r>
          </a:p>
          <a:p>
            <a:pPr>
              <a:spcBef>
                <a:spcPts val="0"/>
              </a:spcBef>
            </a:pPr>
            <a:r>
              <a:rPr lang="pt-BR" sz="2400" dirty="0" smtClean="0"/>
              <a:t>PPG-Educação/UFRGS</a:t>
            </a:r>
            <a:endParaRPr lang="pt-BR" sz="24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07" y="2255749"/>
            <a:ext cx="8008144" cy="2055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827584" y="2420888"/>
            <a:ext cx="10751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200" b="1" dirty="0" smtClean="0">
                <a:solidFill>
                  <a:schemeClr val="bg1"/>
                </a:solidFill>
                <a:latin typeface="Blackadder ITC" pitchFamily="82" charset="0"/>
              </a:rPr>
              <a:t> </a:t>
            </a:r>
            <a:r>
              <a:rPr lang="pt-BR" sz="8800" b="1" dirty="0" smtClean="0">
                <a:solidFill>
                  <a:schemeClr val="bg1"/>
                </a:solidFill>
                <a:latin typeface="Blackadder ITC" pitchFamily="82" charset="0"/>
              </a:rPr>
              <a:t>f</a:t>
            </a:r>
            <a:endParaRPr lang="pt-BR" sz="8800" b="1" dirty="0">
              <a:solidFill>
                <a:schemeClr val="bg1"/>
              </a:solidFill>
              <a:latin typeface="Blackadder ITC" pitchFamily="82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622090" y="2552968"/>
            <a:ext cx="1280642" cy="146154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0"/>
              </a:spcAft>
            </a:pPr>
            <a:r>
              <a:rPr lang="pt-BR" sz="950" i="1" dirty="0">
                <a:solidFill>
                  <a:schemeClr val="bg1"/>
                </a:solidFill>
                <a:latin typeface="Andalus"/>
                <a:ea typeface="Times New Roman"/>
              </a:rPr>
              <a:t>e</a:t>
            </a:r>
            <a:r>
              <a:rPr lang="pt-BR" sz="950" i="1" dirty="0" smtClean="0">
                <a:solidFill>
                  <a:schemeClr val="bg1"/>
                </a:solidFill>
                <a:latin typeface="Andalus"/>
                <a:ea typeface="Times New Roman"/>
              </a:rPr>
              <a:t>t a</a:t>
            </a:r>
            <a:r>
              <a:rPr lang="pt-BR" sz="950" i="1" dirty="0" smtClean="0">
                <a:solidFill>
                  <a:schemeClr val="bg1"/>
                </a:solidFill>
                <a:effectLst/>
                <a:latin typeface="Andalus"/>
                <a:ea typeface="Times New Roman"/>
              </a:rPr>
              <a:t>lii et alii et alii et</a:t>
            </a:r>
            <a:r>
              <a:rPr lang="pt-BR" sz="950" i="1" dirty="0">
                <a:solidFill>
                  <a:schemeClr val="bg1"/>
                </a:solidFill>
                <a:latin typeface="Andalus"/>
                <a:ea typeface="Times New Roman"/>
              </a:rPr>
              <a:t> </a:t>
            </a:r>
            <a:r>
              <a:rPr lang="pt-BR" sz="950" i="1" dirty="0" err="1">
                <a:solidFill>
                  <a:schemeClr val="bg1"/>
                </a:solidFill>
                <a:latin typeface="Andalus"/>
                <a:ea typeface="Times New Roman"/>
              </a:rPr>
              <a:t>et</a:t>
            </a:r>
            <a:r>
              <a:rPr lang="pt-BR" sz="950" i="1" dirty="0">
                <a:solidFill>
                  <a:schemeClr val="bg1"/>
                </a:solidFill>
                <a:latin typeface="Andalus"/>
                <a:ea typeface="Times New Roman"/>
              </a:rPr>
              <a:t> </a:t>
            </a:r>
            <a:r>
              <a:rPr lang="pt-BR" sz="950" i="1" dirty="0" smtClean="0">
                <a:solidFill>
                  <a:schemeClr val="bg1"/>
                </a:solidFill>
                <a:latin typeface="Andalus"/>
                <a:ea typeface="Times New Roman"/>
              </a:rPr>
              <a:t>alii </a:t>
            </a:r>
            <a:r>
              <a:rPr lang="pt-BR" sz="950" i="1" dirty="0">
                <a:solidFill>
                  <a:schemeClr val="bg1"/>
                </a:solidFill>
                <a:latin typeface="Andalus"/>
                <a:ea typeface="Times New Roman"/>
              </a:rPr>
              <a:t>et alii</a:t>
            </a:r>
            <a:r>
              <a:rPr lang="pt-BR" sz="950" i="1" dirty="0" smtClean="0">
                <a:solidFill>
                  <a:schemeClr val="bg1"/>
                </a:solidFill>
                <a:effectLst/>
                <a:latin typeface="Andalus"/>
                <a:ea typeface="Times New Roman"/>
              </a:rPr>
              <a:t> </a:t>
            </a:r>
            <a:r>
              <a:rPr lang="pt-BR" sz="950" i="1" dirty="0">
                <a:solidFill>
                  <a:schemeClr val="bg1"/>
                </a:solidFill>
                <a:effectLst/>
                <a:latin typeface="Andalus"/>
                <a:ea typeface="Times New Roman"/>
              </a:rPr>
              <a:t>alii </a:t>
            </a:r>
            <a:r>
              <a:rPr lang="pt-BR" sz="950" i="1" dirty="0" smtClean="0">
                <a:solidFill>
                  <a:schemeClr val="bg1"/>
                </a:solidFill>
                <a:effectLst/>
                <a:latin typeface="Andalus"/>
                <a:ea typeface="Times New Roman"/>
              </a:rPr>
              <a:t>et alii et </a:t>
            </a:r>
            <a:r>
              <a:rPr lang="pt-BR" sz="950" i="1" dirty="0">
                <a:solidFill>
                  <a:schemeClr val="bg1"/>
                </a:solidFill>
                <a:effectLst/>
                <a:latin typeface="Andalus"/>
                <a:ea typeface="Times New Roman"/>
              </a:rPr>
              <a:t>alii </a:t>
            </a:r>
            <a:r>
              <a:rPr lang="pt-BR" sz="950" i="1" dirty="0" smtClean="0">
                <a:solidFill>
                  <a:schemeClr val="bg1"/>
                </a:solidFill>
                <a:effectLst/>
                <a:latin typeface="Andalus"/>
                <a:ea typeface="Times New Roman"/>
              </a:rPr>
              <a:t>et </a:t>
            </a:r>
            <a:r>
              <a:rPr lang="pt-BR" sz="950" i="1" dirty="0">
                <a:solidFill>
                  <a:schemeClr val="bg1"/>
                </a:solidFill>
                <a:effectLst/>
                <a:latin typeface="Andalus"/>
                <a:ea typeface="Times New Roman"/>
              </a:rPr>
              <a:t>alii </a:t>
            </a:r>
            <a:r>
              <a:rPr lang="pt-BR" sz="950" i="1" dirty="0" smtClean="0">
                <a:solidFill>
                  <a:schemeClr val="bg1"/>
                </a:solidFill>
                <a:effectLst/>
                <a:latin typeface="Andalus"/>
                <a:ea typeface="Times New Roman"/>
              </a:rPr>
              <a:t>et </a:t>
            </a:r>
            <a:r>
              <a:rPr lang="pt-BR" sz="950" i="1" dirty="0">
                <a:solidFill>
                  <a:schemeClr val="bg1"/>
                </a:solidFill>
                <a:effectLst/>
                <a:latin typeface="Andalus"/>
                <a:ea typeface="Times New Roman"/>
              </a:rPr>
              <a:t>alii </a:t>
            </a:r>
            <a:r>
              <a:rPr lang="pt-BR" sz="950" i="1" dirty="0" smtClean="0">
                <a:solidFill>
                  <a:schemeClr val="bg1"/>
                </a:solidFill>
                <a:effectLst/>
                <a:latin typeface="Andalus"/>
                <a:ea typeface="Times New Roman"/>
              </a:rPr>
              <a:t>et </a:t>
            </a:r>
            <a:r>
              <a:rPr lang="pt-BR" sz="950" i="1" dirty="0">
                <a:solidFill>
                  <a:schemeClr val="bg1"/>
                </a:solidFill>
                <a:effectLst/>
                <a:latin typeface="Andalus"/>
                <a:ea typeface="Times New Roman"/>
              </a:rPr>
              <a:t>alii </a:t>
            </a:r>
            <a:r>
              <a:rPr lang="pt-BR" sz="950" i="1" dirty="0" smtClean="0">
                <a:solidFill>
                  <a:schemeClr val="bg1"/>
                </a:solidFill>
                <a:effectLst/>
                <a:latin typeface="Andalus"/>
                <a:ea typeface="Times New Roman"/>
              </a:rPr>
              <a:t>et </a:t>
            </a:r>
            <a:r>
              <a:rPr lang="pt-BR" sz="950" i="1" dirty="0">
                <a:solidFill>
                  <a:schemeClr val="bg1"/>
                </a:solidFill>
                <a:effectLst/>
                <a:latin typeface="Andalus"/>
                <a:ea typeface="Times New Roman"/>
              </a:rPr>
              <a:t>alii   et alii </a:t>
            </a:r>
            <a:r>
              <a:rPr lang="pt-BR" sz="950" i="1" dirty="0" smtClean="0">
                <a:solidFill>
                  <a:schemeClr val="bg1"/>
                </a:solidFill>
                <a:effectLst/>
                <a:latin typeface="Andalus"/>
                <a:ea typeface="Times New Roman"/>
              </a:rPr>
              <a:t>et </a:t>
            </a:r>
            <a:r>
              <a:rPr lang="pt-BR" sz="950" i="1" dirty="0">
                <a:solidFill>
                  <a:schemeClr val="bg1"/>
                </a:solidFill>
                <a:effectLst/>
                <a:latin typeface="Andalus"/>
                <a:ea typeface="Times New Roman"/>
              </a:rPr>
              <a:t>alii </a:t>
            </a:r>
            <a:r>
              <a:rPr lang="pt-BR" sz="950" i="1" dirty="0" smtClean="0">
                <a:solidFill>
                  <a:schemeClr val="bg1"/>
                </a:solidFill>
                <a:effectLst/>
                <a:latin typeface="Andalus"/>
                <a:ea typeface="Times New Roman"/>
              </a:rPr>
              <a:t>et </a:t>
            </a:r>
            <a:r>
              <a:rPr lang="pt-BR" sz="950" i="1" dirty="0">
                <a:solidFill>
                  <a:schemeClr val="bg1"/>
                </a:solidFill>
                <a:effectLst/>
                <a:latin typeface="Andalus"/>
                <a:ea typeface="Times New Roman"/>
              </a:rPr>
              <a:t>alii </a:t>
            </a:r>
            <a:r>
              <a:rPr lang="pt-BR" sz="950" i="1" kern="1200" dirty="0" smtClean="0">
                <a:solidFill>
                  <a:schemeClr val="bg1"/>
                </a:solidFill>
                <a:effectLst/>
                <a:latin typeface="Andalus"/>
                <a:ea typeface="Times New Roman"/>
              </a:rPr>
              <a:t>et </a:t>
            </a:r>
            <a:r>
              <a:rPr lang="pt-BR" sz="950" i="1" kern="1200" dirty="0">
                <a:solidFill>
                  <a:schemeClr val="bg1"/>
                </a:solidFill>
                <a:effectLst/>
                <a:latin typeface="Andalus"/>
                <a:ea typeface="Times New Roman"/>
              </a:rPr>
              <a:t>alii </a:t>
            </a:r>
            <a:r>
              <a:rPr lang="pt-BR" sz="950" i="1" kern="1200" dirty="0" smtClean="0">
                <a:solidFill>
                  <a:schemeClr val="bg1"/>
                </a:solidFill>
                <a:effectLst/>
                <a:latin typeface="Andalus"/>
                <a:ea typeface="Times New Roman"/>
              </a:rPr>
              <a:t>et </a:t>
            </a:r>
            <a:r>
              <a:rPr lang="pt-BR" sz="950" i="1" kern="1200" dirty="0">
                <a:solidFill>
                  <a:schemeClr val="bg1"/>
                </a:solidFill>
                <a:effectLst/>
                <a:latin typeface="Andalus"/>
                <a:ea typeface="Times New Roman"/>
              </a:rPr>
              <a:t>alii   et alii </a:t>
            </a:r>
            <a:r>
              <a:rPr lang="pt-BR" sz="950" i="1" kern="1200" dirty="0" smtClean="0">
                <a:solidFill>
                  <a:schemeClr val="bg1"/>
                </a:solidFill>
                <a:effectLst/>
                <a:latin typeface="Andalus"/>
                <a:ea typeface="Times New Roman"/>
              </a:rPr>
              <a:t>et </a:t>
            </a:r>
            <a:r>
              <a:rPr lang="pt-BR" sz="950" i="1" kern="1200" dirty="0">
                <a:solidFill>
                  <a:schemeClr val="bg1"/>
                </a:solidFill>
                <a:effectLst/>
                <a:latin typeface="Andalus"/>
                <a:ea typeface="Times New Roman"/>
              </a:rPr>
              <a:t>alii </a:t>
            </a:r>
            <a:r>
              <a:rPr lang="pt-BR" sz="950" i="1" kern="1200" dirty="0" smtClean="0">
                <a:solidFill>
                  <a:schemeClr val="bg1"/>
                </a:solidFill>
                <a:effectLst/>
                <a:latin typeface="Andalus"/>
                <a:ea typeface="Times New Roman"/>
              </a:rPr>
              <a:t>et </a:t>
            </a:r>
            <a:r>
              <a:rPr lang="pt-BR" sz="950" i="1" kern="1200" dirty="0">
                <a:solidFill>
                  <a:schemeClr val="bg1"/>
                </a:solidFill>
                <a:effectLst/>
                <a:latin typeface="Andalus"/>
                <a:ea typeface="Times New Roman"/>
              </a:rPr>
              <a:t>alii </a:t>
            </a:r>
            <a:r>
              <a:rPr lang="pt-BR" sz="950" i="1" kern="1200" dirty="0" smtClean="0">
                <a:solidFill>
                  <a:schemeClr val="bg1"/>
                </a:solidFill>
                <a:effectLst/>
                <a:latin typeface="Andalus"/>
                <a:ea typeface="Times New Roman"/>
              </a:rPr>
              <a:t>et alii et alii et alii et alii et alii et alii et alii </a:t>
            </a:r>
            <a:r>
              <a:rPr lang="pt-BR" sz="950" i="1" dirty="0">
                <a:solidFill>
                  <a:schemeClr val="bg1"/>
                </a:solidFill>
                <a:latin typeface="Andalus"/>
                <a:ea typeface="Times New Roman"/>
              </a:rPr>
              <a:t>et </a:t>
            </a:r>
            <a:r>
              <a:rPr lang="pt-BR" sz="950" i="1" dirty="0" smtClean="0">
                <a:solidFill>
                  <a:schemeClr val="bg1"/>
                </a:solidFill>
                <a:latin typeface="Andalus"/>
                <a:ea typeface="Times New Roman"/>
              </a:rPr>
              <a:t>alii </a:t>
            </a:r>
            <a:r>
              <a:rPr lang="pt-BR" sz="950" i="1" dirty="0">
                <a:solidFill>
                  <a:schemeClr val="bg1"/>
                </a:solidFill>
                <a:latin typeface="Andalus"/>
                <a:ea typeface="Times New Roman"/>
              </a:rPr>
              <a:t>et </a:t>
            </a:r>
            <a:r>
              <a:rPr lang="pt-BR" sz="950" i="1" dirty="0" smtClean="0">
                <a:solidFill>
                  <a:schemeClr val="bg1"/>
                </a:solidFill>
                <a:latin typeface="Andalus"/>
                <a:ea typeface="Times New Roman"/>
              </a:rPr>
              <a:t>alii </a:t>
            </a:r>
            <a:r>
              <a:rPr lang="pt-BR" sz="950" i="1" dirty="0">
                <a:solidFill>
                  <a:schemeClr val="bg1"/>
                </a:solidFill>
                <a:latin typeface="Andalus"/>
                <a:ea typeface="Times New Roman"/>
              </a:rPr>
              <a:t>et </a:t>
            </a:r>
            <a:r>
              <a:rPr lang="pt-BR" sz="950" i="1" dirty="0" smtClean="0">
                <a:solidFill>
                  <a:schemeClr val="bg1"/>
                </a:solidFill>
                <a:latin typeface="Andalus"/>
                <a:ea typeface="Times New Roman"/>
              </a:rPr>
              <a:t>alii </a:t>
            </a:r>
            <a:r>
              <a:rPr lang="pt-BR" sz="950" i="1" dirty="0">
                <a:solidFill>
                  <a:schemeClr val="bg1"/>
                </a:solidFill>
                <a:latin typeface="Andalus"/>
                <a:ea typeface="Times New Roman"/>
              </a:rPr>
              <a:t>et </a:t>
            </a:r>
            <a:r>
              <a:rPr lang="pt-BR" sz="950" i="1" dirty="0" smtClean="0">
                <a:solidFill>
                  <a:schemeClr val="bg1"/>
                </a:solidFill>
                <a:latin typeface="Andalus"/>
                <a:ea typeface="Times New Roman"/>
              </a:rPr>
              <a:t>alii </a:t>
            </a:r>
            <a:r>
              <a:rPr lang="pt-BR" sz="950" i="1" dirty="0">
                <a:solidFill>
                  <a:schemeClr val="bg1"/>
                </a:solidFill>
                <a:latin typeface="Andalus"/>
                <a:ea typeface="Times New Roman"/>
              </a:rPr>
              <a:t>et </a:t>
            </a:r>
            <a:r>
              <a:rPr lang="pt-BR" sz="950" i="1" dirty="0" smtClean="0">
                <a:solidFill>
                  <a:schemeClr val="bg1"/>
                </a:solidFill>
                <a:latin typeface="Andalus"/>
                <a:ea typeface="Times New Roman"/>
              </a:rPr>
              <a:t>alii </a:t>
            </a:r>
            <a:r>
              <a:rPr lang="pt-BR" sz="950" i="1" dirty="0">
                <a:solidFill>
                  <a:schemeClr val="bg1"/>
                </a:solidFill>
                <a:latin typeface="Andalus"/>
                <a:ea typeface="Times New Roman"/>
              </a:rPr>
              <a:t>et </a:t>
            </a:r>
            <a:r>
              <a:rPr lang="pt-BR" sz="950" i="1" dirty="0" smtClean="0">
                <a:solidFill>
                  <a:schemeClr val="bg1"/>
                </a:solidFill>
                <a:latin typeface="Andalus"/>
                <a:ea typeface="Times New Roman"/>
              </a:rPr>
              <a:t>alii </a:t>
            </a:r>
            <a:r>
              <a:rPr lang="pt-BR" sz="950" i="1" dirty="0">
                <a:solidFill>
                  <a:schemeClr val="bg1"/>
                </a:solidFill>
                <a:latin typeface="Andalus"/>
                <a:ea typeface="Times New Roman"/>
              </a:rPr>
              <a:t>et alii</a:t>
            </a:r>
            <a:endParaRPr lang="pt-BR" sz="950" i="1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678596" y="2552968"/>
            <a:ext cx="1152128" cy="1461547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5940152" y="2566405"/>
            <a:ext cx="25202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FFFF00"/>
                </a:solidFill>
              </a:rPr>
              <a:t>PORTAL DE ACESSO A</a:t>
            </a:r>
          </a:p>
          <a:p>
            <a:pPr algn="ctr"/>
            <a:endParaRPr lang="pt-BR" sz="600" b="1" dirty="0" smtClean="0">
              <a:solidFill>
                <a:srgbClr val="FFFF00"/>
              </a:solidFill>
            </a:endParaRPr>
          </a:p>
          <a:p>
            <a:pPr algn="ctr"/>
            <a:r>
              <a:rPr lang="pt-BR" sz="1600" b="1" dirty="0" smtClean="0">
                <a:solidFill>
                  <a:srgbClr val="FFFF00"/>
                </a:solidFill>
              </a:rPr>
              <a:t>eventos – cursos – textos</a:t>
            </a:r>
          </a:p>
          <a:p>
            <a:pPr algn="ctr"/>
            <a:r>
              <a:rPr lang="pt-BR" sz="1600" b="1" dirty="0">
                <a:solidFill>
                  <a:srgbClr val="FFFF00"/>
                </a:solidFill>
              </a:rPr>
              <a:t>l</a:t>
            </a:r>
            <a:r>
              <a:rPr lang="pt-BR" sz="1600" b="1" dirty="0" smtClean="0">
                <a:solidFill>
                  <a:srgbClr val="FFFF00"/>
                </a:solidFill>
              </a:rPr>
              <a:t>ançamentos – sites – fotos</a:t>
            </a:r>
          </a:p>
          <a:p>
            <a:pPr algn="ctr"/>
            <a:r>
              <a:rPr lang="pt-BR" sz="1600" b="1" dirty="0">
                <a:solidFill>
                  <a:srgbClr val="FFFF00"/>
                </a:solidFill>
              </a:rPr>
              <a:t>f</a:t>
            </a:r>
            <a:r>
              <a:rPr lang="pt-BR" sz="1600" b="1" dirty="0" smtClean="0">
                <a:solidFill>
                  <a:srgbClr val="FFFF00"/>
                </a:solidFill>
              </a:rPr>
              <a:t>ilmes – livros – vídeos</a:t>
            </a:r>
          </a:p>
          <a:p>
            <a:pPr algn="ctr"/>
            <a:r>
              <a:rPr lang="pt-BR" sz="1600" b="1" dirty="0">
                <a:solidFill>
                  <a:srgbClr val="FFFF00"/>
                </a:solidFill>
              </a:rPr>
              <a:t>t</a:t>
            </a:r>
            <a:r>
              <a:rPr lang="pt-BR" sz="1600" b="1" dirty="0" smtClean="0">
                <a:solidFill>
                  <a:srgbClr val="FFFF00"/>
                </a:solidFill>
              </a:rPr>
              <a:t>eses – dissertações</a:t>
            </a:r>
            <a:endParaRPr lang="pt-BR" sz="1600" b="1" dirty="0">
              <a:solidFill>
                <a:srgbClr val="FFFF00"/>
              </a:solidFill>
            </a:endParaRPr>
          </a:p>
        </p:txBody>
      </p:sp>
      <p:cxnSp>
        <p:nvCxnSpPr>
          <p:cNvPr id="17" name="Conector reto 16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ítulo 1"/>
          <p:cNvSpPr>
            <a:spLocks noGrp="1"/>
          </p:cNvSpPr>
          <p:nvPr>
            <p:ph type="ctrTitle"/>
          </p:nvPr>
        </p:nvSpPr>
        <p:spPr>
          <a:xfrm>
            <a:off x="685800" y="76155"/>
            <a:ext cx="7772400" cy="616541"/>
          </a:xfrm>
        </p:spPr>
        <p:txBody>
          <a:bodyPr/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Foucault &amp; os Estudos Culturais</a:t>
            </a:r>
            <a:endParaRPr lang="pt-BR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28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1520" y="836712"/>
            <a:ext cx="8640960" cy="5616624"/>
          </a:xfrm>
        </p:spPr>
        <p:txBody>
          <a:bodyPr/>
          <a:lstStyle/>
          <a:p>
            <a:endParaRPr lang="pt-BR" dirty="0"/>
          </a:p>
        </p:txBody>
      </p:sp>
      <p:cxnSp>
        <p:nvCxnSpPr>
          <p:cNvPr id="5" name="Conector reto 4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ítulo 1"/>
          <p:cNvSpPr>
            <a:spLocks noGrp="1"/>
          </p:cNvSpPr>
          <p:nvPr>
            <p:ph type="ctrTitle"/>
          </p:nvPr>
        </p:nvSpPr>
        <p:spPr>
          <a:xfrm>
            <a:off x="685800" y="76155"/>
            <a:ext cx="7772400" cy="616541"/>
          </a:xfrm>
        </p:spPr>
        <p:txBody>
          <a:bodyPr/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Foucault &amp; os Estudos Culturais</a:t>
            </a:r>
            <a:endParaRPr lang="pt-BR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7163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1520" y="836712"/>
            <a:ext cx="8640960" cy="5616476"/>
          </a:xfrm>
        </p:spPr>
        <p:txBody>
          <a:bodyPr>
            <a:normAutofit/>
          </a:bodyPr>
          <a:lstStyle/>
          <a:p>
            <a:r>
              <a:rPr lang="pt-BR" sz="2400" b="1" dirty="0"/>
              <a:t>B</a:t>
            </a:r>
            <a:r>
              <a:rPr lang="pt-BR" sz="2400" b="1" dirty="0" smtClean="0"/>
              <a:t>iopolítica</a:t>
            </a:r>
          </a:p>
          <a:p>
            <a:endParaRPr lang="pt-BR" sz="1000" b="1" dirty="0" smtClean="0"/>
          </a:p>
          <a:p>
            <a:pPr marL="342900" indent="-342900"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pt-BR" sz="2000" dirty="0" smtClean="0"/>
              <a:t>Com essa palavra, Foucault designa os modos pelos quais se tenta, desde o séc. XVIII, racionalizar os problemas da prática governamental, a partir dos fenômenos que se dão nos seres vivos quando tomados em seu conjunto populacional: saúde, natalidade, mortalidade, dinâmica espacial, higiene, etc. </a:t>
            </a:r>
          </a:p>
          <a:p>
            <a:endParaRPr lang="pt-BR" sz="1200" dirty="0"/>
          </a:p>
          <a:p>
            <a:pPr marL="342900" indent="-342900"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pt-BR" sz="2000" dirty="0" smtClean="0"/>
              <a:t>A noção de biopoder já está presente no poder disciplinar. Mas o conceito de biopolítica só vai surgir com a emergência da população (séc. XVIII). </a:t>
            </a:r>
          </a:p>
          <a:p>
            <a:r>
              <a:rPr lang="pt-BR" sz="2000" dirty="0" smtClean="0"/>
              <a:t>Biopolítica e população são correlatos.</a:t>
            </a:r>
          </a:p>
          <a:p>
            <a:endParaRPr lang="pt-BR" sz="1200" dirty="0" smtClean="0"/>
          </a:p>
          <a:p>
            <a:pPr marL="342900" indent="-342900"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pt-BR" sz="2000" dirty="0" smtClean="0"/>
              <a:t>É com a emergência da biopolítica que, no século XVIII, se inverte a lógica do “deixar viver, fazer morrer” para a lógica do “fazer viver, deixar morrer”. É nessa chave que Foucault compreende o “racismo de Estado” como uma forma negativa de promover a vida de um grupo, às custas dos outros.</a:t>
            </a:r>
          </a:p>
          <a:p>
            <a:pPr>
              <a:buClr>
                <a:srgbClr val="FFFF00"/>
              </a:buClr>
            </a:pPr>
            <a:endParaRPr lang="pt-BR" sz="1200" dirty="0"/>
          </a:p>
          <a:p>
            <a:pPr>
              <a:buClr>
                <a:srgbClr val="FFFF00"/>
              </a:buClr>
            </a:pPr>
            <a:r>
              <a:rPr lang="pt-BR" sz="2000" dirty="0"/>
              <a:t>Biopolítica é o conjunto de disposições racionais do biopoder, cujo objetivo é a segurança da população, em termos de sua distribuição e </a:t>
            </a:r>
            <a:r>
              <a:rPr lang="pt-BR" sz="2000" dirty="0" smtClean="0"/>
              <a:t>existência.</a:t>
            </a:r>
            <a:endParaRPr lang="pt-BR" sz="2000" dirty="0"/>
          </a:p>
        </p:txBody>
      </p:sp>
      <p:cxnSp>
        <p:nvCxnSpPr>
          <p:cNvPr id="6" name="Conector reto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to 3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ítulo 1"/>
          <p:cNvSpPr>
            <a:spLocks noGrp="1"/>
          </p:cNvSpPr>
          <p:nvPr>
            <p:ph type="ctrTitle"/>
          </p:nvPr>
        </p:nvSpPr>
        <p:spPr>
          <a:xfrm>
            <a:off x="685800" y="76155"/>
            <a:ext cx="7772400" cy="616541"/>
          </a:xfrm>
        </p:spPr>
        <p:txBody>
          <a:bodyPr/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Foucault &amp; os Estudos Culturais</a:t>
            </a:r>
            <a:endParaRPr lang="pt-BR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59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1520" y="836712"/>
            <a:ext cx="8640960" cy="5616476"/>
          </a:xfrm>
        </p:spPr>
        <p:txBody>
          <a:bodyPr>
            <a:normAutofit/>
          </a:bodyPr>
          <a:lstStyle/>
          <a:p>
            <a:r>
              <a:rPr lang="pt-BR" sz="2400" b="1" dirty="0" smtClean="0"/>
              <a:t>População, biopolítica, normalização</a:t>
            </a:r>
          </a:p>
          <a:p>
            <a:endParaRPr lang="pt-BR" sz="2000" b="1" dirty="0" smtClean="0"/>
          </a:p>
          <a:p>
            <a:pPr marL="342900" indent="-342900"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pt-BR" sz="2000" dirty="0" smtClean="0"/>
              <a:t>É no século XVIII que se dá a “invenção” da </a:t>
            </a:r>
            <a:r>
              <a:rPr lang="pt-BR" sz="2000" i="1" dirty="0" smtClean="0"/>
              <a:t>população</a:t>
            </a:r>
            <a:r>
              <a:rPr lang="pt-BR" sz="2000" dirty="0" smtClean="0"/>
              <a:t>, da </a:t>
            </a:r>
            <a:r>
              <a:rPr lang="pt-BR" sz="2000" i="1" dirty="0" smtClean="0"/>
              <a:t>biopolítica</a:t>
            </a:r>
            <a:r>
              <a:rPr lang="pt-BR" sz="2000" dirty="0" smtClean="0"/>
              <a:t> e do </a:t>
            </a:r>
            <a:r>
              <a:rPr lang="pt-BR" sz="2000" i="1" dirty="0" smtClean="0"/>
              <a:t>liberalismo</a:t>
            </a:r>
            <a:r>
              <a:rPr lang="pt-BR" sz="2000" dirty="0" smtClean="0"/>
              <a:t>, tendo o Estado como elemento aglutinador e organizador.</a:t>
            </a:r>
          </a:p>
          <a:p>
            <a:endParaRPr lang="pt-BR" sz="2000" dirty="0" smtClean="0"/>
          </a:p>
          <a:p>
            <a:pPr marL="342900" indent="-342900"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pt-BR" sz="2000" dirty="0" smtClean="0"/>
              <a:t>A população deslocou o modelo familiar que pautava o governamento e levou a uma nova definição de economia: não mais como um conjunto racional de medidas da casa (</a:t>
            </a:r>
            <a:r>
              <a:rPr lang="pt-BR" sz="2000" i="1" dirty="0" smtClean="0"/>
              <a:t>oikos</a:t>
            </a:r>
            <a:r>
              <a:rPr lang="pt-BR" sz="2000" dirty="0" smtClean="0"/>
              <a:t>), mas da população. Daí, o surgimento da Economia Política como um novo conjunto de saberes.</a:t>
            </a:r>
          </a:p>
          <a:p>
            <a:endParaRPr lang="pt-BR" sz="2000" dirty="0"/>
          </a:p>
          <a:p>
            <a:pPr marL="342900" indent="-342900"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pt-BR" sz="2000" dirty="0" smtClean="0"/>
              <a:t>O conceito de população tem 2 faces: </a:t>
            </a:r>
          </a:p>
          <a:p>
            <a:r>
              <a:rPr lang="pt-BR" sz="2000" dirty="0" smtClean="0"/>
              <a:t>a) espacial: densidade demográfica, distribuição territorial etc.</a:t>
            </a:r>
          </a:p>
          <a:p>
            <a:r>
              <a:rPr lang="pt-BR" sz="2000" dirty="0" smtClean="0"/>
              <a:t>b) existencial: condições e relações de coexistência, taxas populacionais</a:t>
            </a:r>
          </a:p>
          <a:p>
            <a:endParaRPr lang="pt-BR" sz="2000" dirty="0"/>
          </a:p>
          <a:p>
            <a:pPr marL="342900" indent="-342900"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pt-BR" sz="2000" dirty="0" smtClean="0"/>
              <a:t>População &amp; Educação . . .</a:t>
            </a:r>
          </a:p>
        </p:txBody>
      </p:sp>
      <p:cxnSp>
        <p:nvCxnSpPr>
          <p:cNvPr id="6" name="Conector reto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to 3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ítulo 1"/>
          <p:cNvSpPr>
            <a:spLocks noGrp="1"/>
          </p:cNvSpPr>
          <p:nvPr>
            <p:ph type="ctrTitle"/>
          </p:nvPr>
        </p:nvSpPr>
        <p:spPr>
          <a:xfrm>
            <a:off x="685800" y="76155"/>
            <a:ext cx="7772400" cy="616541"/>
          </a:xfrm>
        </p:spPr>
        <p:txBody>
          <a:bodyPr/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Foucault &amp; os Estudos Culturais</a:t>
            </a:r>
            <a:endParaRPr lang="pt-BR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16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76155"/>
            <a:ext cx="7772400" cy="616541"/>
          </a:xfrm>
        </p:spPr>
        <p:txBody>
          <a:bodyPr/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Foucault &amp; os Estudos Culturais</a:t>
            </a:r>
            <a:endParaRPr lang="pt-BR" sz="3200" b="1" dirty="0">
              <a:solidFill>
                <a:srgbClr val="FFFF00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1520" y="836712"/>
            <a:ext cx="8640960" cy="5544616"/>
          </a:xfrm>
        </p:spPr>
        <p:txBody>
          <a:bodyPr/>
          <a:lstStyle/>
          <a:p>
            <a:endParaRPr lang="pt-BR" dirty="0" smtClean="0"/>
          </a:p>
          <a:p>
            <a:endParaRPr lang="pt-BR" dirty="0"/>
          </a:p>
          <a:p>
            <a:r>
              <a:rPr lang="pt-BR" sz="4000" b="1" dirty="0" smtClean="0"/>
              <a:t>Situando </a:t>
            </a:r>
            <a:r>
              <a:rPr lang="pt-BR" sz="4000" b="1" dirty="0" smtClean="0"/>
              <a:t>Foucault </a:t>
            </a:r>
            <a:r>
              <a:rPr lang="pt-BR" sz="4000" b="1" i="1" dirty="0" smtClean="0"/>
              <a:t>et alii</a:t>
            </a:r>
            <a:endParaRPr lang="pt-BR" sz="4000" b="1" i="1" dirty="0" smtClean="0"/>
          </a:p>
          <a:p>
            <a:endParaRPr lang="pt-BR" sz="4000" b="1" dirty="0"/>
          </a:p>
          <a:p>
            <a:pPr marL="571500" indent="-571500">
              <a:buClr>
                <a:srgbClr val="FFFF00"/>
              </a:buClr>
              <a:buSzPct val="80000"/>
              <a:buFont typeface="Wingdings" panose="05000000000000000000" pitchFamily="2" charset="2"/>
              <a:buChar char="Ø"/>
            </a:pPr>
            <a:r>
              <a:rPr lang="pt-BR" sz="4000" dirty="0" smtClean="0"/>
              <a:t>Fora do arco platônico</a:t>
            </a:r>
          </a:p>
          <a:p>
            <a:pPr marL="571500" indent="-571500">
              <a:buClr>
                <a:srgbClr val="FFFF00"/>
              </a:buClr>
              <a:buSzPct val="80000"/>
              <a:buFont typeface="Wingdings" panose="05000000000000000000" pitchFamily="2" charset="2"/>
              <a:buChar char="Ø"/>
            </a:pPr>
            <a:r>
              <a:rPr lang="pt-BR" sz="4000" dirty="0" smtClean="0"/>
              <a:t>Uma Filosofia da </a:t>
            </a:r>
            <a:r>
              <a:rPr lang="pt-BR" sz="4000" b="1" dirty="0" smtClean="0"/>
              <a:t>prática</a:t>
            </a:r>
          </a:p>
          <a:p>
            <a:endParaRPr lang="pt-BR" dirty="0"/>
          </a:p>
        </p:txBody>
      </p:sp>
      <p:cxnSp>
        <p:nvCxnSpPr>
          <p:cNvPr id="5" name="Conector reto 4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5652120" y="6300028"/>
            <a:ext cx="31810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pt-BR" altLang="pt-BR" sz="1800" b="1" dirty="0">
                <a:solidFill>
                  <a:srgbClr val="FFFF00"/>
                </a:solidFill>
              </a:rPr>
              <a:t>alfredoveiganeto@gmail.com</a:t>
            </a:r>
          </a:p>
        </p:txBody>
      </p:sp>
    </p:spTree>
    <p:extLst>
      <p:ext uri="{BB962C8B-B14F-4D97-AF65-F5344CB8AC3E}">
        <p14:creationId xmlns:p14="http://schemas.microsoft.com/office/powerpoint/2010/main" val="25161229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1520" y="908868"/>
            <a:ext cx="8640960" cy="5616476"/>
          </a:xfrm>
        </p:spPr>
        <p:txBody>
          <a:bodyPr>
            <a:normAutofit lnSpcReduction="10000"/>
          </a:bodyPr>
          <a:lstStyle/>
          <a:p>
            <a:r>
              <a:rPr lang="pt-BR" sz="2400" b="1" dirty="0" smtClean="0"/>
              <a:t>População, biopolítica, normalização</a:t>
            </a:r>
          </a:p>
          <a:p>
            <a:endParaRPr lang="pt-BR" sz="2000" b="1" dirty="0" smtClean="0"/>
          </a:p>
          <a:p>
            <a:pPr marL="342900" indent="-342900"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pt-BR" sz="2000" dirty="0" smtClean="0"/>
              <a:t>A “invenção” da </a:t>
            </a:r>
            <a:r>
              <a:rPr lang="pt-BR" sz="2000" b="1" i="1" dirty="0" smtClean="0"/>
              <a:t>norma</a:t>
            </a:r>
            <a:r>
              <a:rPr lang="pt-BR" sz="2000" dirty="0"/>
              <a:t> </a:t>
            </a:r>
            <a:r>
              <a:rPr lang="pt-BR" sz="2000" dirty="0" smtClean="0"/>
              <a:t>trouxe todo um conjunto de práticas e saberes que permitiram o conhecimento da população em níveis cada vez mais acurados, microfísicos, de modo a facilitar a intervenção e aumentar a segurança do/no Estado.</a:t>
            </a:r>
          </a:p>
          <a:p>
            <a:endParaRPr lang="pt-BR" sz="800" dirty="0" smtClean="0"/>
          </a:p>
          <a:p>
            <a:endParaRPr lang="pt-BR" sz="800" dirty="0" smtClean="0"/>
          </a:p>
          <a:p>
            <a:pPr marL="342900" indent="-342900"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pt-BR" sz="2000" dirty="0" smtClean="0"/>
              <a:t>Para compreender o </a:t>
            </a:r>
            <a:r>
              <a:rPr lang="pt-BR" sz="2000" b="1" dirty="0" smtClean="0"/>
              <a:t>poder</a:t>
            </a:r>
            <a:r>
              <a:rPr lang="pt-BR" sz="2000" dirty="0" smtClean="0"/>
              <a:t> na Contemporaneidade, é preciso abandonar os registros da soberania e da lei e examinar </a:t>
            </a:r>
            <a:r>
              <a:rPr lang="pt-BR" sz="2000" i="1" dirty="0" smtClean="0"/>
              <a:t>como </a:t>
            </a:r>
            <a:r>
              <a:rPr lang="pt-BR" sz="2000" dirty="0" smtClean="0"/>
              <a:t>e </a:t>
            </a:r>
            <a:r>
              <a:rPr lang="pt-BR" sz="2000" i="1" dirty="0" smtClean="0"/>
              <a:t>em que níveis </a:t>
            </a:r>
            <a:r>
              <a:rPr lang="pt-BR" sz="2000" dirty="0" smtClean="0"/>
              <a:t>atua o poder. Foucault argumenta que atualmente é pela </a:t>
            </a:r>
            <a:r>
              <a:rPr lang="pt-BR" sz="2000" b="1" dirty="0" smtClean="0"/>
              <a:t>norma</a:t>
            </a:r>
            <a:r>
              <a:rPr lang="pt-BR" sz="2000" dirty="0" smtClean="0"/>
              <a:t> que o poder atua mais incisiva e economicamente. E, ao invés de reprimir uma suposta natureza individual já dada, o poder da norma constitui, forma, modela nossos </a:t>
            </a:r>
            <a:r>
              <a:rPr lang="pt-BR" sz="2000" dirty="0" err="1" smtClean="0"/>
              <a:t>eus</a:t>
            </a:r>
            <a:r>
              <a:rPr lang="pt-BR" sz="2000" dirty="0" smtClean="0"/>
              <a:t>. </a:t>
            </a:r>
          </a:p>
          <a:p>
            <a:endParaRPr lang="pt-BR" sz="800" dirty="0" smtClean="0"/>
          </a:p>
          <a:p>
            <a:endParaRPr lang="pt-BR" sz="800" dirty="0" smtClean="0"/>
          </a:p>
          <a:p>
            <a:endParaRPr lang="pt-BR" sz="800" dirty="0" smtClean="0"/>
          </a:p>
          <a:p>
            <a:pPr marL="342900" indent="-342900"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pt-BR" sz="2000" dirty="0" smtClean="0"/>
              <a:t>Na Modernidade:</a:t>
            </a:r>
          </a:p>
          <a:p>
            <a:endParaRPr lang="pt-BR" sz="800" dirty="0"/>
          </a:p>
          <a:p>
            <a:pPr algn="l"/>
            <a:r>
              <a:rPr lang="pt-BR" sz="2000" b="1" dirty="0" smtClean="0"/>
              <a:t>Disciplina</a:t>
            </a:r>
            <a:r>
              <a:rPr lang="pt-BR" sz="2000" dirty="0" smtClean="0"/>
              <a:t> – biopoder sobre os indivíduos (individualizante)</a:t>
            </a:r>
          </a:p>
          <a:p>
            <a:pPr algn="l"/>
            <a:r>
              <a:rPr lang="pt-BR" sz="2000" dirty="0"/>
              <a:t>	</a:t>
            </a:r>
            <a:r>
              <a:rPr lang="pt-BR" sz="2000" dirty="0" smtClean="0"/>
              <a:t>							</a:t>
            </a:r>
            <a:r>
              <a:rPr lang="pt-BR" sz="2000" b="1" dirty="0" smtClean="0"/>
              <a:t>norma</a:t>
            </a:r>
          </a:p>
          <a:p>
            <a:pPr algn="l"/>
            <a:r>
              <a:rPr lang="pt-BR" sz="2000" b="1" dirty="0" smtClean="0"/>
              <a:t>Biopolítica</a:t>
            </a:r>
            <a:r>
              <a:rPr lang="pt-BR" sz="2000" dirty="0" smtClean="0"/>
              <a:t> – biopoder sobre a população (</a:t>
            </a:r>
            <a:r>
              <a:rPr lang="pt-BR" sz="2000" dirty="0" err="1" smtClean="0"/>
              <a:t>coletivizante</a:t>
            </a:r>
            <a:r>
              <a:rPr lang="pt-BR" sz="2000" dirty="0" smtClean="0"/>
              <a:t>) </a:t>
            </a:r>
          </a:p>
        </p:txBody>
      </p:sp>
      <p:cxnSp>
        <p:nvCxnSpPr>
          <p:cNvPr id="6" name="Conector reto 5"/>
          <p:cNvCxnSpPr/>
          <p:nvPr/>
        </p:nvCxnSpPr>
        <p:spPr>
          <a:xfrm>
            <a:off x="6732240" y="5498120"/>
            <a:ext cx="720080" cy="36004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 flipV="1">
            <a:off x="6735024" y="5871970"/>
            <a:ext cx="720080" cy="33242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ítulo 1"/>
          <p:cNvSpPr>
            <a:spLocks noGrp="1"/>
          </p:cNvSpPr>
          <p:nvPr>
            <p:ph type="ctrTitle"/>
          </p:nvPr>
        </p:nvSpPr>
        <p:spPr>
          <a:xfrm>
            <a:off x="685800" y="76155"/>
            <a:ext cx="7772400" cy="616541"/>
          </a:xfrm>
        </p:spPr>
        <p:txBody>
          <a:bodyPr/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Foucault &amp; os Estudos Culturais</a:t>
            </a:r>
            <a:endParaRPr lang="pt-BR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16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1520" y="836712"/>
            <a:ext cx="8640960" cy="5616476"/>
          </a:xfrm>
        </p:spPr>
        <p:txBody>
          <a:bodyPr>
            <a:normAutofit lnSpcReduction="10000"/>
          </a:bodyPr>
          <a:lstStyle/>
          <a:p>
            <a:r>
              <a:rPr lang="pt-BR" sz="2200" b="1" dirty="0" smtClean="0"/>
              <a:t>Norma, normatização, normalização, normação</a:t>
            </a:r>
          </a:p>
          <a:p>
            <a:endParaRPr lang="pt-BR" sz="1000" b="1" dirty="0" smtClean="0"/>
          </a:p>
          <a:p>
            <a:pPr marL="342900" indent="-342900"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pt-BR" sz="2000" dirty="0" smtClean="0"/>
              <a:t>A </a:t>
            </a:r>
            <a:r>
              <a:rPr lang="pt-BR" sz="2000" b="1" dirty="0" smtClean="0"/>
              <a:t>norma</a:t>
            </a:r>
            <a:r>
              <a:rPr lang="pt-BR" sz="2000" dirty="0" smtClean="0"/>
              <a:t> engloba os </a:t>
            </a:r>
            <a:r>
              <a:rPr lang="pt-BR" sz="2000" i="1" dirty="0" smtClean="0"/>
              <a:t>normais</a:t>
            </a:r>
            <a:r>
              <a:rPr lang="pt-BR" sz="2000" dirty="0" smtClean="0"/>
              <a:t> e os </a:t>
            </a:r>
            <a:r>
              <a:rPr lang="pt-BR" sz="2000" i="1" dirty="0" smtClean="0"/>
              <a:t>anormais</a:t>
            </a:r>
            <a:r>
              <a:rPr lang="pt-BR" sz="2000" dirty="0" smtClean="0"/>
              <a:t>, ou seja, todos estão (ou estão colocados) na norma, sob o domínio da norma. O anormal está na norma.</a:t>
            </a:r>
          </a:p>
          <a:p>
            <a:pPr marL="342900" indent="-342900"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pt-BR" sz="2000" dirty="0" smtClean="0"/>
              <a:t>A </a:t>
            </a:r>
            <a:r>
              <a:rPr lang="pt-BR" sz="2000" b="1" dirty="0" smtClean="0"/>
              <a:t>norma</a:t>
            </a:r>
            <a:r>
              <a:rPr lang="pt-BR" sz="2000" dirty="0" smtClean="0"/>
              <a:t> regula a vida dos indivíduos e, ao mesmo tempo, das populações. Assim, vivemos numa sociedade normatizada e de normalização (mas não normalizada).</a:t>
            </a:r>
          </a:p>
          <a:p>
            <a:pPr marL="342900" indent="-342900" algn="l"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pt-BR" sz="2000" b="1" dirty="0" smtClean="0"/>
              <a:t>Normatizar – </a:t>
            </a:r>
            <a:r>
              <a:rPr lang="pt-BR" sz="2000" dirty="0" smtClean="0"/>
              <a:t>estabelecer normas</a:t>
            </a:r>
          </a:p>
          <a:p>
            <a:pPr marL="342900" indent="-342900" algn="l"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pt-BR" sz="2000" b="1" dirty="0" smtClean="0"/>
              <a:t>Normalizar – </a:t>
            </a:r>
            <a:r>
              <a:rPr lang="pt-BR" sz="2000" dirty="0" smtClean="0"/>
              <a:t>proceder a medidas de colocar todos nas faixas de normalidade, definida a partir da própria população. Típica das sociedades de segurança. Assim, no sentido foucaultiano, a Filosofia é uma longa luta contra a norma, de </a:t>
            </a:r>
            <a:r>
              <a:rPr lang="pt-BR" sz="2000" dirty="0" err="1" smtClean="0"/>
              <a:t>antinormalização</a:t>
            </a:r>
            <a:r>
              <a:rPr lang="pt-BR" sz="2000" dirty="0" smtClean="0"/>
              <a:t>.</a:t>
            </a:r>
            <a:endParaRPr lang="pt-BR" sz="2000" b="1" dirty="0"/>
          </a:p>
          <a:p>
            <a:pPr marL="342900" indent="-342900" algn="l"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pt-BR" sz="2000" b="1" dirty="0" smtClean="0"/>
              <a:t>Normação – </a:t>
            </a:r>
            <a:r>
              <a:rPr lang="pt-BR" sz="2000" dirty="0" smtClean="0"/>
              <a:t>típica das sociedades disciplinares, em que a norma é pré-definida.</a:t>
            </a:r>
          </a:p>
          <a:p>
            <a:pPr marL="342900" indent="-342900" algn="l"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pt-BR" sz="2000" dirty="0" smtClean="0"/>
              <a:t>As sociedades de normalização são, cada vez mais, sociedades </a:t>
            </a:r>
            <a:r>
              <a:rPr lang="pt-BR" sz="2000" dirty="0" err="1" smtClean="0"/>
              <a:t>medicalizadas</a:t>
            </a:r>
            <a:r>
              <a:rPr lang="pt-BR" sz="2000" dirty="0" smtClean="0"/>
              <a:t>. </a:t>
            </a:r>
            <a:r>
              <a:rPr lang="pt-BR" sz="2000" dirty="0" err="1" smtClean="0"/>
              <a:t>Eugenismo</a:t>
            </a:r>
            <a:r>
              <a:rPr lang="pt-BR" sz="2000" dirty="0" smtClean="0"/>
              <a:t>/racismo de Estado e psicanálise são as duas faces de uma mesma moeda.</a:t>
            </a:r>
          </a:p>
          <a:p>
            <a:pPr marL="342900" indent="-342900" algn="l"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pt-BR" sz="2200" dirty="0" smtClean="0"/>
              <a:t>lei  </a:t>
            </a:r>
            <a:r>
              <a:rPr lang="pt-BR" sz="2000" dirty="0" smtClean="0"/>
              <a:t> </a:t>
            </a:r>
            <a:r>
              <a:rPr lang="pt-BR" sz="2600" b="1" dirty="0" smtClean="0">
                <a:solidFill>
                  <a:srgbClr val="FFFF00"/>
                </a:solidFill>
                <a:cs typeface="Times New Roman"/>
              </a:rPr>
              <a:t>≠</a:t>
            </a:r>
            <a:r>
              <a:rPr lang="pt-BR" sz="2200" b="1" dirty="0" smtClean="0">
                <a:cs typeface="Times New Roman"/>
              </a:rPr>
              <a:t>   </a:t>
            </a:r>
            <a:r>
              <a:rPr lang="pt-BR" sz="2200" dirty="0" smtClean="0">
                <a:cs typeface="Times New Roman"/>
              </a:rPr>
              <a:t>norma</a:t>
            </a:r>
            <a:endParaRPr lang="pt-BR" sz="2200" dirty="0"/>
          </a:p>
        </p:txBody>
      </p:sp>
      <p:cxnSp>
        <p:nvCxnSpPr>
          <p:cNvPr id="6" name="Conector reto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to 3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ítulo 1"/>
          <p:cNvSpPr>
            <a:spLocks noGrp="1"/>
          </p:cNvSpPr>
          <p:nvPr>
            <p:ph type="ctrTitle"/>
          </p:nvPr>
        </p:nvSpPr>
        <p:spPr>
          <a:xfrm>
            <a:off x="685800" y="76155"/>
            <a:ext cx="7772400" cy="616541"/>
          </a:xfrm>
        </p:spPr>
        <p:txBody>
          <a:bodyPr/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Foucault &amp; os Estudos Culturais</a:t>
            </a:r>
            <a:endParaRPr lang="pt-BR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1520" y="836712"/>
            <a:ext cx="8640960" cy="5616624"/>
          </a:xfrm>
        </p:spPr>
        <p:txBody>
          <a:bodyPr/>
          <a:lstStyle/>
          <a:p>
            <a:endParaRPr lang="pt-BR" dirty="0"/>
          </a:p>
        </p:txBody>
      </p:sp>
      <p:cxnSp>
        <p:nvCxnSpPr>
          <p:cNvPr id="5" name="Conector reto 4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ítulo 1"/>
          <p:cNvSpPr>
            <a:spLocks noGrp="1"/>
          </p:cNvSpPr>
          <p:nvPr>
            <p:ph type="ctrTitle"/>
          </p:nvPr>
        </p:nvSpPr>
        <p:spPr>
          <a:xfrm>
            <a:off x="685800" y="76155"/>
            <a:ext cx="7772400" cy="616541"/>
          </a:xfrm>
        </p:spPr>
        <p:txBody>
          <a:bodyPr/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Foucault &amp; os Estudos Culturais</a:t>
            </a:r>
            <a:endParaRPr lang="pt-BR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716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1520" y="764705"/>
            <a:ext cx="8640960" cy="5688482"/>
          </a:xfrm>
        </p:spPr>
        <p:txBody>
          <a:bodyPr>
            <a:normAutofit fontScale="85000" lnSpcReduction="20000"/>
          </a:bodyPr>
          <a:lstStyle/>
          <a:p>
            <a:r>
              <a:rPr lang="pt-BR" sz="3800" b="1" dirty="0" smtClean="0">
                <a:solidFill>
                  <a:schemeClr val="tx1"/>
                </a:solidFill>
                <a:latin typeface="+mj-lt"/>
              </a:rPr>
              <a:t>As raízes de uma tradição – </a:t>
            </a:r>
            <a:r>
              <a:rPr lang="pt-BR" sz="3800" dirty="0" smtClean="0">
                <a:solidFill>
                  <a:srgbClr val="FFFF00"/>
                </a:solidFill>
                <a:latin typeface="+mj-lt"/>
              </a:rPr>
              <a:t>o arco</a:t>
            </a:r>
          </a:p>
          <a:p>
            <a:pPr>
              <a:defRPr/>
            </a:pPr>
            <a:r>
              <a:rPr lang="pt-BR" sz="2800" b="1" dirty="0" smtClean="0">
                <a:solidFill>
                  <a:schemeClr val="tx1"/>
                </a:solidFill>
              </a:rPr>
              <a:t>A </a:t>
            </a:r>
            <a:r>
              <a:rPr lang="pt-BR" sz="2800" b="1" dirty="0">
                <a:solidFill>
                  <a:schemeClr val="tx1"/>
                </a:solidFill>
              </a:rPr>
              <a:t>Doutrina </a:t>
            </a:r>
            <a:r>
              <a:rPr lang="pt-BR" sz="2800" b="1" dirty="0" smtClean="0">
                <a:solidFill>
                  <a:schemeClr val="tx1"/>
                </a:solidFill>
              </a:rPr>
              <a:t>(platônica) dos </a:t>
            </a:r>
            <a:r>
              <a:rPr lang="pt-BR" sz="2800" b="1" dirty="0">
                <a:solidFill>
                  <a:schemeClr val="tx1"/>
                </a:solidFill>
              </a:rPr>
              <a:t>2 mundos</a:t>
            </a:r>
          </a:p>
          <a:p>
            <a:pPr algn="l">
              <a:defRPr/>
            </a:pPr>
            <a:endParaRPr lang="pt-BR" sz="1050" dirty="0" smtClean="0">
              <a:solidFill>
                <a:schemeClr val="tx1"/>
              </a:solidFill>
            </a:endParaRPr>
          </a:p>
          <a:p>
            <a:pPr algn="l">
              <a:defRPr/>
            </a:pPr>
            <a:r>
              <a:rPr lang="pt-BR" sz="2800" dirty="0">
                <a:solidFill>
                  <a:schemeClr val="tx1"/>
                </a:solidFill>
              </a:rPr>
              <a:t>					ideias		 razão intuitiva</a:t>
            </a:r>
          </a:p>
          <a:p>
            <a:pPr algn="l">
              <a:defRPr/>
            </a:pPr>
            <a:r>
              <a:rPr lang="pt-BR" sz="2800" dirty="0">
                <a:solidFill>
                  <a:schemeClr val="tx1"/>
                </a:solidFill>
              </a:rPr>
              <a:t>						          </a:t>
            </a:r>
            <a:r>
              <a:rPr lang="pt-BR" sz="1800" dirty="0">
                <a:solidFill>
                  <a:schemeClr val="tx1"/>
                </a:solidFill>
              </a:rPr>
              <a:t>verdadeiro conhecimento</a:t>
            </a:r>
          </a:p>
          <a:p>
            <a:pPr algn="l">
              <a:defRPr/>
            </a:pPr>
            <a:r>
              <a:rPr lang="pt-B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Mundo</a:t>
            </a:r>
            <a:r>
              <a:rPr lang="pt-BR" sz="2800" dirty="0">
                <a:solidFill>
                  <a:schemeClr val="tx1"/>
                </a:solidFill>
              </a:rPr>
              <a:t>	essências </a:t>
            </a:r>
            <a:r>
              <a:rPr lang="pt-BR" sz="1800" dirty="0">
                <a:solidFill>
                  <a:schemeClr val="tx1"/>
                </a:solidFill>
              </a:rPr>
              <a:t>(</a:t>
            </a:r>
            <a:r>
              <a:rPr lang="pt-BR" sz="1800" i="1" dirty="0" err="1">
                <a:solidFill>
                  <a:schemeClr val="tx1"/>
                </a:solidFill>
              </a:rPr>
              <a:t>essĕre</a:t>
            </a:r>
            <a:r>
              <a:rPr lang="pt-BR" sz="1800" dirty="0">
                <a:solidFill>
                  <a:schemeClr val="tx1"/>
                </a:solidFill>
              </a:rPr>
              <a:t> – ser)</a:t>
            </a:r>
          </a:p>
          <a:p>
            <a:pPr algn="l">
              <a:defRPr/>
            </a:pPr>
            <a:r>
              <a:rPr lang="pt-B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Inteligível</a:t>
            </a:r>
            <a:r>
              <a:rPr lang="pt-BR" sz="2800" dirty="0">
                <a:solidFill>
                  <a:schemeClr val="tx1"/>
                </a:solidFill>
              </a:rPr>
              <a:t>				matemática	 razão discursiva</a:t>
            </a:r>
          </a:p>
          <a:p>
            <a:pPr algn="l">
              <a:defRPr/>
            </a:pPr>
            <a:r>
              <a:rPr lang="pt-BR" sz="1800" dirty="0">
                <a:solidFill>
                  <a:schemeClr val="tx1"/>
                </a:solidFill>
              </a:rPr>
              <a:t>(apodítico, arché)				    (</a:t>
            </a:r>
            <a:r>
              <a:rPr lang="pt-BR" sz="1800" dirty="0" err="1">
                <a:solidFill>
                  <a:schemeClr val="tx1"/>
                </a:solidFill>
              </a:rPr>
              <a:t>dianoia</a:t>
            </a:r>
            <a:r>
              <a:rPr lang="pt-BR" sz="1800" dirty="0">
                <a:solidFill>
                  <a:schemeClr val="tx1"/>
                </a:solidFill>
              </a:rPr>
              <a:t>)</a:t>
            </a:r>
          </a:p>
          <a:p>
            <a:pPr algn="l">
              <a:defRPr/>
            </a:pPr>
            <a:r>
              <a:rPr lang="pt-BR" sz="1800" b="1" dirty="0">
                <a:solidFill>
                  <a:schemeClr val="tx1"/>
                </a:solidFill>
              </a:rPr>
              <a:t>epistêmico	</a:t>
            </a:r>
            <a:r>
              <a:rPr lang="pt-BR" sz="2800" dirty="0">
                <a:solidFill>
                  <a:schemeClr val="tx1"/>
                </a:solidFill>
              </a:rPr>
              <a:t>		</a:t>
            </a:r>
            <a:endParaRPr lang="pt-BR" sz="28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pt-BR" sz="2800" b="1" dirty="0">
                <a:solidFill>
                  <a:srgbClr val="FF0000"/>
                </a:solidFill>
              </a:rPr>
              <a:t> </a:t>
            </a:r>
            <a:r>
              <a:rPr lang="pt-BR" sz="2800" b="1" dirty="0">
                <a:solidFill>
                  <a:srgbClr val="FFFF00"/>
                </a:solidFill>
              </a:rPr>
              <a:t>a </a:t>
            </a:r>
            <a:r>
              <a:rPr lang="pt-BR" sz="2800" b="1" dirty="0" smtClean="0">
                <a:solidFill>
                  <a:srgbClr val="FFFF00"/>
                </a:solidFill>
              </a:rPr>
              <a:t>linha . . .</a:t>
            </a:r>
            <a:endParaRPr lang="pt-BR" sz="2800" b="1" dirty="0">
              <a:solidFill>
                <a:srgbClr val="FFFF00"/>
              </a:solidFill>
            </a:endParaRPr>
          </a:p>
          <a:p>
            <a:pPr algn="l">
              <a:defRPr/>
            </a:pPr>
            <a:r>
              <a:rPr lang="pt-BR" sz="2800" b="1" dirty="0">
                <a:solidFill>
                  <a:schemeClr val="tx1"/>
                </a:solidFill>
              </a:rPr>
              <a:t>					</a:t>
            </a:r>
            <a:r>
              <a:rPr lang="pt-BR" sz="2800" dirty="0">
                <a:solidFill>
                  <a:schemeClr val="tx1"/>
                </a:solidFill>
              </a:rPr>
              <a:t>realidades	   crença </a:t>
            </a:r>
            <a:r>
              <a:rPr lang="pt-BR" sz="1800" dirty="0">
                <a:solidFill>
                  <a:schemeClr val="tx1"/>
                </a:solidFill>
              </a:rPr>
              <a:t>(</a:t>
            </a:r>
            <a:r>
              <a:rPr lang="pt-BR" sz="1800" i="1" dirty="0" err="1">
                <a:solidFill>
                  <a:schemeClr val="tx1"/>
                </a:solidFill>
              </a:rPr>
              <a:t>pistis</a:t>
            </a:r>
            <a:r>
              <a:rPr lang="pt-BR" sz="1800" dirty="0">
                <a:solidFill>
                  <a:schemeClr val="tx1"/>
                </a:solidFill>
              </a:rPr>
              <a:t>)</a:t>
            </a:r>
          </a:p>
          <a:p>
            <a:pPr algn="l">
              <a:defRPr/>
            </a:pPr>
            <a:r>
              <a:rPr lang="pt-B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Mundo</a:t>
            </a:r>
            <a:r>
              <a:rPr lang="pt-BR" sz="2800" b="1" dirty="0">
                <a:solidFill>
                  <a:schemeClr val="tx1"/>
                </a:solidFill>
              </a:rPr>
              <a:t>	</a:t>
            </a:r>
            <a:r>
              <a:rPr lang="pt-BR" sz="2800" dirty="0">
                <a:solidFill>
                  <a:schemeClr val="tx1"/>
                </a:solidFill>
              </a:rPr>
              <a:t>aparências				</a:t>
            </a:r>
          </a:p>
          <a:p>
            <a:pPr algn="l">
              <a:defRPr/>
            </a:pPr>
            <a:r>
              <a:rPr lang="pt-B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Sensível</a:t>
            </a:r>
            <a:r>
              <a:rPr lang="pt-BR" sz="2800" b="1" dirty="0">
                <a:solidFill>
                  <a:schemeClr val="tx1"/>
                </a:solidFill>
              </a:rPr>
              <a:t>	</a:t>
            </a:r>
            <a:r>
              <a:rPr lang="pt-BR" sz="1800" dirty="0">
                <a:solidFill>
                  <a:schemeClr val="tx1"/>
                </a:solidFill>
              </a:rPr>
              <a:t>(</a:t>
            </a:r>
            <a:r>
              <a:rPr lang="pt-BR" sz="1800" i="1" dirty="0">
                <a:solidFill>
                  <a:schemeClr val="tx1"/>
                </a:solidFill>
              </a:rPr>
              <a:t>para</a:t>
            </a:r>
            <a:r>
              <a:rPr lang="pt-BR" sz="1800" dirty="0">
                <a:solidFill>
                  <a:schemeClr val="tx1"/>
                </a:solidFill>
              </a:rPr>
              <a:t> +</a:t>
            </a:r>
            <a:r>
              <a:rPr lang="pt-BR" sz="1800" i="1" dirty="0">
                <a:solidFill>
                  <a:schemeClr val="tx1"/>
                </a:solidFill>
              </a:rPr>
              <a:t> </a:t>
            </a:r>
            <a:r>
              <a:rPr lang="pt-BR" sz="1800" i="1" dirty="0" err="1">
                <a:solidFill>
                  <a:schemeClr val="tx1"/>
                </a:solidFill>
              </a:rPr>
              <a:t>essĕre</a:t>
            </a:r>
            <a:r>
              <a:rPr lang="pt-BR" sz="1800" i="1" dirty="0">
                <a:solidFill>
                  <a:schemeClr val="tx1"/>
                </a:solidFill>
              </a:rPr>
              <a:t> = </a:t>
            </a:r>
            <a:r>
              <a:rPr lang="pt-BR" sz="1800" dirty="0">
                <a:solidFill>
                  <a:schemeClr val="tx1"/>
                </a:solidFill>
              </a:rPr>
              <a:t>parece) 	</a:t>
            </a:r>
            <a:r>
              <a:rPr lang="pt-BR" sz="2800" b="1" dirty="0">
                <a:solidFill>
                  <a:schemeClr val="tx1"/>
                </a:solidFill>
              </a:rPr>
              <a:t>		</a:t>
            </a:r>
          </a:p>
          <a:p>
            <a:pPr algn="l">
              <a:defRPr/>
            </a:pPr>
            <a:r>
              <a:rPr lang="pt-BR" sz="1800" dirty="0">
                <a:solidFill>
                  <a:schemeClr val="tx1"/>
                </a:solidFill>
              </a:rPr>
              <a:t>(hipotético, prisão)</a:t>
            </a:r>
            <a:r>
              <a:rPr lang="pt-BR" sz="2800" dirty="0">
                <a:solidFill>
                  <a:schemeClr val="tx1"/>
                </a:solidFill>
              </a:rPr>
              <a:t>	</a:t>
            </a:r>
            <a:r>
              <a:rPr lang="pt-BR" sz="2800" b="1" dirty="0">
                <a:solidFill>
                  <a:schemeClr val="tx1"/>
                </a:solidFill>
              </a:rPr>
              <a:t>			</a:t>
            </a:r>
            <a:r>
              <a:rPr lang="pt-BR" sz="2800" dirty="0">
                <a:solidFill>
                  <a:schemeClr val="tx1"/>
                </a:solidFill>
              </a:rPr>
              <a:t>cópias	 </a:t>
            </a:r>
            <a:r>
              <a:rPr lang="pt-BR" sz="1800" dirty="0">
                <a:solidFill>
                  <a:schemeClr val="tx1"/>
                </a:solidFill>
              </a:rPr>
              <a:t>boas (ícone) </a:t>
            </a:r>
            <a:r>
              <a:rPr lang="pt-BR" sz="2800" dirty="0">
                <a:solidFill>
                  <a:schemeClr val="tx1"/>
                </a:solidFill>
              </a:rPr>
              <a:t>ilusão </a:t>
            </a:r>
            <a:r>
              <a:rPr lang="pt-BR" sz="1800" dirty="0">
                <a:solidFill>
                  <a:schemeClr val="tx1"/>
                </a:solidFill>
              </a:rPr>
              <a:t>(</a:t>
            </a:r>
            <a:r>
              <a:rPr lang="pt-BR" sz="1800" i="1" dirty="0" err="1">
                <a:solidFill>
                  <a:schemeClr val="tx1"/>
                </a:solidFill>
              </a:rPr>
              <a:t>eikrasia</a:t>
            </a:r>
            <a:r>
              <a:rPr lang="pt-BR" sz="1800" dirty="0">
                <a:solidFill>
                  <a:schemeClr val="tx1"/>
                </a:solidFill>
              </a:rPr>
              <a:t>)</a:t>
            </a:r>
            <a:r>
              <a:rPr lang="pt-BR" sz="2800" dirty="0">
                <a:solidFill>
                  <a:schemeClr val="tx1"/>
                </a:solidFill>
              </a:rPr>
              <a:t>	</a:t>
            </a:r>
          </a:p>
          <a:p>
            <a:pPr algn="l">
              <a:defRPr/>
            </a:pPr>
            <a:r>
              <a:rPr lang="pt-BR" sz="1800" b="1" dirty="0" err="1">
                <a:solidFill>
                  <a:schemeClr val="tx1"/>
                </a:solidFill>
              </a:rPr>
              <a:t>doxológico</a:t>
            </a:r>
            <a:r>
              <a:rPr lang="pt-BR" sz="2800" dirty="0">
                <a:solidFill>
                  <a:schemeClr val="tx1"/>
                </a:solidFill>
              </a:rPr>
              <a:t>						 </a:t>
            </a:r>
            <a:r>
              <a:rPr lang="pt-BR" sz="1800" dirty="0">
                <a:solidFill>
                  <a:schemeClr val="tx1"/>
                </a:solidFill>
              </a:rPr>
              <a:t>más (simulacro)</a:t>
            </a:r>
          </a:p>
          <a:p>
            <a:endParaRPr lang="pt-BR" sz="2800" b="1" dirty="0" smtClean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Seta para a direita 6"/>
          <p:cNvSpPr/>
          <p:nvPr/>
        </p:nvSpPr>
        <p:spPr>
          <a:xfrm rot="5400000">
            <a:off x="-689768" y="5399881"/>
            <a:ext cx="1779588" cy="142875"/>
          </a:xfrm>
          <a:prstGeom prst="rightArrow">
            <a:avLst>
              <a:gd name="adj1" fmla="val 30159"/>
              <a:gd name="adj2" fmla="val 245108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8" name="CaixaDeTexto 21"/>
          <p:cNvSpPr txBox="1">
            <a:spLocks noChangeArrowheads="1"/>
          </p:cNvSpPr>
          <p:nvPr/>
        </p:nvSpPr>
        <p:spPr bwMode="auto">
          <a:xfrm rot="16200000">
            <a:off x="-1780382" y="3517107"/>
            <a:ext cx="39608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000" dirty="0">
                <a:solidFill>
                  <a:srgbClr val="002060"/>
                </a:solidFill>
              </a:rPr>
              <a:t>                   </a:t>
            </a:r>
            <a:r>
              <a:rPr lang="pt-BR" altLang="pt-BR" sz="2000" dirty="0">
                <a:solidFill>
                  <a:srgbClr val="FFFF00"/>
                </a:solidFill>
              </a:rPr>
              <a:t>revelação - representação</a:t>
            </a:r>
          </a:p>
        </p:txBody>
      </p:sp>
      <p:cxnSp>
        <p:nvCxnSpPr>
          <p:cNvPr id="9" name="Conector reto 8"/>
          <p:cNvCxnSpPr/>
          <p:nvPr/>
        </p:nvCxnSpPr>
        <p:spPr>
          <a:xfrm>
            <a:off x="1979613" y="1557338"/>
            <a:ext cx="0" cy="2159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1979613" y="4292600"/>
            <a:ext cx="0" cy="1728788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>
            <a:off x="4778580" y="1558132"/>
            <a:ext cx="0" cy="2159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>
            <a:off x="4778580" y="4293394"/>
            <a:ext cx="0" cy="1728788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26"/>
          <p:cNvSpPr txBox="1">
            <a:spLocks noChangeArrowheads="1"/>
          </p:cNvSpPr>
          <p:nvPr/>
        </p:nvSpPr>
        <p:spPr bwMode="auto">
          <a:xfrm rot="16200000">
            <a:off x="6912768" y="3358357"/>
            <a:ext cx="39608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000" dirty="0">
                <a:solidFill>
                  <a:srgbClr val="FFFF00"/>
                </a:solidFill>
              </a:rPr>
              <a:t>dialética</a:t>
            </a:r>
          </a:p>
        </p:txBody>
      </p:sp>
      <p:sp>
        <p:nvSpPr>
          <p:cNvPr id="14" name="Seta para a direita 13"/>
          <p:cNvSpPr/>
          <p:nvPr/>
        </p:nvSpPr>
        <p:spPr>
          <a:xfrm rot="16200000">
            <a:off x="8077994" y="3356769"/>
            <a:ext cx="1781175" cy="144463"/>
          </a:xfrm>
          <a:prstGeom prst="rightArrow">
            <a:avLst>
              <a:gd name="adj1" fmla="val 30159"/>
              <a:gd name="adj2" fmla="val 245108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cxnSp>
        <p:nvCxnSpPr>
          <p:cNvPr id="15" name="Conector reto 14"/>
          <p:cNvCxnSpPr/>
          <p:nvPr/>
        </p:nvCxnSpPr>
        <p:spPr>
          <a:xfrm>
            <a:off x="400050" y="3789040"/>
            <a:ext cx="8420075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ítulo 1"/>
          <p:cNvSpPr>
            <a:spLocks noGrp="1"/>
          </p:cNvSpPr>
          <p:nvPr>
            <p:ph type="ctrTitle"/>
          </p:nvPr>
        </p:nvSpPr>
        <p:spPr>
          <a:xfrm>
            <a:off x="685800" y="76155"/>
            <a:ext cx="7772400" cy="616541"/>
          </a:xfrm>
        </p:spPr>
        <p:txBody>
          <a:bodyPr/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Foucault &amp; os Estudos Culturais</a:t>
            </a:r>
            <a:endParaRPr lang="pt-BR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20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1520" y="908721"/>
            <a:ext cx="8640960" cy="5688631"/>
          </a:xfrm>
        </p:spPr>
        <p:txBody>
          <a:bodyPr/>
          <a:lstStyle/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  <a:p>
            <a:r>
              <a:rPr lang="pt-BR" sz="3600" b="1" dirty="0" smtClean="0"/>
              <a:t>Filosofias, materialidade, realidades . . .</a:t>
            </a:r>
            <a:endParaRPr lang="pt-BR" sz="3600" b="1" dirty="0"/>
          </a:p>
        </p:txBody>
      </p:sp>
      <p:cxnSp>
        <p:nvCxnSpPr>
          <p:cNvPr id="4" name="Conector reto 3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ítulo 1"/>
          <p:cNvSpPr>
            <a:spLocks noGrp="1"/>
          </p:cNvSpPr>
          <p:nvPr>
            <p:ph type="ctrTitle"/>
          </p:nvPr>
        </p:nvSpPr>
        <p:spPr>
          <a:xfrm>
            <a:off x="685800" y="76155"/>
            <a:ext cx="7772400" cy="616541"/>
          </a:xfrm>
        </p:spPr>
        <p:txBody>
          <a:bodyPr/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Foucault &amp; os Estudos Culturais</a:t>
            </a:r>
            <a:endParaRPr lang="pt-BR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397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1520" y="1196752"/>
            <a:ext cx="8640960" cy="5472608"/>
          </a:xfrm>
        </p:spPr>
        <p:txBody>
          <a:bodyPr/>
          <a:lstStyle/>
          <a:p>
            <a:r>
              <a:rPr lang="pt-BR" b="1" dirty="0" smtClean="0"/>
              <a:t>Os dois </a:t>
            </a:r>
            <a:r>
              <a:rPr lang="pt-BR" b="1" dirty="0" err="1" smtClean="0"/>
              <a:t>megaparadigmas</a:t>
            </a:r>
            <a:endParaRPr lang="pt-BR" b="1" dirty="0" smtClean="0"/>
          </a:p>
          <a:p>
            <a:endParaRPr lang="pt-BR" sz="1000" dirty="0"/>
          </a:p>
          <a:p>
            <a:pPr marL="457200" indent="-457200"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pt-BR" dirty="0" smtClean="0"/>
              <a:t>Filosofias da Consciência (</a:t>
            </a:r>
            <a:r>
              <a:rPr lang="pt-BR" b="1" i="1" dirty="0" smtClean="0">
                <a:solidFill>
                  <a:srgbClr val="FFFF00"/>
                </a:solidFill>
              </a:rPr>
              <a:t>ideia</a:t>
            </a:r>
            <a:r>
              <a:rPr lang="pt-BR" dirty="0" smtClean="0"/>
              <a:t>)</a:t>
            </a:r>
          </a:p>
          <a:p>
            <a:r>
              <a:rPr lang="pt-BR" sz="2400" b="1" dirty="0" err="1" smtClean="0"/>
              <a:t>Necessitaristas</a:t>
            </a:r>
            <a:r>
              <a:rPr lang="pt-BR" sz="2400" b="1" dirty="0" smtClean="0"/>
              <a:t> </a:t>
            </a:r>
            <a:r>
              <a:rPr lang="pt-BR" sz="2400" dirty="0" smtClean="0"/>
              <a:t>– Contingência como função da necessidade</a:t>
            </a:r>
            <a:endParaRPr lang="pt-BR" sz="2400" dirty="0"/>
          </a:p>
          <a:p>
            <a:r>
              <a:rPr lang="pt-BR" sz="2400" b="1" dirty="0" smtClean="0"/>
              <a:t>Representacionais </a:t>
            </a:r>
            <a:r>
              <a:rPr lang="pt-BR" sz="2400" dirty="0" smtClean="0"/>
              <a:t>– o real e as cópias do real</a:t>
            </a:r>
          </a:p>
          <a:p>
            <a:r>
              <a:rPr lang="pt-BR" sz="2400" b="1" dirty="0" smtClean="0"/>
              <a:t>Dualistas</a:t>
            </a:r>
            <a:r>
              <a:rPr lang="pt-BR" sz="2400" b="1" dirty="0"/>
              <a:t>, </a:t>
            </a:r>
            <a:r>
              <a:rPr lang="pt-BR" sz="2400" b="1" dirty="0" smtClean="0"/>
              <a:t>metafísicas </a:t>
            </a:r>
            <a:r>
              <a:rPr lang="pt-BR" sz="2400" dirty="0" smtClean="0"/>
              <a:t>– dois mundos: </a:t>
            </a:r>
            <a:r>
              <a:rPr lang="pt-BR" sz="2400" i="1" dirty="0" smtClean="0"/>
              <a:t>ideal</a:t>
            </a:r>
            <a:r>
              <a:rPr lang="pt-BR" sz="2400" dirty="0" smtClean="0"/>
              <a:t> e </a:t>
            </a:r>
            <a:r>
              <a:rPr lang="pt-BR" sz="2400" i="1" dirty="0" smtClean="0"/>
              <a:t>sensível</a:t>
            </a:r>
          </a:p>
          <a:p>
            <a:endParaRPr lang="pt-BR" sz="1000" dirty="0"/>
          </a:p>
          <a:p>
            <a:endParaRPr lang="pt-BR" sz="1000" dirty="0" smtClean="0"/>
          </a:p>
          <a:p>
            <a:pPr marL="457200" indent="-457200"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pt-BR" dirty="0" smtClean="0"/>
              <a:t>Filosofias da Prática (</a:t>
            </a:r>
            <a:r>
              <a:rPr lang="pt-BR" b="1" i="1" dirty="0" smtClean="0">
                <a:solidFill>
                  <a:srgbClr val="FFFF00"/>
                </a:solidFill>
              </a:rPr>
              <a:t>pragmática</a:t>
            </a:r>
            <a:r>
              <a:rPr lang="pt-BR" dirty="0" smtClean="0"/>
              <a:t>)</a:t>
            </a:r>
          </a:p>
          <a:p>
            <a:r>
              <a:rPr lang="pt-BR" sz="2400" b="1" dirty="0" smtClean="0"/>
              <a:t>Contingentes</a:t>
            </a:r>
            <a:r>
              <a:rPr lang="pt-BR" sz="2200" b="1" dirty="0" smtClean="0"/>
              <a:t> </a:t>
            </a:r>
            <a:r>
              <a:rPr lang="pt-BR" sz="2200" dirty="0" smtClean="0"/>
              <a:t>– o único </a:t>
            </a:r>
            <a:r>
              <a:rPr lang="pt-BR" sz="2200" i="1" dirty="0" smtClean="0"/>
              <a:t>a priori</a:t>
            </a:r>
            <a:r>
              <a:rPr lang="pt-BR" sz="2200" dirty="0" smtClean="0"/>
              <a:t> é histórico</a:t>
            </a:r>
          </a:p>
          <a:p>
            <a:r>
              <a:rPr lang="pt-BR" sz="2400" b="1" dirty="0" smtClean="0"/>
              <a:t>Não-representacionais</a:t>
            </a:r>
            <a:r>
              <a:rPr lang="pt-BR" sz="2200" dirty="0" smtClean="0"/>
              <a:t> – tudo é representação, logo . . .</a:t>
            </a:r>
          </a:p>
          <a:p>
            <a:r>
              <a:rPr lang="pt-BR" sz="2400" b="1" dirty="0" smtClean="0"/>
              <a:t>Monistas, não-metafísicas</a:t>
            </a:r>
            <a:r>
              <a:rPr lang="pt-BR" sz="2200" b="1" dirty="0" smtClean="0"/>
              <a:t> </a:t>
            </a:r>
            <a:r>
              <a:rPr lang="pt-BR" sz="2200" dirty="0" smtClean="0"/>
              <a:t>– tudo é deste mundo, está aqui, está dado</a:t>
            </a:r>
          </a:p>
          <a:p>
            <a:endParaRPr lang="pt-BR" sz="2400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ítulo 1"/>
          <p:cNvSpPr>
            <a:spLocks noGrp="1"/>
          </p:cNvSpPr>
          <p:nvPr>
            <p:ph type="ctrTitle"/>
          </p:nvPr>
        </p:nvSpPr>
        <p:spPr>
          <a:xfrm>
            <a:off x="685800" y="76155"/>
            <a:ext cx="7772400" cy="616541"/>
          </a:xfrm>
        </p:spPr>
        <p:txBody>
          <a:bodyPr/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Foucault &amp; os Estudos Culturais</a:t>
            </a:r>
            <a:endParaRPr lang="pt-BR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67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1520" y="1196752"/>
            <a:ext cx="8640960" cy="5040560"/>
          </a:xfrm>
        </p:spPr>
        <p:txBody>
          <a:bodyPr/>
          <a:lstStyle/>
          <a:p>
            <a:r>
              <a:rPr lang="pt-BR" b="1" dirty="0"/>
              <a:t>Os 3 </a:t>
            </a:r>
            <a:r>
              <a:rPr lang="pt-BR" b="1" i="1" dirty="0" err="1" smtClean="0"/>
              <a:t>anti</a:t>
            </a:r>
            <a:r>
              <a:rPr lang="pt-BR" b="1" dirty="0" smtClean="0"/>
              <a:t> das Filosofias da Prática</a:t>
            </a:r>
            <a:endParaRPr lang="pt-BR" b="1" dirty="0"/>
          </a:p>
          <a:p>
            <a:r>
              <a:rPr lang="pt-BR" dirty="0"/>
              <a:t> </a:t>
            </a:r>
          </a:p>
          <a:p>
            <a:pPr marL="457200" indent="-457200"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pt-BR" dirty="0"/>
              <a:t>Representacionismo </a:t>
            </a:r>
            <a:r>
              <a:rPr lang="pt-BR" sz="2400" dirty="0" smtClean="0"/>
              <a:t>(</a:t>
            </a:r>
            <a:r>
              <a:rPr lang="pt-BR" sz="2400" dirty="0"/>
              <a:t>como manifestação do Realismo)</a:t>
            </a:r>
          </a:p>
          <a:p>
            <a:endParaRPr lang="pt-BR" dirty="0" smtClean="0"/>
          </a:p>
          <a:p>
            <a:pPr marL="457200" indent="-457200"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pt-BR" dirty="0" smtClean="0"/>
              <a:t>Essencialismo</a:t>
            </a:r>
            <a:endParaRPr lang="pt-BR" dirty="0"/>
          </a:p>
          <a:p>
            <a:endParaRPr lang="pt-BR" dirty="0" smtClean="0"/>
          </a:p>
          <a:p>
            <a:pPr marL="457200" indent="-457200"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pt-BR" dirty="0" smtClean="0"/>
              <a:t>Fundacionismo</a:t>
            </a:r>
            <a:endParaRPr lang="pt-BR" dirty="0"/>
          </a:p>
          <a:p>
            <a:endParaRPr lang="pt-BR" dirty="0"/>
          </a:p>
        </p:txBody>
      </p:sp>
      <p:cxnSp>
        <p:nvCxnSpPr>
          <p:cNvPr id="8" name="Conector reto 7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ítulo 1"/>
          <p:cNvSpPr>
            <a:spLocks noGrp="1"/>
          </p:cNvSpPr>
          <p:nvPr>
            <p:ph type="ctrTitle"/>
          </p:nvPr>
        </p:nvSpPr>
        <p:spPr>
          <a:xfrm>
            <a:off x="685800" y="76155"/>
            <a:ext cx="7772400" cy="616541"/>
          </a:xfrm>
        </p:spPr>
        <p:txBody>
          <a:bodyPr/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Foucault &amp; os Estudos Culturais</a:t>
            </a:r>
            <a:endParaRPr lang="pt-BR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70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1520" y="1196752"/>
            <a:ext cx="8640960" cy="5040560"/>
          </a:xfrm>
        </p:spPr>
        <p:txBody>
          <a:bodyPr>
            <a:normAutofit/>
          </a:bodyPr>
          <a:lstStyle/>
          <a:p>
            <a:r>
              <a:rPr lang="pt-BR" b="1" dirty="0" smtClean="0"/>
              <a:t>As Filosofias da Prática implicam conferir um </a:t>
            </a:r>
            <a:r>
              <a:rPr lang="pt-BR" b="1" i="1" dirty="0" smtClean="0"/>
              <a:t>outro</a:t>
            </a:r>
            <a:r>
              <a:rPr lang="pt-BR" b="1" dirty="0" smtClean="0"/>
              <a:t> estatuto para a Filosofia</a:t>
            </a:r>
            <a:endParaRPr lang="pt-BR" dirty="0"/>
          </a:p>
          <a:p>
            <a:endParaRPr lang="pt-BR" sz="1000" dirty="0" smtClean="0"/>
          </a:p>
          <a:p>
            <a:endParaRPr lang="pt-BR" sz="1000" dirty="0" smtClean="0"/>
          </a:p>
          <a:p>
            <a:r>
              <a:rPr lang="pt-BR" dirty="0"/>
              <a:t>a</a:t>
            </a:r>
            <a:r>
              <a:rPr lang="pt-BR" dirty="0" smtClean="0"/>
              <a:t> saber:</a:t>
            </a:r>
          </a:p>
          <a:p>
            <a:r>
              <a:rPr lang="pt-BR" dirty="0" smtClean="0"/>
              <a:t>De uma busca pelas “verdades verdadeiramente verdadeiras” para uma busca pelas condições que fizeram com que as verdades sejam pensadas e vistas como verdadeiramente verdadeiras.</a:t>
            </a:r>
          </a:p>
          <a:p>
            <a:endParaRPr lang="pt-BR" sz="2000" dirty="0" smtClean="0"/>
          </a:p>
          <a:p>
            <a:r>
              <a:rPr lang="pt-BR" dirty="0" smtClean="0"/>
              <a:t>“A verdade é deste mundo”. </a:t>
            </a:r>
            <a:r>
              <a:rPr lang="pt-BR" sz="2000" dirty="0" smtClean="0"/>
              <a:t>(Foucault)</a:t>
            </a:r>
          </a:p>
        </p:txBody>
      </p:sp>
      <p:cxnSp>
        <p:nvCxnSpPr>
          <p:cNvPr id="7" name="Conector reto 6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ítulo 1"/>
          <p:cNvSpPr>
            <a:spLocks noGrp="1"/>
          </p:cNvSpPr>
          <p:nvPr>
            <p:ph type="ctrTitle"/>
          </p:nvPr>
        </p:nvSpPr>
        <p:spPr>
          <a:xfrm>
            <a:off x="685800" y="76155"/>
            <a:ext cx="7772400" cy="616541"/>
          </a:xfrm>
        </p:spPr>
        <p:txBody>
          <a:bodyPr/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Foucault &amp; os Estudos Culturais</a:t>
            </a:r>
            <a:endParaRPr lang="pt-BR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64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2784</Words>
  <Application>Microsoft Office PowerPoint</Application>
  <PresentationFormat>Apresentação na tela (4:3)</PresentationFormat>
  <Paragraphs>520</Paragraphs>
  <Slides>42</Slides>
  <Notes>1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42</vt:i4>
      </vt:variant>
    </vt:vector>
  </HeadingPairs>
  <TitlesOfParts>
    <vt:vector size="43" baseType="lpstr">
      <vt:lpstr>Tema do Office</vt:lpstr>
      <vt:lpstr>Foucault &amp; os Estudos Culturais</vt:lpstr>
      <vt:lpstr>Foucault &amp; os Estudos Culturais</vt:lpstr>
      <vt:lpstr>Foucault &amp; os Estudos Culturais</vt:lpstr>
      <vt:lpstr>Foucault &amp; os Estudos Culturais</vt:lpstr>
      <vt:lpstr>Foucault &amp; os Estudos Culturais</vt:lpstr>
      <vt:lpstr>Foucault &amp; os Estudos Culturais</vt:lpstr>
      <vt:lpstr>Foucault &amp; os Estudos Culturais</vt:lpstr>
      <vt:lpstr>Foucault &amp; os Estudos Culturais</vt:lpstr>
      <vt:lpstr>Foucault &amp; os Estudos Culturais</vt:lpstr>
      <vt:lpstr>Foucault &amp; os Estudos Culturais</vt:lpstr>
      <vt:lpstr>Foucault &amp; os Estudos Culturais</vt:lpstr>
      <vt:lpstr>Foucault &amp; os Estudos Culturais</vt:lpstr>
      <vt:lpstr>Foucault &amp; os Estudos Culturais</vt:lpstr>
      <vt:lpstr>Foucault &amp; os Estudos Culturais</vt:lpstr>
      <vt:lpstr>Foucault &amp; os Estudos Culturais</vt:lpstr>
      <vt:lpstr>Foucault &amp; os Estudos Culturais</vt:lpstr>
      <vt:lpstr>Foucault &amp; os Estudos Culturais</vt:lpstr>
      <vt:lpstr>Foucault &amp; os Estudos Culturais</vt:lpstr>
      <vt:lpstr>Foucault &amp; os Estudos Culturais</vt:lpstr>
      <vt:lpstr>Foucault &amp; os Estudos Culturais</vt:lpstr>
      <vt:lpstr>Foucault &amp; os Estudos Culturais</vt:lpstr>
      <vt:lpstr>Foucault &amp; os Estudos Culturais</vt:lpstr>
      <vt:lpstr>Relações   entre   Estado   e   Mercado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Foucault &amp; os Estudos Culturais</vt:lpstr>
      <vt:lpstr>Foucault &amp; os Estudos Culturais</vt:lpstr>
      <vt:lpstr>Foucault &amp; os Estudos Culturais</vt:lpstr>
      <vt:lpstr>Foucault &amp; os Estudos Culturais</vt:lpstr>
      <vt:lpstr>Foucault &amp; os Estudos Culturais</vt:lpstr>
      <vt:lpstr>Foucault &amp; os Estudos Culturais</vt:lpstr>
      <vt:lpstr>Foucault &amp; os Estudos Culturais</vt:lpstr>
      <vt:lpstr>Foucault &amp; os Estudos Culturais</vt:lpstr>
      <vt:lpstr>Foucault &amp; os Estudos Culturais</vt:lpstr>
      <vt:lpstr>Foucault &amp; os Estudos Culturais</vt:lpstr>
      <vt:lpstr>Foucault &amp; os Estudos Culturais</vt:lpstr>
      <vt:lpstr>Foucault &amp; os Estudos Culturais</vt:lpstr>
      <vt:lpstr>Foucault &amp; os Estudos Culturais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Foucault &amp; os Estudos Culturais</dc:title>
  <dc:creator>Alfredo</dc:creator>
  <cp:lastModifiedBy>Alfredo</cp:lastModifiedBy>
  <cp:revision>24</cp:revision>
  <dcterms:created xsi:type="dcterms:W3CDTF">2018-05-01T14:34:26Z</dcterms:created>
  <dcterms:modified xsi:type="dcterms:W3CDTF">2018-05-06T20:55:24Z</dcterms:modified>
</cp:coreProperties>
</file>