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1"/>
    <p:restoredTop sz="96405"/>
  </p:normalViewPr>
  <p:slideViewPr>
    <p:cSldViewPr snapToGrid="0" snapToObjects="1">
      <p:cViewPr varScale="1">
        <p:scale>
          <a:sx n="64" d="100"/>
          <a:sy n="64" d="100"/>
        </p:scale>
        <p:origin x="96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E3288C-F374-4DC7-A869-9206C34E9C81}" type="doc">
      <dgm:prSet loTypeId="urn:microsoft.com/office/officeart/2005/8/layout/hierarchy1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853296E-EC65-41C9-8B41-D984DAC38F36}">
      <dgm:prSet custT="1"/>
      <dgm:spPr/>
      <dgm:t>
        <a:bodyPr/>
        <a:lstStyle/>
        <a:p>
          <a:r>
            <a:rPr lang="es-ES" sz="2000" dirty="0" err="1" smtClean="0"/>
            <a:t>Singularidade</a:t>
          </a:r>
          <a:r>
            <a:rPr lang="es-ES" sz="2000" dirty="0" smtClean="0"/>
            <a:t> </a:t>
          </a:r>
          <a:r>
            <a:rPr lang="es-ES" sz="2000" dirty="0"/>
            <a:t>somática</a:t>
          </a:r>
        </a:p>
        <a:p>
          <a:r>
            <a:rPr lang="es-ES" sz="2000" dirty="0"/>
            <a:t>Forma biológica</a:t>
          </a:r>
        </a:p>
        <a:p>
          <a:r>
            <a:rPr lang="es-ES" sz="2000" dirty="0" err="1" smtClean="0"/>
            <a:t>Individuação</a:t>
          </a:r>
          <a:r>
            <a:rPr lang="es-ES" sz="2000" dirty="0" smtClean="0"/>
            <a:t> </a:t>
          </a:r>
          <a:r>
            <a:rPr lang="es-ES" sz="2000" dirty="0"/>
            <a:t>vital </a:t>
          </a:r>
          <a:endParaRPr lang="en-US" sz="2000" dirty="0"/>
        </a:p>
      </dgm:t>
    </dgm:pt>
    <dgm:pt modelId="{DC2C7C16-4CC7-4ACD-B4EF-5AE8774BBE49}" type="parTrans" cxnId="{0CD88D0E-DCA0-479F-A7B5-8F97BFA01E68}">
      <dgm:prSet/>
      <dgm:spPr/>
      <dgm:t>
        <a:bodyPr/>
        <a:lstStyle/>
        <a:p>
          <a:endParaRPr lang="en-US"/>
        </a:p>
      </dgm:t>
    </dgm:pt>
    <dgm:pt modelId="{787B1513-F64C-4734-9151-C3F4332FC0D6}" type="sibTrans" cxnId="{0CD88D0E-DCA0-479F-A7B5-8F97BFA01E68}">
      <dgm:prSet/>
      <dgm:spPr/>
      <dgm:t>
        <a:bodyPr/>
        <a:lstStyle/>
        <a:p>
          <a:endParaRPr lang="en-US"/>
        </a:p>
      </dgm:t>
    </dgm:pt>
    <dgm:pt modelId="{BFE182F2-6399-4CAF-A3B3-A2690F4A9CB4}">
      <dgm:prSet custT="1"/>
      <dgm:spPr/>
      <dgm:t>
        <a:bodyPr/>
        <a:lstStyle/>
        <a:p>
          <a:r>
            <a:rPr lang="es-ES" sz="2000" dirty="0" err="1" smtClean="0"/>
            <a:t>Indivíduo</a:t>
          </a:r>
          <a:endParaRPr lang="es-ES" sz="2000" dirty="0"/>
        </a:p>
        <a:p>
          <a:r>
            <a:rPr lang="es-ES" sz="2000" dirty="0"/>
            <a:t>Forma política</a:t>
          </a:r>
        </a:p>
        <a:p>
          <a:r>
            <a:rPr lang="es-ES" sz="2000" dirty="0" err="1" smtClean="0"/>
            <a:t>Singularidade</a:t>
          </a:r>
          <a:r>
            <a:rPr lang="es-ES" sz="2000" dirty="0" smtClean="0"/>
            <a:t> </a:t>
          </a:r>
          <a:r>
            <a:rPr lang="es-ES" sz="2000" dirty="0" err="1"/>
            <a:t>psico</a:t>
          </a:r>
          <a:r>
            <a:rPr lang="es-ES" sz="2000" dirty="0"/>
            <a:t>–colectiva </a:t>
          </a:r>
          <a:endParaRPr lang="en-US" sz="2000" dirty="0"/>
        </a:p>
      </dgm:t>
    </dgm:pt>
    <dgm:pt modelId="{5069DF05-126F-4B6F-98A0-0C34E3F5C2CE}" type="parTrans" cxnId="{93CFF79B-4322-4B61-B5A2-12A17FB6D2AA}">
      <dgm:prSet/>
      <dgm:spPr/>
      <dgm:t>
        <a:bodyPr/>
        <a:lstStyle/>
        <a:p>
          <a:endParaRPr lang="en-US"/>
        </a:p>
      </dgm:t>
    </dgm:pt>
    <dgm:pt modelId="{5284FA9E-D0B7-4010-8239-0A4987A0E03D}" type="sibTrans" cxnId="{93CFF79B-4322-4B61-B5A2-12A17FB6D2AA}">
      <dgm:prSet/>
      <dgm:spPr/>
      <dgm:t>
        <a:bodyPr/>
        <a:lstStyle/>
        <a:p>
          <a:endParaRPr lang="en-US"/>
        </a:p>
      </dgm:t>
    </dgm:pt>
    <dgm:pt modelId="{74636B71-8D94-4B27-84A7-E1B276AF77D2}">
      <dgm:prSet custT="1"/>
      <dgm:spPr/>
      <dgm:t>
        <a:bodyPr/>
        <a:lstStyle/>
        <a:p>
          <a:r>
            <a:rPr lang="es-ES" sz="2000" dirty="0" err="1" smtClean="0"/>
            <a:t>Função</a:t>
          </a:r>
          <a:r>
            <a:rPr lang="es-ES" sz="2000" dirty="0" smtClean="0"/>
            <a:t> </a:t>
          </a:r>
          <a:r>
            <a:rPr lang="es-ES" sz="2000" dirty="0"/>
            <a:t>sujeto</a:t>
          </a:r>
        </a:p>
        <a:p>
          <a:r>
            <a:rPr lang="es-ES" sz="2000" dirty="0" err="1" smtClean="0"/>
            <a:t>Individualidade</a:t>
          </a:r>
          <a:r>
            <a:rPr lang="es-ES" sz="2000" dirty="0" smtClean="0"/>
            <a:t> </a:t>
          </a:r>
          <a:r>
            <a:rPr lang="es-ES" sz="2000" dirty="0"/>
            <a:t>disciplinada</a:t>
          </a:r>
        </a:p>
        <a:p>
          <a:r>
            <a:rPr lang="es-ES" sz="2000" dirty="0" err="1" smtClean="0"/>
            <a:t>Sujeito</a:t>
          </a:r>
          <a:r>
            <a:rPr lang="es-ES" sz="2000" dirty="0" smtClean="0"/>
            <a:t> </a:t>
          </a:r>
          <a:r>
            <a:rPr lang="es-ES" sz="2000" dirty="0"/>
            <a:t>moderno</a:t>
          </a:r>
        </a:p>
        <a:p>
          <a:r>
            <a:rPr lang="es-ES" sz="2000" dirty="0"/>
            <a:t> (I. Jurídico y Ciudadano)</a:t>
          </a:r>
        </a:p>
      </dgm:t>
    </dgm:pt>
    <dgm:pt modelId="{E4492664-0449-4CE4-8529-CD2AB101BB88}" type="parTrans" cxnId="{517863DA-2211-4FF4-A1A6-B86998EE9B78}">
      <dgm:prSet/>
      <dgm:spPr/>
      <dgm:t>
        <a:bodyPr/>
        <a:lstStyle/>
        <a:p>
          <a:endParaRPr lang="en-US"/>
        </a:p>
      </dgm:t>
    </dgm:pt>
    <dgm:pt modelId="{413B4B86-AF61-4454-9D7C-1E16E2911390}" type="sibTrans" cxnId="{517863DA-2211-4FF4-A1A6-B86998EE9B78}">
      <dgm:prSet/>
      <dgm:spPr/>
      <dgm:t>
        <a:bodyPr/>
        <a:lstStyle/>
        <a:p>
          <a:endParaRPr lang="en-US"/>
        </a:p>
      </dgm:t>
    </dgm:pt>
    <dgm:pt modelId="{A893D5FC-3DFD-2B4C-A095-A297F933BA27}" type="pres">
      <dgm:prSet presAssocID="{FEE3288C-F374-4DC7-A869-9206C34E9C8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9654A038-D579-9348-866D-EFA2A0E2EC76}" type="pres">
      <dgm:prSet presAssocID="{4853296E-EC65-41C9-8B41-D984DAC38F36}" presName="hierRoot1" presStyleCnt="0"/>
      <dgm:spPr/>
    </dgm:pt>
    <dgm:pt modelId="{E8487D32-0AF2-D44E-AE68-C16C0E513D9D}" type="pres">
      <dgm:prSet presAssocID="{4853296E-EC65-41C9-8B41-D984DAC38F36}" presName="composite" presStyleCnt="0"/>
      <dgm:spPr/>
    </dgm:pt>
    <dgm:pt modelId="{B6F13D38-DDC3-4948-B8CA-D952348EB72C}" type="pres">
      <dgm:prSet presAssocID="{4853296E-EC65-41C9-8B41-D984DAC38F36}" presName="background" presStyleLbl="node0" presStyleIdx="0" presStyleCnt="3"/>
      <dgm:spPr/>
    </dgm:pt>
    <dgm:pt modelId="{4EB2AF5E-6605-3448-B38F-492D5C180D9B}" type="pres">
      <dgm:prSet presAssocID="{4853296E-EC65-41C9-8B41-D984DAC38F36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70F767F-CAAE-9C44-A99A-A7894719754E}" type="pres">
      <dgm:prSet presAssocID="{4853296E-EC65-41C9-8B41-D984DAC38F36}" presName="hierChild2" presStyleCnt="0"/>
      <dgm:spPr/>
    </dgm:pt>
    <dgm:pt modelId="{EF7694C8-A397-1F47-B14A-0F04DBC30B7B}" type="pres">
      <dgm:prSet presAssocID="{BFE182F2-6399-4CAF-A3B3-A2690F4A9CB4}" presName="hierRoot1" presStyleCnt="0"/>
      <dgm:spPr/>
    </dgm:pt>
    <dgm:pt modelId="{44A05A2C-1085-6E43-99CE-A2872C3DD26E}" type="pres">
      <dgm:prSet presAssocID="{BFE182F2-6399-4CAF-A3B3-A2690F4A9CB4}" presName="composite" presStyleCnt="0"/>
      <dgm:spPr/>
    </dgm:pt>
    <dgm:pt modelId="{5F77B9F3-C19B-9040-BB6B-DADADD518EA8}" type="pres">
      <dgm:prSet presAssocID="{BFE182F2-6399-4CAF-A3B3-A2690F4A9CB4}" presName="background" presStyleLbl="node0" presStyleIdx="1" presStyleCnt="3"/>
      <dgm:spPr/>
    </dgm:pt>
    <dgm:pt modelId="{93776CBA-67C2-164A-A7FA-AB693AB6DCBC}" type="pres">
      <dgm:prSet presAssocID="{BFE182F2-6399-4CAF-A3B3-A2690F4A9CB4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BCDD9CB-6F8A-C444-B95B-44C955999727}" type="pres">
      <dgm:prSet presAssocID="{BFE182F2-6399-4CAF-A3B3-A2690F4A9CB4}" presName="hierChild2" presStyleCnt="0"/>
      <dgm:spPr/>
    </dgm:pt>
    <dgm:pt modelId="{22BB8613-A9C1-624B-8970-1D5CCA78D6E8}" type="pres">
      <dgm:prSet presAssocID="{74636B71-8D94-4B27-84A7-E1B276AF77D2}" presName="hierRoot1" presStyleCnt="0"/>
      <dgm:spPr/>
    </dgm:pt>
    <dgm:pt modelId="{A7936BD1-B51F-4049-AB57-42C531C283EB}" type="pres">
      <dgm:prSet presAssocID="{74636B71-8D94-4B27-84A7-E1B276AF77D2}" presName="composite" presStyleCnt="0"/>
      <dgm:spPr/>
    </dgm:pt>
    <dgm:pt modelId="{21357196-2C21-F748-A302-7B88A19052B4}" type="pres">
      <dgm:prSet presAssocID="{74636B71-8D94-4B27-84A7-E1B276AF77D2}" presName="background" presStyleLbl="node0" presStyleIdx="2" presStyleCnt="3"/>
      <dgm:spPr/>
    </dgm:pt>
    <dgm:pt modelId="{DDD936FD-44E9-7E4B-9399-5C64E7BAFD02}" type="pres">
      <dgm:prSet presAssocID="{74636B71-8D94-4B27-84A7-E1B276AF77D2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FD3BADB-90CC-0B42-B856-84D3E9260EAF}" type="pres">
      <dgm:prSet presAssocID="{74636B71-8D94-4B27-84A7-E1B276AF77D2}" presName="hierChild2" presStyleCnt="0"/>
      <dgm:spPr/>
    </dgm:pt>
  </dgm:ptLst>
  <dgm:cxnLst>
    <dgm:cxn modelId="{93CFF79B-4322-4B61-B5A2-12A17FB6D2AA}" srcId="{FEE3288C-F374-4DC7-A869-9206C34E9C81}" destId="{BFE182F2-6399-4CAF-A3B3-A2690F4A9CB4}" srcOrd="1" destOrd="0" parTransId="{5069DF05-126F-4B6F-98A0-0C34E3F5C2CE}" sibTransId="{5284FA9E-D0B7-4010-8239-0A4987A0E03D}"/>
    <dgm:cxn modelId="{08B5605D-204D-3147-8EEB-75E557EBEA54}" type="presOf" srcId="{4853296E-EC65-41C9-8B41-D984DAC38F36}" destId="{4EB2AF5E-6605-3448-B38F-492D5C180D9B}" srcOrd="0" destOrd="0" presId="urn:microsoft.com/office/officeart/2005/8/layout/hierarchy1"/>
    <dgm:cxn modelId="{D3445EA0-4C8C-944B-B604-57134FD27FEB}" type="presOf" srcId="{FEE3288C-F374-4DC7-A869-9206C34E9C81}" destId="{A893D5FC-3DFD-2B4C-A095-A297F933BA27}" srcOrd="0" destOrd="0" presId="urn:microsoft.com/office/officeart/2005/8/layout/hierarchy1"/>
    <dgm:cxn modelId="{EA353D80-F2A6-5345-BF14-11F15B732D70}" type="presOf" srcId="{74636B71-8D94-4B27-84A7-E1B276AF77D2}" destId="{DDD936FD-44E9-7E4B-9399-5C64E7BAFD02}" srcOrd="0" destOrd="0" presId="urn:microsoft.com/office/officeart/2005/8/layout/hierarchy1"/>
    <dgm:cxn modelId="{517863DA-2211-4FF4-A1A6-B86998EE9B78}" srcId="{FEE3288C-F374-4DC7-A869-9206C34E9C81}" destId="{74636B71-8D94-4B27-84A7-E1B276AF77D2}" srcOrd="2" destOrd="0" parTransId="{E4492664-0449-4CE4-8529-CD2AB101BB88}" sibTransId="{413B4B86-AF61-4454-9D7C-1E16E2911390}"/>
    <dgm:cxn modelId="{0CD88D0E-DCA0-479F-A7B5-8F97BFA01E68}" srcId="{FEE3288C-F374-4DC7-A869-9206C34E9C81}" destId="{4853296E-EC65-41C9-8B41-D984DAC38F36}" srcOrd="0" destOrd="0" parTransId="{DC2C7C16-4CC7-4ACD-B4EF-5AE8774BBE49}" sibTransId="{787B1513-F64C-4734-9151-C3F4332FC0D6}"/>
    <dgm:cxn modelId="{AE6CB63E-0FB6-A54D-9502-994C63B7ACE3}" type="presOf" srcId="{BFE182F2-6399-4CAF-A3B3-A2690F4A9CB4}" destId="{93776CBA-67C2-164A-A7FA-AB693AB6DCBC}" srcOrd="0" destOrd="0" presId="urn:microsoft.com/office/officeart/2005/8/layout/hierarchy1"/>
    <dgm:cxn modelId="{A039E964-164F-D448-BAE4-A2F0B6B432D9}" type="presParOf" srcId="{A893D5FC-3DFD-2B4C-A095-A297F933BA27}" destId="{9654A038-D579-9348-866D-EFA2A0E2EC76}" srcOrd="0" destOrd="0" presId="urn:microsoft.com/office/officeart/2005/8/layout/hierarchy1"/>
    <dgm:cxn modelId="{BA08C0E4-0515-8940-88BC-850A724511D3}" type="presParOf" srcId="{9654A038-D579-9348-866D-EFA2A0E2EC76}" destId="{E8487D32-0AF2-D44E-AE68-C16C0E513D9D}" srcOrd="0" destOrd="0" presId="urn:microsoft.com/office/officeart/2005/8/layout/hierarchy1"/>
    <dgm:cxn modelId="{2DE7B9BD-FF39-2148-AC35-B34D63F97E34}" type="presParOf" srcId="{E8487D32-0AF2-D44E-AE68-C16C0E513D9D}" destId="{B6F13D38-DDC3-4948-B8CA-D952348EB72C}" srcOrd="0" destOrd="0" presId="urn:microsoft.com/office/officeart/2005/8/layout/hierarchy1"/>
    <dgm:cxn modelId="{235F23CD-3909-194D-9813-228BC0856771}" type="presParOf" srcId="{E8487D32-0AF2-D44E-AE68-C16C0E513D9D}" destId="{4EB2AF5E-6605-3448-B38F-492D5C180D9B}" srcOrd="1" destOrd="0" presId="urn:microsoft.com/office/officeart/2005/8/layout/hierarchy1"/>
    <dgm:cxn modelId="{DE87B633-82FE-F14D-A271-E27D96B49201}" type="presParOf" srcId="{9654A038-D579-9348-866D-EFA2A0E2EC76}" destId="{470F767F-CAAE-9C44-A99A-A7894719754E}" srcOrd="1" destOrd="0" presId="urn:microsoft.com/office/officeart/2005/8/layout/hierarchy1"/>
    <dgm:cxn modelId="{D58F6BA2-BD11-CD4D-95D4-44FEF71D59BD}" type="presParOf" srcId="{A893D5FC-3DFD-2B4C-A095-A297F933BA27}" destId="{EF7694C8-A397-1F47-B14A-0F04DBC30B7B}" srcOrd="1" destOrd="0" presId="urn:microsoft.com/office/officeart/2005/8/layout/hierarchy1"/>
    <dgm:cxn modelId="{E5BC1F38-CF89-F042-92A2-E8C782F42CA1}" type="presParOf" srcId="{EF7694C8-A397-1F47-B14A-0F04DBC30B7B}" destId="{44A05A2C-1085-6E43-99CE-A2872C3DD26E}" srcOrd="0" destOrd="0" presId="urn:microsoft.com/office/officeart/2005/8/layout/hierarchy1"/>
    <dgm:cxn modelId="{EEB1AA34-9DB8-F34D-9297-5507E48847FB}" type="presParOf" srcId="{44A05A2C-1085-6E43-99CE-A2872C3DD26E}" destId="{5F77B9F3-C19B-9040-BB6B-DADADD518EA8}" srcOrd="0" destOrd="0" presId="urn:microsoft.com/office/officeart/2005/8/layout/hierarchy1"/>
    <dgm:cxn modelId="{97A9D399-882D-604B-ACBF-E5BCD59480FF}" type="presParOf" srcId="{44A05A2C-1085-6E43-99CE-A2872C3DD26E}" destId="{93776CBA-67C2-164A-A7FA-AB693AB6DCBC}" srcOrd="1" destOrd="0" presId="urn:microsoft.com/office/officeart/2005/8/layout/hierarchy1"/>
    <dgm:cxn modelId="{15FA8068-EA00-5342-99EB-D8965E6860DF}" type="presParOf" srcId="{EF7694C8-A397-1F47-B14A-0F04DBC30B7B}" destId="{DBCDD9CB-6F8A-C444-B95B-44C955999727}" srcOrd="1" destOrd="0" presId="urn:microsoft.com/office/officeart/2005/8/layout/hierarchy1"/>
    <dgm:cxn modelId="{6FD2AA1C-0388-5942-A6A8-AE9680F146D4}" type="presParOf" srcId="{A893D5FC-3DFD-2B4C-A095-A297F933BA27}" destId="{22BB8613-A9C1-624B-8970-1D5CCA78D6E8}" srcOrd="2" destOrd="0" presId="urn:microsoft.com/office/officeart/2005/8/layout/hierarchy1"/>
    <dgm:cxn modelId="{9303999C-F15A-E442-A4B9-778C16A9BEC9}" type="presParOf" srcId="{22BB8613-A9C1-624B-8970-1D5CCA78D6E8}" destId="{A7936BD1-B51F-4049-AB57-42C531C283EB}" srcOrd="0" destOrd="0" presId="urn:microsoft.com/office/officeart/2005/8/layout/hierarchy1"/>
    <dgm:cxn modelId="{59C222E9-6438-0346-AEF7-00680EB4C897}" type="presParOf" srcId="{A7936BD1-B51F-4049-AB57-42C531C283EB}" destId="{21357196-2C21-F748-A302-7B88A19052B4}" srcOrd="0" destOrd="0" presId="urn:microsoft.com/office/officeart/2005/8/layout/hierarchy1"/>
    <dgm:cxn modelId="{1CA6D59B-4EFC-434F-83DD-DA4749025FA9}" type="presParOf" srcId="{A7936BD1-B51F-4049-AB57-42C531C283EB}" destId="{DDD936FD-44E9-7E4B-9399-5C64E7BAFD02}" srcOrd="1" destOrd="0" presId="urn:microsoft.com/office/officeart/2005/8/layout/hierarchy1"/>
    <dgm:cxn modelId="{43696E57-336D-324E-AD59-E663974313E4}" type="presParOf" srcId="{22BB8613-A9C1-624B-8970-1D5CCA78D6E8}" destId="{EFD3BADB-90CC-0B42-B856-84D3E9260E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13D38-DDC3-4948-B8CA-D952348EB72C}">
      <dsp:nvSpPr>
        <dsp:cNvPr id="0" name=""/>
        <dsp:cNvSpPr/>
      </dsp:nvSpPr>
      <dsp:spPr>
        <a:xfrm>
          <a:off x="0" y="512395"/>
          <a:ext cx="2891831" cy="18363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EB2AF5E-6605-3448-B38F-492D5C180D9B}">
      <dsp:nvSpPr>
        <dsp:cNvPr id="0" name=""/>
        <dsp:cNvSpPr/>
      </dsp:nvSpPr>
      <dsp:spPr>
        <a:xfrm>
          <a:off x="321314" y="817644"/>
          <a:ext cx="2891831" cy="18363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/>
            <a:t>Singularidade</a:t>
          </a:r>
          <a:r>
            <a:rPr lang="es-ES" sz="2000" kern="1200" dirty="0" smtClean="0"/>
            <a:t> </a:t>
          </a:r>
          <a:r>
            <a:rPr lang="es-ES" sz="2000" kern="1200" dirty="0"/>
            <a:t>somática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Forma biológica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/>
            <a:t>Individuação</a:t>
          </a:r>
          <a:r>
            <a:rPr lang="es-ES" sz="2000" kern="1200" dirty="0" smtClean="0"/>
            <a:t> </a:t>
          </a:r>
          <a:r>
            <a:rPr lang="es-ES" sz="2000" kern="1200" dirty="0"/>
            <a:t>vital </a:t>
          </a:r>
          <a:endParaRPr lang="en-US" sz="2000" kern="1200" dirty="0"/>
        </a:p>
      </dsp:txBody>
      <dsp:txXfrm>
        <a:off x="375098" y="871428"/>
        <a:ext cx="2784263" cy="1728745"/>
      </dsp:txXfrm>
    </dsp:sp>
    <dsp:sp modelId="{5F77B9F3-C19B-9040-BB6B-DADADD518EA8}">
      <dsp:nvSpPr>
        <dsp:cNvPr id="0" name=""/>
        <dsp:cNvSpPr/>
      </dsp:nvSpPr>
      <dsp:spPr>
        <a:xfrm>
          <a:off x="3534461" y="512395"/>
          <a:ext cx="2891831" cy="18363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3776CBA-67C2-164A-A7FA-AB693AB6DCBC}">
      <dsp:nvSpPr>
        <dsp:cNvPr id="0" name=""/>
        <dsp:cNvSpPr/>
      </dsp:nvSpPr>
      <dsp:spPr>
        <a:xfrm>
          <a:off x="3855775" y="817644"/>
          <a:ext cx="2891831" cy="18363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/>
            <a:t>Indivíduo</a:t>
          </a:r>
          <a:endParaRPr lang="es-ES" sz="20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Forma política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/>
            <a:t>Singularidade</a:t>
          </a:r>
          <a:r>
            <a:rPr lang="es-ES" sz="2000" kern="1200" dirty="0" smtClean="0"/>
            <a:t> </a:t>
          </a:r>
          <a:r>
            <a:rPr lang="es-ES" sz="2000" kern="1200" dirty="0" err="1"/>
            <a:t>psico</a:t>
          </a:r>
          <a:r>
            <a:rPr lang="es-ES" sz="2000" kern="1200" dirty="0"/>
            <a:t>–colectiva </a:t>
          </a:r>
          <a:endParaRPr lang="en-US" sz="2000" kern="1200" dirty="0"/>
        </a:p>
      </dsp:txBody>
      <dsp:txXfrm>
        <a:off x="3909559" y="871428"/>
        <a:ext cx="2784263" cy="1728745"/>
      </dsp:txXfrm>
    </dsp:sp>
    <dsp:sp modelId="{21357196-2C21-F748-A302-7B88A19052B4}">
      <dsp:nvSpPr>
        <dsp:cNvPr id="0" name=""/>
        <dsp:cNvSpPr/>
      </dsp:nvSpPr>
      <dsp:spPr>
        <a:xfrm>
          <a:off x="7068922" y="512395"/>
          <a:ext cx="2891831" cy="18363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D936FD-44E9-7E4B-9399-5C64E7BAFD02}">
      <dsp:nvSpPr>
        <dsp:cNvPr id="0" name=""/>
        <dsp:cNvSpPr/>
      </dsp:nvSpPr>
      <dsp:spPr>
        <a:xfrm>
          <a:off x="7390237" y="817644"/>
          <a:ext cx="2891831" cy="18363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/>
            <a:t>Função</a:t>
          </a:r>
          <a:r>
            <a:rPr lang="es-ES" sz="2000" kern="1200" dirty="0" smtClean="0"/>
            <a:t> </a:t>
          </a:r>
          <a:r>
            <a:rPr lang="es-ES" sz="2000" kern="1200" dirty="0"/>
            <a:t>sujeto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/>
            <a:t>Individualidade</a:t>
          </a:r>
          <a:r>
            <a:rPr lang="es-ES" sz="2000" kern="1200" dirty="0" smtClean="0"/>
            <a:t> </a:t>
          </a:r>
          <a:r>
            <a:rPr lang="es-ES" sz="2000" kern="1200" dirty="0"/>
            <a:t>disciplinada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/>
            <a:t>Sujeito</a:t>
          </a:r>
          <a:r>
            <a:rPr lang="es-ES" sz="2000" kern="1200" dirty="0" smtClean="0"/>
            <a:t> </a:t>
          </a:r>
          <a:r>
            <a:rPr lang="es-ES" sz="2000" kern="1200" dirty="0"/>
            <a:t>moderno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 (I. Jurídico y Ciudadano)</a:t>
          </a:r>
        </a:p>
      </dsp:txBody>
      <dsp:txXfrm>
        <a:off x="7444021" y="871428"/>
        <a:ext cx="2784263" cy="1728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9/4/2020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2479E5-1C17-2B45-8D6B-508031BD5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52101"/>
            <a:ext cx="9966960" cy="3035808"/>
          </a:xfrm>
        </p:spPr>
        <p:txBody>
          <a:bodyPr/>
          <a:lstStyle/>
          <a:p>
            <a:r>
              <a:rPr lang="es-ES_tradnl" sz="8000" dirty="0" err="1"/>
              <a:t>Indivíduo</a:t>
            </a:r>
            <a:r>
              <a:rPr lang="es-ES_tradnl" sz="8000" dirty="0"/>
              <a:t>: </a:t>
            </a:r>
            <a:r>
              <a:rPr lang="es-ES_tradnl" sz="8000" dirty="0" smtClean="0"/>
              <a:t/>
            </a:r>
            <a:br>
              <a:rPr lang="es-ES_tradnl" sz="8000" dirty="0" smtClean="0"/>
            </a:br>
            <a:r>
              <a:rPr lang="es-ES_tradnl" sz="8000" dirty="0" err="1" smtClean="0"/>
              <a:t>individuação</a:t>
            </a:r>
            <a:r>
              <a:rPr lang="es-ES_tradnl" sz="8000" dirty="0" smtClean="0"/>
              <a:t> </a:t>
            </a:r>
            <a:r>
              <a:rPr lang="es-ES_tradnl" sz="8000" dirty="0"/>
              <a:t>e </a:t>
            </a:r>
            <a:r>
              <a:rPr lang="es-ES_tradnl" sz="8000" dirty="0" err="1"/>
              <a:t>individualização</a:t>
            </a:r>
            <a:endParaRPr lang="es-ES_tradnl" sz="8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12A669-F877-FC4F-AF39-D598F0F55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4896015"/>
            <a:ext cx="7891272" cy="1069848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/>
              <a:t>Dora Lilia Marín-Díaz</a:t>
            </a:r>
          </a:p>
          <a:p>
            <a:r>
              <a:rPr lang="es-ES_tradnl" dirty="0"/>
              <a:t>Universidad Distrital Francisco José de Caldas </a:t>
            </a:r>
          </a:p>
          <a:p>
            <a:r>
              <a:rPr lang="es-ES_tradnl" dirty="0"/>
              <a:t>Facultad de Artes-ASAB</a:t>
            </a:r>
          </a:p>
        </p:txBody>
      </p:sp>
    </p:spTree>
    <p:extLst>
      <p:ext uri="{BB962C8B-B14F-4D97-AF65-F5344CB8AC3E}">
        <p14:creationId xmlns:p14="http://schemas.microsoft.com/office/powerpoint/2010/main" val="3535883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0339E7-8751-6240-8CB8-335797479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165" y="366977"/>
            <a:ext cx="10058400" cy="1609344"/>
          </a:xfrm>
        </p:spPr>
        <p:txBody>
          <a:bodyPr>
            <a:normAutofit/>
          </a:bodyPr>
          <a:lstStyle/>
          <a:p>
            <a:r>
              <a:rPr lang="pt-BR" sz="5000" dirty="0"/>
              <a:t>O indivíduo da individualização de Beck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11F75D-A825-E040-A340-717CF66E0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927654"/>
            <a:ext cx="10058400" cy="94774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>
                <a:solidFill>
                  <a:srgbClr val="FF0000"/>
                </a:solidFill>
              </a:rPr>
              <a:t>O indivíduo: </a:t>
            </a:r>
            <a:r>
              <a:rPr lang="pt-BR" dirty="0"/>
              <a:t>Ponto de </a:t>
            </a:r>
            <a:r>
              <a:rPr lang="pt-BR" dirty="0" smtClean="0"/>
              <a:t>trânsito </a:t>
            </a:r>
            <a:r>
              <a:rPr lang="pt-BR" dirty="0"/>
              <a:t>para consequências não desejadas que produzem o desequilíbrio do sistema. Não é um problema de “</a:t>
            </a:r>
            <a:r>
              <a:rPr lang="pt-BR" dirty="0" err="1"/>
              <a:t>extensividade</a:t>
            </a:r>
            <a:r>
              <a:rPr lang="pt-BR" dirty="0"/>
              <a:t>” global, mas de “</a:t>
            </a:r>
            <a:r>
              <a:rPr lang="pt-BR" dirty="0" err="1"/>
              <a:t>intensividade</a:t>
            </a:r>
            <a:r>
              <a:rPr lang="pt-BR" dirty="0"/>
              <a:t>” do individuo</a:t>
            </a:r>
          </a:p>
          <a:p>
            <a:pPr marL="0" indent="0" algn="ctr">
              <a:buNone/>
            </a:pPr>
            <a:r>
              <a:rPr lang="pt-BR" b="1" dirty="0"/>
              <a:t>processos de individualização (</a:t>
            </a:r>
            <a:r>
              <a:rPr lang="pt-BR" dirty="0"/>
              <a:t>um processo sem </a:t>
            </a:r>
            <a:r>
              <a:rPr lang="pt-BR" dirty="0" err="1"/>
              <a:t>têlos</a:t>
            </a:r>
            <a:r>
              <a:rPr lang="pt-BR" dirty="0"/>
              <a:t>, efeito de um modernização contínua, compulsiva e obsessiva: </a:t>
            </a:r>
            <a:r>
              <a:rPr lang="pt-BR" dirty="0" err="1"/>
              <a:t>Bauman</a:t>
            </a:r>
            <a:r>
              <a:rPr lang="pt-BR" b="1" dirty="0"/>
              <a:t>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CB07F8-5705-1844-B4C4-5E2DD7193BFC}"/>
              </a:ext>
            </a:extLst>
          </p:cNvPr>
          <p:cNvSpPr txBox="1"/>
          <p:nvPr/>
        </p:nvSpPr>
        <p:spPr>
          <a:xfrm>
            <a:off x="1008435" y="3167055"/>
            <a:ext cx="3736560" cy="32932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Primeira Modernidade</a:t>
            </a:r>
          </a:p>
          <a:p>
            <a:pPr algn="ctr"/>
            <a:r>
              <a:rPr lang="pt-BR" sz="1600" dirty="0">
                <a:solidFill>
                  <a:srgbClr val="FF0000"/>
                </a:solidFill>
              </a:rPr>
              <a:t>Individualismo linear </a:t>
            </a:r>
          </a:p>
          <a:p>
            <a:pPr algn="ctr"/>
            <a:r>
              <a:rPr lang="pt-BR" sz="1600" dirty="0"/>
              <a:t>possesivo e ético-moral</a:t>
            </a:r>
          </a:p>
          <a:p>
            <a:pPr algn="ctr"/>
            <a:r>
              <a:rPr lang="pt-BR" sz="1600" dirty="0">
                <a:solidFill>
                  <a:srgbClr val="FF0000"/>
                </a:solidFill>
              </a:rPr>
              <a:t>Refletivo (da reflexão)</a:t>
            </a:r>
          </a:p>
          <a:p>
            <a:pPr algn="ctr"/>
            <a:r>
              <a:rPr lang="pt-BR" sz="1600" dirty="0"/>
              <a:t>Objetividade obtida pelo conhecimento.</a:t>
            </a:r>
          </a:p>
          <a:p>
            <a:pPr algn="ctr"/>
            <a:r>
              <a:rPr lang="pt-BR" sz="1600" dirty="0"/>
              <a:t>Conhecimento certo</a:t>
            </a:r>
          </a:p>
          <a:p>
            <a:pPr algn="ctr"/>
            <a:r>
              <a:rPr lang="pt-BR" sz="1600" dirty="0"/>
              <a:t>“Penso logo existo”</a:t>
            </a:r>
          </a:p>
          <a:p>
            <a:pPr algn="ctr"/>
            <a:r>
              <a:rPr lang="pt-BR" sz="1600" dirty="0"/>
              <a:t>(distância reflexiva para a </a:t>
            </a:r>
            <a:r>
              <a:rPr lang="pt-BR" sz="1600" dirty="0" smtClean="0"/>
              <a:t>tomada </a:t>
            </a:r>
            <a:r>
              <a:rPr lang="pt-BR" sz="1600" dirty="0"/>
              <a:t>de decisões)</a:t>
            </a:r>
          </a:p>
          <a:p>
            <a:pPr algn="ctr"/>
            <a:r>
              <a:rPr lang="pt-BR" sz="1600" dirty="0">
                <a:solidFill>
                  <a:srgbClr val="FF0000"/>
                </a:solidFill>
              </a:rPr>
              <a:t>Instituições sociais</a:t>
            </a:r>
          </a:p>
          <a:p>
            <a:pPr algn="ctr"/>
            <a:r>
              <a:rPr lang="pt-BR" sz="1600" dirty="0"/>
              <a:t>Seguir normas</a:t>
            </a:r>
          </a:p>
          <a:p>
            <a:pPr algn="ctr"/>
            <a:r>
              <a:rPr lang="pt-BR" sz="1600" dirty="0"/>
              <a:t>Auto identificação por estamentos</a:t>
            </a:r>
            <a:endParaRPr lang="es-ES_tradnl" sz="16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9993119-694F-FE45-9D8E-E1D63C5F9E6F}"/>
              </a:ext>
            </a:extLst>
          </p:cNvPr>
          <p:cNvSpPr txBox="1"/>
          <p:nvPr/>
        </p:nvSpPr>
        <p:spPr>
          <a:xfrm>
            <a:off x="6437870" y="3234047"/>
            <a:ext cx="4745695" cy="3293209"/>
          </a:xfrm>
          <a:prstGeom prst="rect">
            <a:avLst/>
          </a:prstGeom>
          <a:solidFill>
            <a:schemeClr val="bg2">
              <a:lumMod val="75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Segunda Modernidade</a:t>
            </a:r>
          </a:p>
          <a:p>
            <a:pPr algn="ctr"/>
            <a:r>
              <a:rPr lang="pt-BR" sz="1600" dirty="0">
                <a:solidFill>
                  <a:srgbClr val="FF0000"/>
                </a:solidFill>
              </a:rPr>
              <a:t>Individualismo-não linear </a:t>
            </a:r>
          </a:p>
          <a:p>
            <a:pPr algn="ctr"/>
            <a:r>
              <a:rPr lang="pt-BR" sz="1600" dirty="0"/>
              <a:t>Quem pode escolher</a:t>
            </a:r>
          </a:p>
          <a:p>
            <a:pPr algn="ctr"/>
            <a:r>
              <a:rPr lang="pt-BR" sz="1600" dirty="0">
                <a:solidFill>
                  <a:srgbClr val="FF0000"/>
                </a:solidFill>
              </a:rPr>
              <a:t>(para o ser) Reflexivo</a:t>
            </a:r>
          </a:p>
          <a:p>
            <a:pPr algn="ctr"/>
            <a:r>
              <a:rPr lang="pt-BR" sz="1600" dirty="0"/>
              <a:t>Intencionalidade do conhecimento</a:t>
            </a:r>
          </a:p>
          <a:p>
            <a:pPr algn="ctr"/>
            <a:r>
              <a:rPr lang="pt-BR" sz="1600" dirty="0"/>
              <a:t>Incerteza do conhecimento (probabilístico e </a:t>
            </a:r>
            <a:r>
              <a:rPr lang="pt-BR" sz="1600" dirty="0" err="1"/>
              <a:t>possibilístico</a:t>
            </a:r>
            <a:r>
              <a:rPr lang="pt-BR" sz="1600" dirty="0"/>
              <a:t>)</a:t>
            </a:r>
          </a:p>
          <a:p>
            <a:pPr algn="ctr"/>
            <a:r>
              <a:rPr lang="pt-BR" sz="1600" dirty="0"/>
              <a:t>“existo” </a:t>
            </a:r>
          </a:p>
          <a:p>
            <a:pPr algn="ctr"/>
            <a:r>
              <a:rPr lang="pt-BR" sz="1600" dirty="0"/>
              <a:t>(reflexo: instantâneo, imediato)</a:t>
            </a:r>
          </a:p>
          <a:p>
            <a:pPr algn="ctr"/>
            <a:r>
              <a:rPr lang="pt-BR" sz="1600" dirty="0">
                <a:solidFill>
                  <a:srgbClr val="FF0000"/>
                </a:solidFill>
              </a:rPr>
              <a:t>Fragmentos institucionais e movimentos sociais </a:t>
            </a:r>
          </a:p>
          <a:p>
            <a:pPr algn="ctr"/>
            <a:r>
              <a:rPr lang="pt-BR" sz="1600" dirty="0"/>
              <a:t>Procura de normas</a:t>
            </a:r>
          </a:p>
          <a:p>
            <a:pPr algn="ctr"/>
            <a:r>
              <a:rPr lang="pt-BR" sz="1600" dirty="0"/>
              <a:t>Pertinência renovada cotidianamente a uma classe</a:t>
            </a:r>
            <a:endParaRPr lang="es-ES_tradnl" sz="1600" dirty="0"/>
          </a:p>
        </p:txBody>
      </p:sp>
      <p:sp>
        <p:nvSpPr>
          <p:cNvPr id="8" name="Flecha izquierda y derecha 7">
            <a:extLst>
              <a:ext uri="{FF2B5EF4-FFF2-40B4-BE49-F238E27FC236}">
                <a16:creationId xmlns:a16="http://schemas.microsoft.com/office/drawing/2014/main" id="{45DF449F-DEAC-D649-9DDD-183B76E36590}"/>
              </a:ext>
            </a:extLst>
          </p:cNvPr>
          <p:cNvSpPr/>
          <p:nvPr/>
        </p:nvSpPr>
        <p:spPr>
          <a:xfrm>
            <a:off x="5226908" y="4436076"/>
            <a:ext cx="729049" cy="4695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27893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843B8B-B7F7-4642-849B-41064E538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481" y="484632"/>
            <a:ext cx="10875523" cy="1609344"/>
          </a:xfrm>
        </p:spPr>
        <p:txBody>
          <a:bodyPr>
            <a:normAutofit fontScale="90000"/>
          </a:bodyPr>
          <a:lstStyle/>
          <a:p>
            <a:r>
              <a:rPr lang="pt-BR" dirty="0"/>
              <a:t>Do conceito sociológico de  individualização ao conceito Psicológico de individuação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FF50E3-417C-7F47-B9B3-339DE4AAD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u="sng" dirty="0"/>
              <a:t>Em Beck </a:t>
            </a:r>
            <a:r>
              <a:rPr lang="pt-BR" dirty="0"/>
              <a:t>(sociologia analítica) o conceito de </a:t>
            </a:r>
            <a:r>
              <a:rPr lang="pt-BR" dirty="0">
                <a:solidFill>
                  <a:srgbClr val="FF0000"/>
                </a:solidFill>
              </a:rPr>
              <a:t>individuação </a:t>
            </a:r>
            <a:r>
              <a:rPr lang="pt-BR" dirty="0"/>
              <a:t>é </a:t>
            </a:r>
            <a:r>
              <a:rPr lang="pt-BR" dirty="0">
                <a:solidFill>
                  <a:srgbClr val="FF0000"/>
                </a:solidFill>
              </a:rPr>
              <a:t>a capacidade prática </a:t>
            </a:r>
            <a:r>
              <a:rPr lang="pt-BR" dirty="0"/>
              <a:t>de afirmação pessoal, essa que faz possível que o individuo se auto mantenha e se autopropulse: </a:t>
            </a:r>
            <a:r>
              <a:rPr lang="pt-BR" dirty="0">
                <a:solidFill>
                  <a:srgbClr val="FF0000"/>
                </a:solidFill>
              </a:rPr>
              <a:t>o indivíduo (agente)</a:t>
            </a:r>
            <a:r>
              <a:rPr lang="pt-BR" dirty="0"/>
              <a:t>. Diferente do indivíduo simplesmente individualizado por uma força individualizante que age como seu destino: o indivíduo que não tem mais escolha que </a:t>
            </a:r>
            <a:r>
              <a:rPr lang="pt-BR" dirty="0" smtClean="0"/>
              <a:t>age </a:t>
            </a:r>
            <a:r>
              <a:rPr lang="pt-BR" dirty="0"/>
              <a:t>como se não tivesse conseguido essa capacidade prática.</a:t>
            </a:r>
          </a:p>
          <a:p>
            <a:pPr algn="just"/>
            <a:r>
              <a:rPr lang="pt-BR" dirty="0"/>
              <a:t>Em CG. </a:t>
            </a:r>
            <a:r>
              <a:rPr lang="pt-BR" dirty="0" err="1"/>
              <a:t>Joung</a:t>
            </a:r>
            <a:r>
              <a:rPr lang="pt-BR" dirty="0"/>
              <a:t> (1913-Psicologia analítica) a </a:t>
            </a:r>
            <a:r>
              <a:rPr lang="pt-BR" dirty="0">
                <a:solidFill>
                  <a:srgbClr val="FF0000"/>
                </a:solidFill>
              </a:rPr>
              <a:t>individuação</a:t>
            </a:r>
            <a:r>
              <a:rPr lang="pt-BR" dirty="0"/>
              <a:t> é um </a:t>
            </a:r>
            <a:r>
              <a:rPr lang="pt-BR" dirty="0">
                <a:solidFill>
                  <a:srgbClr val="FF0000"/>
                </a:solidFill>
              </a:rPr>
              <a:t>processo modelado </a:t>
            </a:r>
            <a:r>
              <a:rPr lang="pt-BR" dirty="0"/>
              <a:t>pelo Self. Trata-se de um processo que se funda sob a </a:t>
            </a:r>
            <a:r>
              <a:rPr lang="pt-BR" dirty="0">
                <a:solidFill>
                  <a:srgbClr val="FF0000"/>
                </a:solidFill>
              </a:rPr>
              <a:t>relação contínua entre o inconsciente (Self) e o consciente (ego)</a:t>
            </a:r>
            <a:r>
              <a:rPr lang="pt-BR" dirty="0"/>
              <a:t>, essa relação é que oferece um sentido de única individualidade do ser humano, e como a própria conexão com a maior experiência da existência.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FF0000"/>
                </a:solidFill>
              </a:rPr>
              <a:t>Precedentes: </a:t>
            </a:r>
            <a:r>
              <a:rPr lang="pt-BR" i="1" dirty="0" err="1"/>
              <a:t>principium</a:t>
            </a:r>
            <a:r>
              <a:rPr lang="pt-BR" i="1" dirty="0"/>
              <a:t> </a:t>
            </a:r>
            <a:r>
              <a:rPr lang="pt-BR" i="1" dirty="0" err="1"/>
              <a:t>individuationis</a:t>
            </a:r>
            <a:r>
              <a:rPr lang="pt-BR" i="1" dirty="0"/>
              <a:t> </a:t>
            </a:r>
            <a:r>
              <a:rPr lang="pt-BR" dirty="0"/>
              <a:t>extensa e complexa história na filosofia. Gerard </a:t>
            </a:r>
            <a:r>
              <a:rPr lang="pt-BR" dirty="0" err="1"/>
              <a:t>Dorn</a:t>
            </a:r>
            <a:r>
              <a:rPr lang="pt-BR" dirty="0"/>
              <a:t> (alquimista </a:t>
            </a:r>
            <a:r>
              <a:rPr lang="pt-BR" dirty="0" smtClean="0"/>
              <a:t>do</a:t>
            </a:r>
            <a:r>
              <a:rPr lang="pt-BR" dirty="0"/>
              <a:t> </a:t>
            </a:r>
            <a:r>
              <a:rPr lang="pt-BR" dirty="0" smtClean="0"/>
              <a:t>século </a:t>
            </a:r>
            <a:r>
              <a:rPr lang="pt-BR" dirty="0"/>
              <a:t>XVI), posteriormente Leibniz, Locke e </a:t>
            </a:r>
            <a:r>
              <a:rPr lang="pt-BR" dirty="0" err="1"/>
              <a:t>Schopenhauer</a:t>
            </a:r>
            <a:r>
              <a:rPr lang="pt-BR" dirty="0"/>
              <a:t>.</a:t>
            </a:r>
          </a:p>
          <a:p>
            <a:pPr algn="just"/>
            <a:endParaRPr lang="pt-BR" dirty="0"/>
          </a:p>
          <a:p>
            <a:pPr algn="just"/>
            <a:endParaRPr lang="es-CO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489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32C026-D18D-EB43-975B-414C472E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individuação em G. Simondon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E33FDDD5-C58F-694F-A921-E3F424803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87" y="1848255"/>
            <a:ext cx="10534861" cy="469845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Um processo </a:t>
            </a:r>
            <a:r>
              <a:rPr lang="pt-BR" dirty="0"/>
              <a:t>permanente que se produz na </a:t>
            </a:r>
            <a:r>
              <a:rPr lang="pt-BR" dirty="0" smtClean="0"/>
              <a:t>metaestabilidade (a </a:t>
            </a:r>
            <a:r>
              <a:rPr lang="pt-BR" dirty="0"/>
              <a:t>disparidade) e como efeito da ressonância interna do preindividual nas singularidades indivíduo-meio. </a:t>
            </a:r>
            <a:r>
              <a:rPr lang="pt-BR" dirty="0">
                <a:solidFill>
                  <a:srgbClr val="FF0000"/>
                </a:solidFill>
              </a:rPr>
              <a:t>O devir ser </a:t>
            </a:r>
            <a:r>
              <a:rPr lang="pt-BR" dirty="0"/>
              <a:t>ocorre na </a:t>
            </a:r>
            <a:r>
              <a:rPr lang="pt-BR" dirty="0">
                <a:solidFill>
                  <a:srgbClr val="FF0000"/>
                </a:solidFill>
              </a:rPr>
              <a:t>individuação imanente de “individuo e meio</a:t>
            </a:r>
            <a:r>
              <a:rPr lang="pt-BR" dirty="0"/>
              <a:t>”, produto do “encontro e da compatibilidade de uma singularidade e das </a:t>
            </a:r>
            <a:r>
              <a:rPr lang="pt-BR" dirty="0" err="1" smtClean="0"/>
              <a:t>condicões</a:t>
            </a:r>
            <a:r>
              <a:rPr lang="pt-BR" dirty="0" smtClean="0"/>
              <a:t> </a:t>
            </a:r>
            <a:r>
              <a:rPr lang="pt-BR" dirty="0"/>
              <a:t>energéticas e materiais” (Simondon, 2009, p. 113). </a:t>
            </a:r>
          </a:p>
          <a:p>
            <a:pPr marL="0" indent="0" algn="just">
              <a:buNone/>
            </a:pPr>
            <a:r>
              <a:rPr lang="pt-BR" dirty="0"/>
              <a:t>O indivíduo não é a origem da individuação, senão à inversa. O “verdadeiro princípio de individuação é a mediação” (Simondon. 2009, p. 30).</a:t>
            </a:r>
          </a:p>
          <a:p>
            <a:pPr marL="0" indent="0" algn="just">
              <a:buNone/>
            </a:pPr>
            <a:r>
              <a:rPr lang="pt-BR" sz="2300" b="1" dirty="0"/>
              <a:t>Individuação vital         Individuação </a:t>
            </a:r>
            <a:r>
              <a:rPr lang="pt-BR" sz="2300" b="1" dirty="0" err="1"/>
              <a:t>psico-coletiva</a:t>
            </a:r>
            <a:r>
              <a:rPr lang="pt-BR" sz="2300" b="1" dirty="0"/>
              <a:t> 	    Individuação técnica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A individuação </a:t>
            </a:r>
            <a:r>
              <a:rPr lang="pt-BR" dirty="0" err="1">
                <a:solidFill>
                  <a:srgbClr val="FF0000"/>
                </a:solidFill>
              </a:rPr>
              <a:t>psico-coletiva</a:t>
            </a:r>
            <a:r>
              <a:rPr lang="pt-BR" dirty="0"/>
              <a:t>, “</a:t>
            </a:r>
            <a:r>
              <a:rPr lang="pt-BR" i="1" dirty="0"/>
              <a:t>O psiquismo e o coletivo são constituídos por individuações que chegam depois da individuação vital. O psiquismo é  persecução da individuação em um ser que, para resolver sua própria problemática, </a:t>
            </a:r>
            <a:r>
              <a:rPr lang="pt-BR" dirty="0"/>
              <a:t>está obrigado a intervir ele mesmo como elemento do problema </a:t>
            </a:r>
            <a:r>
              <a:rPr lang="pt-BR" dirty="0" smtClean="0"/>
              <a:t>através </a:t>
            </a:r>
            <a:r>
              <a:rPr lang="pt-BR" dirty="0"/>
              <a:t>de sua ação, como sujeito; </a:t>
            </a:r>
            <a:r>
              <a:rPr lang="pt-BR" dirty="0">
                <a:solidFill>
                  <a:srgbClr val="FF0000"/>
                </a:solidFill>
              </a:rPr>
              <a:t>o sujeito</a:t>
            </a:r>
            <a:r>
              <a:rPr lang="pt-BR" dirty="0"/>
              <a:t> pode ser concebido como a unidade do ser </a:t>
            </a:r>
            <a:r>
              <a:rPr lang="pt-BR" dirty="0" smtClean="0"/>
              <a:t>enquanto </a:t>
            </a:r>
            <a:r>
              <a:rPr lang="pt-BR" dirty="0"/>
              <a:t>vivente individuado e </a:t>
            </a:r>
            <a:r>
              <a:rPr lang="pt-BR" dirty="0" smtClean="0"/>
              <a:t>enquanto </a:t>
            </a:r>
            <a:r>
              <a:rPr lang="pt-BR" dirty="0"/>
              <a:t>ser </a:t>
            </a:r>
            <a:r>
              <a:rPr lang="pt-BR" dirty="0" smtClean="0"/>
              <a:t>que </a:t>
            </a:r>
            <a:r>
              <a:rPr lang="pt-BR" dirty="0"/>
              <a:t>representa sua ação </a:t>
            </a:r>
            <a:r>
              <a:rPr lang="pt-BR" dirty="0" smtClean="0"/>
              <a:t>através </a:t>
            </a:r>
            <a:r>
              <a:rPr lang="pt-BR" dirty="0"/>
              <a:t>do mundo como elemento e dimensão do mundo” (Simondon, 2009, p. 32-33).</a:t>
            </a:r>
            <a:r>
              <a:rPr lang="es-ES" dirty="0"/>
              <a:t> 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A individuação técnica </a:t>
            </a:r>
            <a:r>
              <a:rPr lang="pt-BR" dirty="0"/>
              <a:t>corresponde a uma particular disposição de ações e materialidades que determinam uma operação técnica, uma mediação.</a:t>
            </a:r>
          </a:p>
        </p:txBody>
      </p:sp>
      <p:sp>
        <p:nvSpPr>
          <p:cNvPr id="8" name="Flecha izquierda y derecha 7">
            <a:extLst>
              <a:ext uri="{FF2B5EF4-FFF2-40B4-BE49-F238E27FC236}">
                <a16:creationId xmlns:a16="http://schemas.microsoft.com/office/drawing/2014/main" id="{9B144107-64ED-8043-992E-11ED73F4625E}"/>
              </a:ext>
            </a:extLst>
          </p:cNvPr>
          <p:cNvSpPr/>
          <p:nvPr/>
        </p:nvSpPr>
        <p:spPr>
          <a:xfrm>
            <a:off x="3158443" y="3896648"/>
            <a:ext cx="428017" cy="15272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lecha izquierda y derecha 8">
            <a:extLst>
              <a:ext uri="{FF2B5EF4-FFF2-40B4-BE49-F238E27FC236}">
                <a16:creationId xmlns:a16="http://schemas.microsoft.com/office/drawing/2014/main" id="{F2CF251E-DD89-0A4A-A28C-D7F4B625226F}"/>
              </a:ext>
            </a:extLst>
          </p:cNvPr>
          <p:cNvSpPr/>
          <p:nvPr/>
        </p:nvSpPr>
        <p:spPr>
          <a:xfrm>
            <a:off x="7504793" y="3850928"/>
            <a:ext cx="428017" cy="12208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31698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2">
            <a:extLst>
              <a:ext uri="{FF2B5EF4-FFF2-40B4-BE49-F238E27FC236}">
                <a16:creationId xmlns:a16="http://schemas.microsoft.com/office/drawing/2014/main" id="{A027EC7F-6E82-E942-A511-A6F676A603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212157"/>
              </p:ext>
            </p:extLst>
          </p:nvPr>
        </p:nvGraphicFramePr>
        <p:xfrm>
          <a:off x="846306" y="3005846"/>
          <a:ext cx="10282069" cy="3166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729FF87A-24E1-5D4D-8FBE-5992B4462372}"/>
              </a:ext>
            </a:extLst>
          </p:cNvPr>
          <p:cNvSpPr txBox="1"/>
          <p:nvPr/>
        </p:nvSpPr>
        <p:spPr>
          <a:xfrm>
            <a:off x="593388" y="408560"/>
            <a:ext cx="108949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vivente é “agente” e “teatro” de individuação; seu devir é uma individuação permanente ou, melhor ainda uma sucessão de </a:t>
            </a:r>
            <a:r>
              <a:rPr lang="pt-BR" dirty="0" smtClean="0"/>
              <a:t>acessos </a:t>
            </a:r>
            <a:r>
              <a:rPr lang="pt-BR" dirty="0"/>
              <a:t>de individuação que avança de metaestabilidade em metaestabilidade; desse modo o indivíduo não é nem sustância nem simples parte do coletivo: o coletivo intervém como resolução da problemática individual, o que significa que a base da realidade coletiva está já parcialmente contida no indivíduo, sob a forma de realidade preindividual que permanece associada à realidade individuada; o que em general se considera como relação, a causa da </a:t>
            </a:r>
            <a:r>
              <a:rPr lang="pt-BR" dirty="0" err="1"/>
              <a:t>substancialização</a:t>
            </a:r>
            <a:r>
              <a:rPr lang="pt-BR" dirty="0"/>
              <a:t> da realidade individual, é de fato uma dimensão da individuação </a:t>
            </a:r>
            <a:r>
              <a:rPr lang="pt-BR" dirty="0" smtClean="0"/>
              <a:t>através </a:t>
            </a:r>
            <a:r>
              <a:rPr lang="pt-BR" dirty="0"/>
              <a:t>da qual o indivíduo devém</a:t>
            </a:r>
            <a:r>
              <a:rPr lang="pt-BR" dirty="0" smtClean="0"/>
              <a:t>: </a:t>
            </a:r>
            <a:r>
              <a:rPr lang="pt-BR" dirty="0"/>
              <a:t>a relação com o mundo e com o coletivo, é uma </a:t>
            </a:r>
            <a:r>
              <a:rPr lang="pt-BR" i="1" dirty="0"/>
              <a:t>dimensão da individuação</a:t>
            </a:r>
            <a:r>
              <a:rPr lang="pt-BR" dirty="0"/>
              <a:t> na qual participa o indivíduo a partir da </a:t>
            </a:r>
            <a:r>
              <a:rPr lang="pt-BR" i="1" dirty="0"/>
              <a:t>realidade preindividual</a:t>
            </a:r>
            <a:r>
              <a:rPr lang="pt-BR" dirty="0"/>
              <a:t> que se individua etapa por etapa. (p. 33-34).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3663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DB7F29-A333-D64D-911D-82EF895F2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Sobre os campos </a:t>
            </a:r>
            <a:r>
              <a:rPr lang="es-ES_tradnl" dirty="0" err="1" smtClean="0"/>
              <a:t>associados</a:t>
            </a:r>
            <a:r>
              <a:rPr lang="es-ES_tradnl" dirty="0" smtClean="0"/>
              <a:t> </a:t>
            </a:r>
            <a:r>
              <a:rPr lang="es-ES_tradnl" dirty="0" err="1"/>
              <a:t>ao</a:t>
            </a:r>
            <a:r>
              <a:rPr lang="es-ES_tradnl" dirty="0"/>
              <a:t> uso dos </a:t>
            </a:r>
            <a:r>
              <a:rPr lang="es-ES_tradnl" dirty="0" err="1"/>
              <a:t>conceitos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058D5F-5AF5-104D-9825-26EBB1F55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AAA50021-416C-6F44-AD1A-9CF9FD0D78F7}"/>
              </a:ext>
            </a:extLst>
          </p:cNvPr>
          <p:cNvGrpSpPr/>
          <p:nvPr/>
        </p:nvGrpSpPr>
        <p:grpSpPr>
          <a:xfrm>
            <a:off x="1634245" y="2989898"/>
            <a:ext cx="7782131" cy="2169269"/>
            <a:chOff x="-1" y="0"/>
            <a:chExt cx="4769225" cy="838533"/>
          </a:xfrm>
        </p:grpSpPr>
        <p:sp>
          <p:nvSpPr>
            <p:cNvPr id="5" name="Llamada de flecha izquierda y derecha 4">
              <a:extLst>
                <a:ext uri="{FF2B5EF4-FFF2-40B4-BE49-F238E27FC236}">
                  <a16:creationId xmlns:a16="http://schemas.microsoft.com/office/drawing/2014/main" id="{DBCE9CA3-A44E-EE47-A364-6FC426770003}"/>
                </a:ext>
              </a:extLst>
            </p:cNvPr>
            <p:cNvSpPr/>
            <p:nvPr/>
          </p:nvSpPr>
          <p:spPr>
            <a:xfrm>
              <a:off x="1527735" y="107576"/>
              <a:ext cx="1784537" cy="576072"/>
            </a:xfrm>
            <a:prstGeom prst="leftRightArrowCallou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2000" dirty="0"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pt-BR" sz="2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ndivíduo</a:t>
              </a:r>
              <a:endParaRPr lang="pt-BR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ángulo redondeado 5">
              <a:extLst>
                <a:ext uri="{FF2B5EF4-FFF2-40B4-BE49-F238E27FC236}">
                  <a16:creationId xmlns:a16="http://schemas.microsoft.com/office/drawing/2014/main" id="{2921BA87-EC80-C94E-A45B-A8841DA87BC2}"/>
                </a:ext>
              </a:extLst>
            </p:cNvPr>
            <p:cNvSpPr/>
            <p:nvPr/>
          </p:nvSpPr>
          <p:spPr>
            <a:xfrm>
              <a:off x="-1" y="0"/>
              <a:ext cx="1484421" cy="83853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200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Individualização</a:t>
              </a:r>
              <a:endParaRPr lang="es-CO" sz="200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ángulo redondeado 6">
              <a:extLst>
                <a:ext uri="{FF2B5EF4-FFF2-40B4-BE49-F238E27FC236}">
                  <a16:creationId xmlns:a16="http://schemas.microsoft.com/office/drawing/2014/main" id="{487A4B61-EF4A-BC42-B550-A31D2B05CC9B}"/>
                </a:ext>
              </a:extLst>
            </p:cNvPr>
            <p:cNvSpPr/>
            <p:nvPr/>
          </p:nvSpPr>
          <p:spPr>
            <a:xfrm>
              <a:off x="3469341" y="40008"/>
              <a:ext cx="1299883" cy="79852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2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Individuação</a:t>
              </a:r>
              <a:endParaRPr lang="es-C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4135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EDB2A6-306F-B64F-BC57-AC18E3650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Individualizaçã0: um olhar sociológico à constituição do indivíduo moderno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F09D9C-BA7A-1943-AE23-6DDB394DD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1626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err="1"/>
              <a:t>Ulrich</a:t>
            </a:r>
            <a:r>
              <a:rPr lang="pt-BR" dirty="0"/>
              <a:t> Beck: Sociólogo Alemão (1944-2015)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Duas teses centrais de seu trabalho trabalho para explicar a </a:t>
            </a:r>
            <a:r>
              <a:rPr lang="pt-BR" b="1" dirty="0"/>
              <a:t>Modernização reflexiva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							</a:t>
            </a:r>
          </a:p>
          <a:p>
            <a:pPr marL="0" indent="0">
              <a:buNone/>
            </a:pPr>
            <a:r>
              <a:rPr lang="pt-BR" dirty="0"/>
              <a:t>Elisabeth Beck-Gernsheim: (1946-) socióloga Alemã: mudanças sociais da família.</a:t>
            </a:r>
          </a:p>
          <a:p>
            <a:pPr marL="0" indent="0">
              <a:buNone/>
            </a:pPr>
            <a:endParaRPr lang="pt-BR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4CAE8709-D34F-E744-B6F9-4BB93366496A}"/>
              </a:ext>
            </a:extLst>
          </p:cNvPr>
          <p:cNvGrpSpPr/>
          <p:nvPr/>
        </p:nvGrpSpPr>
        <p:grpSpPr>
          <a:xfrm>
            <a:off x="1196500" y="3429000"/>
            <a:ext cx="9679022" cy="2194945"/>
            <a:chOff x="0" y="0"/>
            <a:chExt cx="5021044" cy="878540"/>
          </a:xfrm>
        </p:grpSpPr>
        <p:sp>
          <p:nvSpPr>
            <p:cNvPr id="5" name="Llamada de flecha izquierda y derecha 4">
              <a:extLst>
                <a:ext uri="{FF2B5EF4-FFF2-40B4-BE49-F238E27FC236}">
                  <a16:creationId xmlns:a16="http://schemas.microsoft.com/office/drawing/2014/main" id="{FC70475D-E053-C641-B3F3-D7E982F4331B}"/>
                </a:ext>
              </a:extLst>
            </p:cNvPr>
            <p:cNvSpPr/>
            <p:nvPr/>
          </p:nvSpPr>
          <p:spPr>
            <a:xfrm>
              <a:off x="1231222" y="107535"/>
              <a:ext cx="2471889" cy="576072"/>
            </a:xfrm>
            <a:prstGeom prst="leftRightArrowCallou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20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Modernização reflexiva ou</a:t>
              </a:r>
            </a:p>
            <a:p>
              <a:pPr algn="ctr"/>
              <a:r>
                <a:rPr lang="pt-BR" sz="2000" dirty="0"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Segunda Modernidade</a:t>
              </a:r>
              <a:endParaRPr lang="es-C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ángulo redondeado 5">
              <a:extLst>
                <a:ext uri="{FF2B5EF4-FFF2-40B4-BE49-F238E27FC236}">
                  <a16:creationId xmlns:a16="http://schemas.microsoft.com/office/drawing/2014/main" id="{57B1DC93-228F-4941-BCB5-53395EE9E137}"/>
                </a:ext>
              </a:extLst>
            </p:cNvPr>
            <p:cNvSpPr/>
            <p:nvPr/>
          </p:nvSpPr>
          <p:spPr>
            <a:xfrm>
              <a:off x="0" y="0"/>
              <a:ext cx="1231222" cy="87854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2000" b="1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Sociedade do risco</a:t>
              </a:r>
            </a:p>
            <a:p>
              <a:pPr algn="ctr"/>
              <a:r>
                <a:rPr lang="es-CO" sz="2000" b="1" dirty="0"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cs typeface="Times New Roman" panose="02020603050405020304" pitchFamily="18" charset="0"/>
                </a:rPr>
                <a:t>(1992) </a:t>
              </a:r>
            </a:p>
            <a:p>
              <a:pPr algn="ctr"/>
              <a:endParaRPr lang="es-CO" sz="12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endParaRPr>
            </a:p>
            <a:p>
              <a:pPr algn="ctr"/>
              <a:r>
                <a:rPr lang="es-CO" sz="1200" dirty="0"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cs typeface="Times New Roman" panose="02020603050405020304" pitchFamily="18" charset="0"/>
                </a:rPr>
                <a:t>Risk Society: Towards a New Modernity. </a:t>
              </a:r>
            </a:p>
            <a:p>
              <a:pPr algn="ctr"/>
              <a:endParaRPr lang="es-CO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ángulo redondeado 6">
              <a:extLst>
                <a:ext uri="{FF2B5EF4-FFF2-40B4-BE49-F238E27FC236}">
                  <a16:creationId xmlns:a16="http://schemas.microsoft.com/office/drawing/2014/main" id="{915321D8-42DF-584B-BFEB-450980D22B2C}"/>
                </a:ext>
              </a:extLst>
            </p:cNvPr>
            <p:cNvSpPr/>
            <p:nvPr/>
          </p:nvSpPr>
          <p:spPr>
            <a:xfrm>
              <a:off x="3703110" y="0"/>
              <a:ext cx="1317934" cy="87854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2000" b="1" dirty="0"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cs typeface="Times New Roman" panose="02020603050405020304" pitchFamily="18" charset="0"/>
                </a:rPr>
                <a:t>Individualização</a:t>
              </a:r>
            </a:p>
            <a:p>
              <a:pPr algn="ctr"/>
              <a:r>
                <a:rPr lang="es-CO" sz="2000" b="1" dirty="0"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cs typeface="Times New Roman" panose="02020603050405020304" pitchFamily="18" charset="0"/>
                </a:rPr>
                <a:t>(2002) </a:t>
              </a:r>
            </a:p>
            <a:p>
              <a:pPr algn="ctr"/>
              <a:r>
                <a:rPr lang="es-CO" sz="1200" dirty="0"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cs typeface="Times New Roman" panose="02020603050405020304" pitchFamily="18" charset="0"/>
                </a:rPr>
                <a:t>Individualization: Institutionalized Individualism and its Social and Political Consequences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991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F2C72-DCFF-BA49-ADB2-870F49CAE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52" y="562453"/>
            <a:ext cx="10064496" cy="1431717"/>
          </a:xfrm>
        </p:spPr>
        <p:txBody>
          <a:bodyPr/>
          <a:lstStyle/>
          <a:p>
            <a:r>
              <a:rPr lang="pt-BR" dirty="0"/>
              <a:t>Sociedade do risco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D13306-376A-2840-A85D-F6CA50D6B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994170"/>
            <a:ext cx="10064496" cy="41780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/>
              <a:t>Uma </a:t>
            </a:r>
            <a:r>
              <a:rPr lang="pt-BR" sz="2400" dirty="0" smtClean="0"/>
              <a:t>fase </a:t>
            </a:r>
            <a:r>
              <a:rPr lang="pt-BR" sz="2400" dirty="0"/>
              <a:t>do desenvolvimento da sociedade Moderna (atual): os riscos sociais, políticos, </a:t>
            </a:r>
            <a:r>
              <a:rPr lang="pt-BR" sz="2400" dirty="0" smtClean="0"/>
              <a:t>econômicos </a:t>
            </a:r>
            <a:r>
              <a:rPr lang="pt-BR" sz="2400" dirty="0"/>
              <a:t>e industriais fogem, cada vez mais, das instituições de controle e proteção da Sociedade Industrial.  Trata-se de um tempo no qual:</a:t>
            </a:r>
          </a:p>
          <a:p>
            <a:pPr algn="just">
              <a:buFont typeface="Wingdings" pitchFamily="2" charset="2"/>
              <a:buChar char="v"/>
            </a:pPr>
            <a:r>
              <a:rPr lang="pt-BR" sz="2400" dirty="0"/>
              <a:t>Os riscos causam </a:t>
            </a:r>
            <a:r>
              <a:rPr lang="pt-BR" sz="2400" dirty="0">
                <a:solidFill>
                  <a:srgbClr val="FF0000"/>
                </a:solidFill>
              </a:rPr>
              <a:t>danos</a:t>
            </a:r>
            <a:r>
              <a:rPr lang="pt-BR" sz="2400" dirty="0"/>
              <a:t> sistemáticos e irreversíveis.</a:t>
            </a:r>
          </a:p>
          <a:p>
            <a:pPr algn="just">
              <a:buFont typeface="Wingdings" pitchFamily="2" charset="2"/>
              <a:buChar char="v"/>
            </a:pPr>
            <a:r>
              <a:rPr lang="pt-BR" sz="2400" dirty="0"/>
              <a:t>Os riscos distribuem-se e incrementam-se  num processo de </a:t>
            </a:r>
            <a:r>
              <a:rPr lang="pt-BR" sz="2400" dirty="0">
                <a:solidFill>
                  <a:srgbClr val="FF0000"/>
                </a:solidFill>
              </a:rPr>
              <a:t>desigualdade social</a:t>
            </a:r>
            <a:r>
              <a:rPr lang="pt-BR" sz="2400" dirty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pt-BR" sz="2400" dirty="0"/>
              <a:t>Os riscos atentam para </a:t>
            </a:r>
            <a:r>
              <a:rPr lang="pt-BR" sz="2400" dirty="0">
                <a:solidFill>
                  <a:srgbClr val="FF0000"/>
                </a:solidFill>
              </a:rPr>
              <a:t>dois alvos</a:t>
            </a:r>
            <a:r>
              <a:rPr lang="pt-BR" sz="2400" dirty="0"/>
              <a:t>: perigo e oportunidades de mercado.</a:t>
            </a:r>
          </a:p>
          <a:p>
            <a:pPr algn="just">
              <a:buFont typeface="Wingdings" pitchFamily="2" charset="2"/>
              <a:buChar char="v"/>
            </a:pPr>
            <a:r>
              <a:rPr lang="pt-BR" sz="2400" dirty="0"/>
              <a:t>Nas sociedades do risco o vazio político e institucional leva para que </a:t>
            </a:r>
            <a:r>
              <a:rPr lang="pt-BR" sz="2400" dirty="0">
                <a:solidFill>
                  <a:srgbClr val="FF0000"/>
                </a:solidFill>
              </a:rPr>
              <a:t>os movimentos sociais </a:t>
            </a:r>
            <a:r>
              <a:rPr lang="pt-BR" sz="2400" dirty="0"/>
              <a:t>sejam o novo tribunal de legitimação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0389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E84719-6A05-294D-A937-8A89F46B4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108953"/>
            <a:ext cx="10058400" cy="506324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sz="2400" dirty="0"/>
              <a:t>Nas sociedades do risco as fontes de </a:t>
            </a:r>
            <a:r>
              <a:rPr lang="pt-BR" sz="2400" dirty="0">
                <a:solidFill>
                  <a:srgbClr val="FF0000"/>
                </a:solidFill>
              </a:rPr>
              <a:t>significação coletiva para os cidadãos </a:t>
            </a:r>
            <a:r>
              <a:rPr lang="pt-BR" sz="2400" dirty="0"/>
              <a:t>encaminham-se para o “desencantamento”.</a:t>
            </a:r>
          </a:p>
          <a:p>
            <a:pPr algn="just">
              <a:buFont typeface="Wingdings" pitchFamily="2" charset="2"/>
              <a:buChar char="v"/>
            </a:pPr>
            <a:r>
              <a:rPr lang="pt-BR" sz="2400" dirty="0"/>
              <a:t>Nas sociedades do risco </a:t>
            </a:r>
            <a:r>
              <a:rPr lang="pt-BR" sz="2400" dirty="0">
                <a:solidFill>
                  <a:srgbClr val="FF0000"/>
                </a:solidFill>
              </a:rPr>
              <a:t>os indivíduos </a:t>
            </a:r>
            <a:r>
              <a:rPr lang="pt-BR" sz="2400" dirty="0"/>
              <a:t>assumem o lugar articulador entre o processo de desvinculação das formas tradicionais da Sociedade Industrial e o processo de vinculação com as formas de sociedade da Modernização Reflexiva:  </a:t>
            </a:r>
            <a:r>
              <a:rPr lang="pt-BR" sz="2400" dirty="0">
                <a:solidFill>
                  <a:srgbClr val="FF0000"/>
                </a:solidFill>
              </a:rPr>
              <a:t>processo de individualização.</a:t>
            </a:r>
          </a:p>
          <a:p>
            <a:pPr algn="just">
              <a:buFont typeface="Wingdings" pitchFamily="2" charset="2"/>
              <a:buChar char="v"/>
            </a:pPr>
            <a:r>
              <a:rPr lang="pt-BR" sz="2400" dirty="0"/>
              <a:t>Nas sociedades do risco perdem-se as </a:t>
            </a:r>
            <a:r>
              <a:rPr lang="pt-BR" sz="2400" dirty="0">
                <a:solidFill>
                  <a:srgbClr val="FF0000"/>
                </a:solidFill>
              </a:rPr>
              <a:t>fontes coletivas que oferecem significado à sociedade</a:t>
            </a:r>
            <a:r>
              <a:rPr lang="pt-BR" sz="2400" dirty="0"/>
              <a:t>: o indivíduo procura uma identidade de forma independente. O ser já não determina a consciência, a consciência determina o ser".</a:t>
            </a:r>
          </a:p>
          <a:p>
            <a:pPr algn="just">
              <a:buFont typeface="Wingdings" pitchFamily="2" charset="2"/>
              <a:buChar char="v"/>
            </a:pPr>
            <a:r>
              <a:rPr lang="pt-BR" sz="2400" dirty="0"/>
              <a:t>Na Modernidade reflexiva </a:t>
            </a:r>
            <a:r>
              <a:rPr lang="pt-BR" sz="2400" dirty="0">
                <a:solidFill>
                  <a:srgbClr val="FF0000"/>
                </a:solidFill>
              </a:rPr>
              <a:t>a sociedade torna-se </a:t>
            </a:r>
            <a:r>
              <a:rPr lang="pt-BR" sz="2400" dirty="0" smtClean="0">
                <a:solidFill>
                  <a:srgbClr val="FF0000"/>
                </a:solidFill>
              </a:rPr>
              <a:t>um </a:t>
            </a:r>
            <a:r>
              <a:rPr lang="pt-BR" sz="2400" dirty="0">
                <a:solidFill>
                  <a:srgbClr val="FF0000"/>
                </a:solidFill>
              </a:rPr>
              <a:t>problema para ela mesma</a:t>
            </a:r>
            <a:r>
              <a:rPr lang="pt-BR" sz="2400" dirty="0"/>
              <a:t>. Os riscos respondem ao imprevisível a Sociedade Industrial é uma ameaça: Retorno da incerteza.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2740976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69D60-B005-364B-BD15-07E53F911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 </a:t>
            </a:r>
            <a:r>
              <a:rPr lang="es-ES_tradnl" dirty="0" err="1"/>
              <a:t>modernidade</a:t>
            </a:r>
            <a:r>
              <a:rPr lang="es-ES_tradnl" dirty="0"/>
              <a:t> reflexiva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71E3D3-734E-4A4F-8539-9DF5A2D4B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35" y="2121408"/>
            <a:ext cx="10589741" cy="4050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O" dirty="0">
                <a:solidFill>
                  <a:srgbClr val="FF0000"/>
                </a:solidFill>
              </a:rPr>
              <a:t>Beck, U.; Giddens, A.; y Lash, S. </a:t>
            </a:r>
            <a:r>
              <a:rPr lang="es-CO" dirty="0"/>
              <a:t>(1997): </a:t>
            </a:r>
            <a:r>
              <a:rPr lang="es-CO" i="1" dirty="0"/>
              <a:t>Modernización reflexiva: política, tradición y estética en el orden social moderno</a:t>
            </a:r>
            <a:r>
              <a:rPr lang="es-CO" dirty="0"/>
              <a:t>. Madrid: Alianza. </a:t>
            </a:r>
          </a:p>
          <a:p>
            <a:pPr algn="just">
              <a:buFont typeface="Wingdings" pitchFamily="2" charset="2"/>
              <a:buChar char="v"/>
            </a:pPr>
            <a:r>
              <a:rPr lang="pt-BR" b="1" dirty="0"/>
              <a:t>Momento das sociedades ocidentais </a:t>
            </a:r>
            <a:r>
              <a:rPr lang="pt-BR" dirty="0"/>
              <a:t>onde o ser humano começa a se </a:t>
            </a:r>
            <a:r>
              <a:rPr lang="pt-BR" dirty="0" smtClean="0"/>
              <a:t>dar </a:t>
            </a:r>
            <a:r>
              <a:rPr lang="pt-BR" dirty="0"/>
              <a:t>conta dos riscos e </a:t>
            </a:r>
            <a:r>
              <a:rPr lang="pt-BR" dirty="0" smtClean="0"/>
              <a:t>dos </a:t>
            </a:r>
            <a:r>
              <a:rPr lang="pt-BR" dirty="0"/>
              <a:t>perigos de </a:t>
            </a:r>
            <a:r>
              <a:rPr lang="pt-BR" dirty="0" smtClean="0"/>
              <a:t>suas </a:t>
            </a:r>
            <a:r>
              <a:rPr lang="pt-BR" dirty="0"/>
              <a:t>atitudes, reconhecendo a existência de uma imprevisibilidade de suas ações. </a:t>
            </a:r>
          </a:p>
          <a:p>
            <a:pPr marL="0" indent="0" algn="ctr">
              <a:buNone/>
            </a:pPr>
            <a:r>
              <a:rPr lang="pt-BR" dirty="0"/>
              <a:t>“A Modernidade reflexiva incorpora e desincorpora a tradição. É uma destruição criativa onde um tipo de </a:t>
            </a:r>
            <a:r>
              <a:rPr lang="pt-BR" dirty="0" smtClean="0"/>
              <a:t>modernização destrói </a:t>
            </a:r>
            <a:r>
              <a:rPr lang="pt-BR" dirty="0"/>
              <a:t>o outro e o modifica”. (Beck, 1997, p. 12) </a:t>
            </a:r>
          </a:p>
          <a:p>
            <a:pPr algn="just">
              <a:buFont typeface="Wingdings" pitchFamily="2" charset="2"/>
              <a:buChar char="v"/>
            </a:pPr>
            <a:r>
              <a:rPr lang="pt-BR" b="1" dirty="0"/>
              <a:t>Período de auto confrontação </a:t>
            </a:r>
            <a:r>
              <a:rPr lang="pt-BR" dirty="0"/>
              <a:t>com os efeitos e riscos dos efeitos do processo de modernização.</a:t>
            </a:r>
          </a:p>
          <a:p>
            <a:pPr marL="0" indent="0" algn="ctr">
              <a:buNone/>
            </a:pPr>
            <a:r>
              <a:rPr lang="pt-BR" dirty="0"/>
              <a:t>“a sociedade do risco é reflexiva e na medida em que reconhece esses riscos e sua imprevisibilidade, exige uma </a:t>
            </a:r>
            <a:r>
              <a:rPr lang="pt-BR" dirty="0" smtClean="0"/>
              <a:t>autorreflexão </a:t>
            </a:r>
            <a:r>
              <a:rPr lang="pt-BR" dirty="0"/>
              <a:t>em </a:t>
            </a:r>
            <a:r>
              <a:rPr lang="pt-BR" dirty="0" smtClean="0"/>
              <a:t>relação </a:t>
            </a:r>
            <a:r>
              <a:rPr lang="pt-BR" dirty="0"/>
              <a:t>as bases da coesão social e um exame das convenções e dos fundamentos predominantes de sua racionalidade”. (Beck, 1997, p. 19)</a:t>
            </a:r>
          </a:p>
        </p:txBody>
      </p:sp>
    </p:spTree>
    <p:extLst>
      <p:ext uri="{BB962C8B-B14F-4D97-AF65-F5344CB8AC3E}">
        <p14:creationId xmlns:p14="http://schemas.microsoft.com/office/powerpoint/2010/main" val="2973329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71E3D3-734E-4A4F-8539-9DF5A2D4B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396314"/>
            <a:ext cx="10058400" cy="4775886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b="1" dirty="0"/>
              <a:t>Reflexividade</a:t>
            </a:r>
            <a:r>
              <a:rPr lang="pt-BR" dirty="0"/>
              <a:t> supõe que </a:t>
            </a:r>
            <a:r>
              <a:rPr lang="pt-BR" dirty="0" smtClean="0"/>
              <a:t>a </a:t>
            </a:r>
            <a:r>
              <a:rPr lang="pt-BR" dirty="0"/>
              <a:t>tradição é reinventada e as práticas sociais são reformuladas: altera-se o caráter de uma sociedade.</a:t>
            </a:r>
            <a:endParaRPr lang="es-CO" dirty="0"/>
          </a:p>
          <a:p>
            <a:pPr algn="just">
              <a:buFont typeface="Wingdings" pitchFamily="2" charset="2"/>
              <a:buChar char="v"/>
            </a:pPr>
            <a:r>
              <a:rPr lang="pt-BR" b="1" dirty="0"/>
              <a:t>Uma ordem social emergente: pós-moderna</a:t>
            </a:r>
            <a:r>
              <a:rPr lang="pt-BR" dirty="0"/>
              <a:t>. Os contornos da Modernidade se </a:t>
            </a:r>
            <a:r>
              <a:rPr lang="pt-BR" dirty="0" smtClean="0"/>
              <a:t>apresentam </a:t>
            </a:r>
            <a:r>
              <a:rPr lang="pt-BR" dirty="0"/>
              <a:t>como evidencia dos riscos: perda da hegemonia da ciência e dos limites das instituições são consequências da Modernidade. Toda Modernidade é reflexiva e conhece da sua instabilidade.</a:t>
            </a:r>
            <a:endParaRPr lang="es-CO" dirty="0"/>
          </a:p>
          <a:p>
            <a:pPr algn="just">
              <a:buFont typeface="Wingdings" pitchFamily="2" charset="2"/>
              <a:buChar char="v"/>
            </a:pPr>
            <a:r>
              <a:rPr lang="pt-BR" dirty="0"/>
              <a:t>A sociedade do risco </a:t>
            </a:r>
            <a:r>
              <a:rPr lang="pt-BR" dirty="0" smtClean="0"/>
              <a:t>é </a:t>
            </a:r>
            <a:r>
              <a:rPr lang="pt-BR" dirty="0"/>
              <a:t>o resultado da </a:t>
            </a:r>
            <a:r>
              <a:rPr lang="pt-BR" b="1" dirty="0"/>
              <a:t>consciência humana do perigo das suas ações: </a:t>
            </a:r>
            <a:r>
              <a:rPr lang="pt-BR" dirty="0"/>
              <a:t>consciência social. O humano enfrenta-se ao desafio que propõe a capacidade destrutiva da sociedade industrial e </a:t>
            </a:r>
            <a:r>
              <a:rPr lang="pt-BR" b="1" dirty="0"/>
              <a:t>as ameaças </a:t>
            </a:r>
            <a:r>
              <a:rPr lang="pt-BR" dirty="0"/>
              <a:t>que afetam a vida de maneira global sem distinção de classes nem hierarquias. </a:t>
            </a:r>
          </a:p>
          <a:p>
            <a:pPr algn="just">
              <a:buFont typeface="Wingdings" pitchFamily="2" charset="2"/>
              <a:buChar char="v"/>
            </a:pPr>
            <a:r>
              <a:rPr lang="pt-BR" b="1" dirty="0"/>
              <a:t>O risco </a:t>
            </a:r>
            <a:r>
              <a:rPr lang="pt-BR" dirty="0"/>
              <a:t>é do entorno onde se desenvolve </a:t>
            </a:r>
            <a:r>
              <a:rPr lang="pt-BR" b="1" dirty="0"/>
              <a:t>a vida </a:t>
            </a:r>
            <a:r>
              <a:rPr lang="pt-BR" dirty="0"/>
              <a:t>e também dos </a:t>
            </a:r>
            <a:r>
              <a:rPr lang="pt-BR" b="1" dirty="0"/>
              <a:t>sistemas econômicos e da organização social</a:t>
            </a:r>
            <a:r>
              <a:rPr lang="pt-BR" dirty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82184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B059A-2FE4-AF4D-A019-F7FB6A95D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491" y="69023"/>
            <a:ext cx="10058400" cy="1609344"/>
          </a:xfrm>
        </p:spPr>
        <p:txBody>
          <a:bodyPr/>
          <a:lstStyle/>
          <a:p>
            <a:r>
              <a:rPr lang="pt-BR" dirty="0"/>
              <a:t>Individualização (BECK)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C50B5D-C1DB-7744-96C8-4B60FFF24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500809"/>
            <a:ext cx="10058400" cy="48725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Supõe uma </a:t>
            </a:r>
            <a:r>
              <a:rPr lang="pt-BR" dirty="0">
                <a:solidFill>
                  <a:srgbClr val="FF0000"/>
                </a:solidFill>
              </a:rPr>
              <a:t>noção</a:t>
            </a:r>
            <a:r>
              <a:rPr lang="pt-BR" dirty="0"/>
              <a:t> de indivíduo e um </a:t>
            </a:r>
            <a:r>
              <a:rPr lang="pt-BR" dirty="0">
                <a:solidFill>
                  <a:srgbClr val="FF0000"/>
                </a:solidFill>
              </a:rPr>
              <a:t>processo</a:t>
            </a:r>
            <a:r>
              <a:rPr lang="pt-BR" dirty="0"/>
              <a:t> de se fazer indivíduo diferente em duas modernidades analisadas (histórico-sociológico-analítico): </a:t>
            </a:r>
          </a:p>
          <a:p>
            <a:pPr marL="0" indent="0" algn="just">
              <a:buNone/>
            </a:pPr>
            <a:r>
              <a:rPr lang="pt-BR" b="1" dirty="0"/>
              <a:t>Primeira Modernidade: </a:t>
            </a:r>
            <a:r>
              <a:rPr lang="pt-BR" dirty="0"/>
              <a:t>lógica das estruturas, da racionalidade determinada. Sociedade Industrial, do conhecimento. Processo de individualização rotineiro.</a:t>
            </a:r>
          </a:p>
          <a:p>
            <a:pPr algn="just"/>
            <a:r>
              <a:rPr lang="pt-BR" dirty="0"/>
              <a:t>Ilustrado: </a:t>
            </a:r>
            <a:r>
              <a:rPr lang="pt-BR" dirty="0">
                <a:solidFill>
                  <a:srgbClr val="FF0000"/>
                </a:solidFill>
              </a:rPr>
              <a:t>SER </a:t>
            </a:r>
            <a:r>
              <a:rPr lang="pt-BR" dirty="0"/>
              <a:t>indivíduo ético e altruísta. Estabilidade e posições de sujeito identificáveis. Propriedade, contrato, família, sociedade civil, etc.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Período de perturbação 	(“anomia” de Durkheim)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/>
              <a:t>Segunda Modernidade ou Modernidade Reflexiva: </a:t>
            </a:r>
            <a:r>
              <a:rPr lang="pt-BR" dirty="0"/>
              <a:t>lógica dos fluxos, da racionalidade sempre indeterminada, informacional. Processo de individualização indeterminado. </a:t>
            </a:r>
            <a:endParaRPr lang="pt-BR" b="1" dirty="0"/>
          </a:p>
          <a:p>
            <a:pPr algn="just"/>
            <a:r>
              <a:rPr lang="pt-BR" dirty="0"/>
              <a:t>Contemporâneo: </a:t>
            </a:r>
            <a:r>
              <a:rPr lang="pt-BR" dirty="0">
                <a:solidFill>
                  <a:srgbClr val="FF0000"/>
                </a:solidFill>
              </a:rPr>
              <a:t>FAZER</a:t>
            </a:r>
            <a:r>
              <a:rPr lang="pt-BR" dirty="0"/>
              <a:t>-</a:t>
            </a:r>
            <a:r>
              <a:rPr lang="pt-BR" dirty="0">
                <a:solidFill>
                  <a:srgbClr val="FF0000"/>
                </a:solidFill>
              </a:rPr>
              <a:t>SE</a:t>
            </a:r>
            <a:r>
              <a:rPr lang="pt-BR" dirty="0"/>
              <a:t> indivíduo. Determinação parcial e elusiva do fluxo. Não rotineira, arriscada, precária.</a:t>
            </a:r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4" name="Flecha arriba y abajo 3">
            <a:extLst>
              <a:ext uri="{FF2B5EF4-FFF2-40B4-BE49-F238E27FC236}">
                <a16:creationId xmlns:a16="http://schemas.microsoft.com/office/drawing/2014/main" id="{43228EDD-1E0A-774C-83B2-F95021638470}"/>
              </a:ext>
            </a:extLst>
          </p:cNvPr>
          <p:cNvSpPr/>
          <p:nvPr/>
        </p:nvSpPr>
        <p:spPr>
          <a:xfrm flipH="1">
            <a:off x="5830691" y="3578742"/>
            <a:ext cx="329103" cy="71669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6665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826B20-3CB7-0543-ABAF-243786547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Duas leituras sociológicas diferentes: individualismo-Individualização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CB52A5-CF8B-C34F-AF88-D74755ACB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>
                <a:solidFill>
                  <a:srgbClr val="FF0000"/>
                </a:solidFill>
              </a:rPr>
              <a:t>Individualismo: </a:t>
            </a:r>
            <a:r>
              <a:rPr lang="pt-BR" u="sng" dirty="0"/>
              <a:t>valoração de una condição </a:t>
            </a:r>
            <a:r>
              <a:rPr lang="pt-BR" dirty="0"/>
              <a:t>que responde a uma insatisfação anglo-americana com o funcionalismo estrutural da Primeira Modernidade. Críticas feitas desde a Sociologia e que foram </a:t>
            </a:r>
            <a:r>
              <a:rPr lang="pt-BR" dirty="0" smtClean="0"/>
              <a:t>hegemônicas </a:t>
            </a:r>
            <a:r>
              <a:rPr lang="pt-BR" dirty="0"/>
              <a:t>nos anos setenta:</a:t>
            </a:r>
          </a:p>
          <a:p>
            <a:pPr algn="just"/>
            <a:r>
              <a:rPr lang="pt-BR" dirty="0"/>
              <a:t> Marxismo (Habermas e </a:t>
            </a:r>
            <a:r>
              <a:rPr lang="pt-BR" dirty="0" err="1"/>
              <a:t>Giddens</a:t>
            </a:r>
            <a:r>
              <a:rPr lang="pt-BR" dirty="0"/>
              <a:t>): noção de agência vs. noção de estrutura.</a:t>
            </a:r>
          </a:p>
          <a:p>
            <a:pPr algn="just"/>
            <a:r>
              <a:rPr lang="pt-BR" dirty="0"/>
              <a:t>Teoria dos sistemas (</a:t>
            </a:r>
            <a:r>
              <a:rPr lang="pt-BR" dirty="0" err="1"/>
              <a:t>Parsons</a:t>
            </a:r>
            <a:r>
              <a:rPr lang="pt-BR" dirty="0"/>
              <a:t>): sistema social como </a:t>
            </a:r>
            <a:r>
              <a:rPr lang="pt-BR" dirty="0">
                <a:solidFill>
                  <a:srgbClr val="FF0000"/>
                </a:solidFill>
              </a:rPr>
              <a:t>sistema linear. </a:t>
            </a:r>
            <a:r>
              <a:rPr lang="pt-BR" dirty="0"/>
              <a:t>Tem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pontos de equilíbrio separados. O desequilíbrio e sua transformação só por </a:t>
            </a:r>
            <a:r>
              <a:rPr lang="pt-BR" dirty="0">
                <a:solidFill>
                  <a:srgbClr val="FF0000"/>
                </a:solidFill>
              </a:rPr>
              <a:t>forças externas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FF0000"/>
                </a:solidFill>
              </a:rPr>
              <a:t>Individualização: </a:t>
            </a:r>
            <a:r>
              <a:rPr lang="pt-BR" u="sng" dirty="0"/>
              <a:t>leitura de um processo</a:t>
            </a:r>
            <a:r>
              <a:rPr lang="pt-BR" dirty="0"/>
              <a:t> de marca alemã que esquiva a linha de Habermas e que concorre e converge em alguns pontos com a leitura de Luhmann (teoria geral de sistemas sociais- não linearidade). </a:t>
            </a:r>
          </a:p>
          <a:p>
            <a:pPr marL="0" indent="0" algn="just">
              <a:buNone/>
            </a:pPr>
            <a:r>
              <a:rPr lang="pt-BR" dirty="0"/>
              <a:t>O </a:t>
            </a:r>
            <a:r>
              <a:rPr lang="pt-BR" dirty="0">
                <a:solidFill>
                  <a:srgbClr val="FF0000"/>
                </a:solidFill>
              </a:rPr>
              <a:t>sistema social não linear (aberto):</a:t>
            </a:r>
            <a:r>
              <a:rPr lang="pt-BR" dirty="0"/>
              <a:t> as transformações do sistema são causadas internamente por dobradiças de retroalimentação que passam pelo </a:t>
            </a:r>
            <a:r>
              <a:rPr lang="pt-BR" dirty="0">
                <a:solidFill>
                  <a:srgbClr val="FF0000"/>
                </a:solidFill>
              </a:rPr>
              <a:t>indivíduo (agente)</a:t>
            </a:r>
            <a:r>
              <a:rPr lang="pt-BR" dirty="0"/>
              <a:t>. A individualização desestabiliza o sistema permanentemente os sistemas sociais simplesmente mudam. </a:t>
            </a:r>
          </a:p>
        </p:txBody>
      </p:sp>
    </p:spTree>
    <p:extLst>
      <p:ext uri="{BB962C8B-B14F-4D97-AF65-F5344CB8AC3E}">
        <p14:creationId xmlns:p14="http://schemas.microsoft.com/office/powerpoint/2010/main" val="2524200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Letras en madera</Template>
  <TotalTime>909</TotalTime>
  <Words>1652</Words>
  <Application>Microsoft Office PowerPoint</Application>
  <PresentationFormat>Widescreen</PresentationFormat>
  <Paragraphs>114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Calibri</vt:lpstr>
      <vt:lpstr>Rockwell</vt:lpstr>
      <vt:lpstr>Rockwell Condensed</vt:lpstr>
      <vt:lpstr>Rockwell Extra Bold</vt:lpstr>
      <vt:lpstr>Times New Roman</vt:lpstr>
      <vt:lpstr>Wingdings</vt:lpstr>
      <vt:lpstr>Letras en madera</vt:lpstr>
      <vt:lpstr>Indivíduo:  individuação e individualização</vt:lpstr>
      <vt:lpstr>Sobre os campos associados ao uso dos conceitos</vt:lpstr>
      <vt:lpstr>Individualizaçã0: um olhar sociológico à constituição do indivíduo moderno</vt:lpstr>
      <vt:lpstr>Sociedade do risco</vt:lpstr>
      <vt:lpstr>Apresentação do PowerPoint</vt:lpstr>
      <vt:lpstr>A modernidade reflexiva</vt:lpstr>
      <vt:lpstr>Apresentação do PowerPoint</vt:lpstr>
      <vt:lpstr>Individualização (BECK) </vt:lpstr>
      <vt:lpstr>Duas leituras sociológicas diferentes: individualismo-Individualização </vt:lpstr>
      <vt:lpstr>O indivíduo da individualização de Beck</vt:lpstr>
      <vt:lpstr>Do conceito sociológico de  individualização ao conceito Psicológico de individuação </vt:lpstr>
      <vt:lpstr>A individuação em G. Simondon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Indivíduo: individuação e individualização</dc:title>
  <dc:creator>DORA LILIA MARIN DIAZ</dc:creator>
  <cp:lastModifiedBy>Alfredo Veiga-Neto</cp:lastModifiedBy>
  <cp:revision>38</cp:revision>
  <dcterms:created xsi:type="dcterms:W3CDTF">2020-09-03T01:04:23Z</dcterms:created>
  <dcterms:modified xsi:type="dcterms:W3CDTF">2020-09-04T18:23:36Z</dcterms:modified>
</cp:coreProperties>
</file>